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71"/>
  </p:notesMasterIdLst>
  <p:handoutMasterIdLst>
    <p:handoutMasterId r:id="rId72"/>
  </p:handoutMasterIdLst>
  <p:sldIdLst>
    <p:sldId id="574" r:id="rId2"/>
    <p:sldId id="614" r:id="rId3"/>
    <p:sldId id="639" r:id="rId4"/>
    <p:sldId id="640" r:id="rId5"/>
    <p:sldId id="641" r:id="rId6"/>
    <p:sldId id="644" r:id="rId7"/>
    <p:sldId id="645" r:id="rId8"/>
    <p:sldId id="646" r:id="rId9"/>
    <p:sldId id="647" r:id="rId10"/>
    <p:sldId id="648" r:id="rId11"/>
    <p:sldId id="649" r:id="rId12"/>
    <p:sldId id="650" r:id="rId13"/>
    <p:sldId id="651" r:id="rId14"/>
    <p:sldId id="652" r:id="rId15"/>
    <p:sldId id="653" r:id="rId16"/>
    <p:sldId id="654" r:id="rId17"/>
    <p:sldId id="655" r:id="rId18"/>
    <p:sldId id="657" r:id="rId19"/>
    <p:sldId id="658" r:id="rId20"/>
    <p:sldId id="691" r:id="rId21"/>
    <p:sldId id="659" r:id="rId22"/>
    <p:sldId id="661" r:id="rId23"/>
    <p:sldId id="660" r:id="rId24"/>
    <p:sldId id="662" r:id="rId25"/>
    <p:sldId id="663" r:id="rId26"/>
    <p:sldId id="664" r:id="rId27"/>
    <p:sldId id="671" r:id="rId28"/>
    <p:sldId id="709" r:id="rId29"/>
    <p:sldId id="672" r:id="rId30"/>
    <p:sldId id="619" r:id="rId31"/>
    <p:sldId id="676" r:id="rId32"/>
    <p:sldId id="677" r:id="rId33"/>
    <p:sldId id="673" r:id="rId34"/>
    <p:sldId id="690" r:id="rId35"/>
    <p:sldId id="674" r:id="rId36"/>
    <p:sldId id="675" r:id="rId37"/>
    <p:sldId id="693" r:id="rId38"/>
    <p:sldId id="678" r:id="rId39"/>
    <p:sldId id="683" r:id="rId40"/>
    <p:sldId id="682" r:id="rId41"/>
    <p:sldId id="710" r:id="rId42"/>
    <p:sldId id="628" r:id="rId43"/>
    <p:sldId id="712" r:id="rId44"/>
    <p:sldId id="684" r:id="rId45"/>
    <p:sldId id="632" r:id="rId46"/>
    <p:sldId id="686" r:id="rId47"/>
    <p:sldId id="723" r:id="rId48"/>
    <p:sldId id="724" r:id="rId49"/>
    <p:sldId id="725" r:id="rId50"/>
    <p:sldId id="726" r:id="rId51"/>
    <p:sldId id="727" r:id="rId52"/>
    <p:sldId id="728" r:id="rId53"/>
    <p:sldId id="716" r:id="rId54"/>
    <p:sldId id="729" r:id="rId55"/>
    <p:sldId id="730" r:id="rId56"/>
    <p:sldId id="731" r:id="rId57"/>
    <p:sldId id="732" r:id="rId58"/>
    <p:sldId id="733" r:id="rId59"/>
    <p:sldId id="734" r:id="rId60"/>
    <p:sldId id="718" r:id="rId61"/>
    <p:sldId id="720" r:id="rId62"/>
    <p:sldId id="735" r:id="rId63"/>
    <p:sldId id="736" r:id="rId64"/>
    <p:sldId id="737" r:id="rId65"/>
    <p:sldId id="738" r:id="rId66"/>
    <p:sldId id="739" r:id="rId67"/>
    <p:sldId id="740" r:id="rId68"/>
    <p:sldId id="741" r:id="rId69"/>
    <p:sldId id="742" r:id="rId70"/>
  </p:sldIdLst>
  <p:sldSz cx="9144000" cy="6858000" type="screen4x3"/>
  <p:notesSz cx="6858000" cy="9144000"/>
  <p:defaultTextStyle>
    <a:defPPr>
      <a:defRPr lang="es-SV"/>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AFD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86" autoAdjust="0"/>
  </p:normalViewPr>
  <p:slideViewPr>
    <p:cSldViewPr>
      <p:cViewPr>
        <p:scale>
          <a:sx n="66" d="100"/>
          <a:sy n="66" d="100"/>
        </p:scale>
        <p:origin x="534" y="-1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AD0710-0136-47EA-BEBA-8AB314143F77}" type="doc">
      <dgm:prSet loTypeId="urn:microsoft.com/office/officeart/2005/8/layout/venn1" loCatId="relationship" qsTypeId="urn:microsoft.com/office/officeart/2005/8/quickstyle/3d3" qsCatId="3D" csTypeId="urn:microsoft.com/office/officeart/2005/8/colors/accent1_1" csCatId="accent1" phldr="1"/>
      <dgm:spPr/>
    </dgm:pt>
    <dgm:pt modelId="{5C69372F-7C39-497B-B1A5-8D698AF7BEA9}">
      <dgm:prSet phldrT="[Texto]" custT="1"/>
      <dgm:spPr/>
      <dgm:t>
        <a:bodyPr/>
        <a:lstStyle/>
        <a:p>
          <a:r>
            <a:rPr lang="es-GT" sz="2400" b="1">
              <a:latin typeface="Centaur" panose="02030504050205020304" pitchFamily="18" charset="0"/>
            </a:rPr>
            <a:t>Ejercicio Médico Supervisado</a:t>
          </a:r>
          <a:endParaRPr lang="es-GT" sz="2400" b="1" dirty="0">
            <a:latin typeface="Centaur" panose="02030504050205020304" pitchFamily="18" charset="0"/>
          </a:endParaRPr>
        </a:p>
      </dgm:t>
    </dgm:pt>
    <dgm:pt modelId="{795175D2-0D88-4B24-B2EA-0AF900046464}" type="parTrans" cxnId="{95F13DDB-E302-4C8B-80E1-2F612D54800D}">
      <dgm:prSet/>
      <dgm:spPr/>
      <dgm:t>
        <a:bodyPr/>
        <a:lstStyle/>
        <a:p>
          <a:endParaRPr lang="es-GT" sz="1800"/>
        </a:p>
      </dgm:t>
    </dgm:pt>
    <dgm:pt modelId="{C94A8BA3-A21B-44BB-913A-D5E574876FF9}" type="sibTrans" cxnId="{95F13DDB-E302-4C8B-80E1-2F612D54800D}">
      <dgm:prSet/>
      <dgm:spPr/>
      <dgm:t>
        <a:bodyPr/>
        <a:lstStyle/>
        <a:p>
          <a:endParaRPr lang="es-GT" sz="1800"/>
        </a:p>
      </dgm:t>
    </dgm:pt>
    <dgm:pt modelId="{0CEE1543-981C-4160-A809-F168E2332951}">
      <dgm:prSet phldrT="[Texto]" custT="1"/>
      <dgm:spPr/>
      <dgm:t>
        <a:bodyPr/>
        <a:lstStyle/>
        <a:p>
          <a:r>
            <a:rPr lang="es-GT" sz="2400" b="1">
              <a:latin typeface="Centaur" panose="02030504050205020304" pitchFamily="18" charset="0"/>
            </a:rPr>
            <a:t>Investigación</a:t>
          </a:r>
          <a:endParaRPr lang="es-GT" sz="2400" b="1" dirty="0">
            <a:latin typeface="Centaur" panose="02030504050205020304" pitchFamily="18" charset="0"/>
          </a:endParaRPr>
        </a:p>
      </dgm:t>
    </dgm:pt>
    <dgm:pt modelId="{E48B342A-7494-4D43-B508-162AE78852E1}" type="parTrans" cxnId="{33ED8B36-6535-4230-B3F9-9C709AE5B68D}">
      <dgm:prSet/>
      <dgm:spPr/>
      <dgm:t>
        <a:bodyPr/>
        <a:lstStyle/>
        <a:p>
          <a:endParaRPr lang="es-GT" sz="1800"/>
        </a:p>
      </dgm:t>
    </dgm:pt>
    <dgm:pt modelId="{5D860074-F9E1-4C25-A31D-CA579E40FF1A}" type="sibTrans" cxnId="{33ED8B36-6535-4230-B3F9-9C709AE5B68D}">
      <dgm:prSet/>
      <dgm:spPr/>
      <dgm:t>
        <a:bodyPr/>
        <a:lstStyle/>
        <a:p>
          <a:endParaRPr lang="es-GT" sz="1800"/>
        </a:p>
      </dgm:t>
    </dgm:pt>
    <dgm:pt modelId="{F3D81282-63FF-4FB6-B838-5C7FE8150F41}">
      <dgm:prSet phldrT="[Texto]" custT="1"/>
      <dgm:spPr/>
      <dgm:t>
        <a:bodyPr/>
        <a:lstStyle/>
        <a:p>
          <a:r>
            <a:rPr lang="es-GT" sz="2400" b="1">
              <a:latin typeface="Centaur" panose="02030504050205020304" pitchFamily="18" charset="0"/>
            </a:rPr>
            <a:t>Docencia</a:t>
          </a:r>
          <a:endParaRPr lang="es-GT" sz="2400" b="1" dirty="0">
            <a:latin typeface="Centaur" panose="02030504050205020304" pitchFamily="18" charset="0"/>
          </a:endParaRPr>
        </a:p>
      </dgm:t>
    </dgm:pt>
    <dgm:pt modelId="{B8E937C8-85E6-4BBF-946E-4E1A0CE1265A}" type="parTrans" cxnId="{E49DB01E-D253-4B09-9163-7EBEDF68CE83}">
      <dgm:prSet/>
      <dgm:spPr/>
      <dgm:t>
        <a:bodyPr/>
        <a:lstStyle/>
        <a:p>
          <a:endParaRPr lang="es-GT" sz="1800"/>
        </a:p>
      </dgm:t>
    </dgm:pt>
    <dgm:pt modelId="{86319590-B61B-4738-B461-C35E71B7990F}" type="sibTrans" cxnId="{E49DB01E-D253-4B09-9163-7EBEDF68CE83}">
      <dgm:prSet/>
      <dgm:spPr/>
      <dgm:t>
        <a:bodyPr/>
        <a:lstStyle/>
        <a:p>
          <a:endParaRPr lang="es-GT" sz="1800"/>
        </a:p>
      </dgm:t>
    </dgm:pt>
    <dgm:pt modelId="{FDB0CF65-F4AA-4108-A12C-B0B567CEB772}" type="pres">
      <dgm:prSet presAssocID="{A6AD0710-0136-47EA-BEBA-8AB314143F77}" presName="compositeShape" presStyleCnt="0">
        <dgm:presLayoutVars>
          <dgm:chMax val="7"/>
          <dgm:dir/>
          <dgm:resizeHandles val="exact"/>
        </dgm:presLayoutVars>
      </dgm:prSet>
      <dgm:spPr/>
    </dgm:pt>
    <dgm:pt modelId="{BE22A5F4-31C3-4367-A1FC-0FE884BEA629}" type="pres">
      <dgm:prSet presAssocID="{5C69372F-7C39-497B-B1A5-8D698AF7BEA9}" presName="circ1" presStyleLbl="vennNode1" presStyleIdx="0" presStyleCnt="3"/>
      <dgm:spPr/>
    </dgm:pt>
    <dgm:pt modelId="{288722FF-B6E7-4E6F-8842-D22A57397608}" type="pres">
      <dgm:prSet presAssocID="{5C69372F-7C39-497B-B1A5-8D698AF7BEA9}" presName="circ1Tx" presStyleLbl="revTx" presStyleIdx="0" presStyleCnt="0">
        <dgm:presLayoutVars>
          <dgm:chMax val="0"/>
          <dgm:chPref val="0"/>
          <dgm:bulletEnabled val="1"/>
        </dgm:presLayoutVars>
      </dgm:prSet>
      <dgm:spPr/>
    </dgm:pt>
    <dgm:pt modelId="{9AEA5C6A-22F0-4710-9A13-BDE2245BDFE5}" type="pres">
      <dgm:prSet presAssocID="{0CEE1543-981C-4160-A809-F168E2332951}" presName="circ2" presStyleLbl="vennNode1" presStyleIdx="1" presStyleCnt="3" custScaleX="109320"/>
      <dgm:spPr/>
    </dgm:pt>
    <dgm:pt modelId="{86427243-1BEE-45DD-8E81-42C5FE92B6D4}" type="pres">
      <dgm:prSet presAssocID="{0CEE1543-981C-4160-A809-F168E2332951}" presName="circ2Tx" presStyleLbl="revTx" presStyleIdx="0" presStyleCnt="0">
        <dgm:presLayoutVars>
          <dgm:chMax val="0"/>
          <dgm:chPref val="0"/>
          <dgm:bulletEnabled val="1"/>
        </dgm:presLayoutVars>
      </dgm:prSet>
      <dgm:spPr/>
    </dgm:pt>
    <dgm:pt modelId="{A483ECFF-E428-459E-9CB5-ADBF8414FD1C}" type="pres">
      <dgm:prSet presAssocID="{F3D81282-63FF-4FB6-B838-5C7FE8150F41}" presName="circ3" presStyleLbl="vennNode1" presStyleIdx="2" presStyleCnt="3"/>
      <dgm:spPr/>
    </dgm:pt>
    <dgm:pt modelId="{92F0D60A-9519-4A6E-AD9E-ECFC357DFF8E}" type="pres">
      <dgm:prSet presAssocID="{F3D81282-63FF-4FB6-B838-5C7FE8150F41}" presName="circ3Tx" presStyleLbl="revTx" presStyleIdx="0" presStyleCnt="0">
        <dgm:presLayoutVars>
          <dgm:chMax val="0"/>
          <dgm:chPref val="0"/>
          <dgm:bulletEnabled val="1"/>
        </dgm:presLayoutVars>
      </dgm:prSet>
      <dgm:spPr/>
    </dgm:pt>
  </dgm:ptLst>
  <dgm:cxnLst>
    <dgm:cxn modelId="{91F11B0D-856E-4021-8A41-8A29EB721BE3}" type="presOf" srcId="{F3D81282-63FF-4FB6-B838-5C7FE8150F41}" destId="{92F0D60A-9519-4A6E-AD9E-ECFC357DFF8E}" srcOrd="1" destOrd="0" presId="urn:microsoft.com/office/officeart/2005/8/layout/venn1"/>
    <dgm:cxn modelId="{E49DB01E-D253-4B09-9163-7EBEDF68CE83}" srcId="{A6AD0710-0136-47EA-BEBA-8AB314143F77}" destId="{F3D81282-63FF-4FB6-B838-5C7FE8150F41}" srcOrd="2" destOrd="0" parTransId="{B8E937C8-85E6-4BBF-946E-4E1A0CE1265A}" sibTransId="{86319590-B61B-4738-B461-C35E71B7990F}"/>
    <dgm:cxn modelId="{33ED8B36-6535-4230-B3F9-9C709AE5B68D}" srcId="{A6AD0710-0136-47EA-BEBA-8AB314143F77}" destId="{0CEE1543-981C-4160-A809-F168E2332951}" srcOrd="1" destOrd="0" parTransId="{E48B342A-7494-4D43-B508-162AE78852E1}" sibTransId="{5D860074-F9E1-4C25-A31D-CA579E40FF1A}"/>
    <dgm:cxn modelId="{61064237-B169-4116-9CDC-A4635D0D605F}" type="presOf" srcId="{A6AD0710-0136-47EA-BEBA-8AB314143F77}" destId="{FDB0CF65-F4AA-4108-A12C-B0B567CEB772}" srcOrd="0" destOrd="0" presId="urn:microsoft.com/office/officeart/2005/8/layout/venn1"/>
    <dgm:cxn modelId="{5467B644-15DF-488E-8446-3DCC6731D8F7}" type="presOf" srcId="{5C69372F-7C39-497B-B1A5-8D698AF7BEA9}" destId="{288722FF-B6E7-4E6F-8842-D22A57397608}" srcOrd="1" destOrd="0" presId="urn:microsoft.com/office/officeart/2005/8/layout/venn1"/>
    <dgm:cxn modelId="{A2B6E54C-F6BC-4BE2-AA70-85BC61A53A63}" type="presOf" srcId="{0CEE1543-981C-4160-A809-F168E2332951}" destId="{86427243-1BEE-45DD-8E81-42C5FE92B6D4}" srcOrd="1" destOrd="0" presId="urn:microsoft.com/office/officeart/2005/8/layout/venn1"/>
    <dgm:cxn modelId="{62C5F8BB-F771-4422-8C2F-5670058EC98D}" type="presOf" srcId="{5C69372F-7C39-497B-B1A5-8D698AF7BEA9}" destId="{BE22A5F4-31C3-4367-A1FC-0FE884BEA629}" srcOrd="0" destOrd="0" presId="urn:microsoft.com/office/officeart/2005/8/layout/venn1"/>
    <dgm:cxn modelId="{7DB590C9-F74F-40D8-8A6A-084DDF64F829}" type="presOf" srcId="{0CEE1543-981C-4160-A809-F168E2332951}" destId="{9AEA5C6A-22F0-4710-9A13-BDE2245BDFE5}" srcOrd="0" destOrd="0" presId="urn:microsoft.com/office/officeart/2005/8/layout/venn1"/>
    <dgm:cxn modelId="{95F13DDB-E302-4C8B-80E1-2F612D54800D}" srcId="{A6AD0710-0136-47EA-BEBA-8AB314143F77}" destId="{5C69372F-7C39-497B-B1A5-8D698AF7BEA9}" srcOrd="0" destOrd="0" parTransId="{795175D2-0D88-4B24-B2EA-0AF900046464}" sibTransId="{C94A8BA3-A21B-44BB-913A-D5E574876FF9}"/>
    <dgm:cxn modelId="{1969DFDE-F39A-45B7-B000-5D1F60698952}" type="presOf" srcId="{F3D81282-63FF-4FB6-B838-5C7FE8150F41}" destId="{A483ECFF-E428-459E-9CB5-ADBF8414FD1C}" srcOrd="0" destOrd="0" presId="urn:microsoft.com/office/officeart/2005/8/layout/venn1"/>
    <dgm:cxn modelId="{C3E1DB93-546C-4DF1-AD40-1739E42CBA29}" type="presParOf" srcId="{FDB0CF65-F4AA-4108-A12C-B0B567CEB772}" destId="{BE22A5F4-31C3-4367-A1FC-0FE884BEA629}" srcOrd="0" destOrd="0" presId="urn:microsoft.com/office/officeart/2005/8/layout/venn1"/>
    <dgm:cxn modelId="{159C490F-75F3-4B44-AB1D-6C8107C92FED}" type="presParOf" srcId="{FDB0CF65-F4AA-4108-A12C-B0B567CEB772}" destId="{288722FF-B6E7-4E6F-8842-D22A57397608}" srcOrd="1" destOrd="0" presId="urn:microsoft.com/office/officeart/2005/8/layout/venn1"/>
    <dgm:cxn modelId="{349A0EA1-E0FD-4407-81DE-2777A160A777}" type="presParOf" srcId="{FDB0CF65-F4AA-4108-A12C-B0B567CEB772}" destId="{9AEA5C6A-22F0-4710-9A13-BDE2245BDFE5}" srcOrd="2" destOrd="0" presId="urn:microsoft.com/office/officeart/2005/8/layout/venn1"/>
    <dgm:cxn modelId="{8EE65137-728F-4702-BF8E-743482BC0112}" type="presParOf" srcId="{FDB0CF65-F4AA-4108-A12C-B0B567CEB772}" destId="{86427243-1BEE-45DD-8E81-42C5FE92B6D4}" srcOrd="3" destOrd="0" presId="urn:microsoft.com/office/officeart/2005/8/layout/venn1"/>
    <dgm:cxn modelId="{25DA7FD9-0FD0-46AA-9067-4F6AB2DCACB2}" type="presParOf" srcId="{FDB0CF65-F4AA-4108-A12C-B0B567CEB772}" destId="{A483ECFF-E428-459E-9CB5-ADBF8414FD1C}" srcOrd="4" destOrd="0" presId="urn:microsoft.com/office/officeart/2005/8/layout/venn1"/>
    <dgm:cxn modelId="{975D9F47-C836-4AAD-BF7A-6D814E8A9CA7}" type="presParOf" srcId="{FDB0CF65-F4AA-4108-A12C-B0B567CEB772}" destId="{92F0D60A-9519-4A6E-AD9E-ECFC357DFF8E}"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2A5F4-31C3-4367-A1FC-0FE884BEA629}">
      <dsp:nvSpPr>
        <dsp:cNvPr id="0" name=""/>
        <dsp:cNvSpPr/>
      </dsp:nvSpPr>
      <dsp:spPr>
        <a:xfrm>
          <a:off x="2576098" y="61257"/>
          <a:ext cx="2940380" cy="2940380"/>
        </a:xfrm>
        <a:prstGeom prst="ellipse">
          <a:avLst/>
        </a:prstGeom>
        <a:solidFill>
          <a:schemeClr val="l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GT" sz="2400" b="1" kern="1200">
              <a:latin typeface="Centaur" panose="02030504050205020304" pitchFamily="18" charset="0"/>
            </a:rPr>
            <a:t>Ejercicio Médico Supervisado</a:t>
          </a:r>
          <a:endParaRPr lang="es-GT" sz="2400" b="1" kern="1200" dirty="0">
            <a:latin typeface="Centaur" panose="02030504050205020304" pitchFamily="18" charset="0"/>
          </a:endParaRPr>
        </a:p>
      </dsp:txBody>
      <dsp:txXfrm>
        <a:off x="2968149" y="575824"/>
        <a:ext cx="2156278" cy="1323171"/>
      </dsp:txXfrm>
    </dsp:sp>
    <dsp:sp modelId="{9AEA5C6A-22F0-4710-9A13-BDE2245BDFE5}">
      <dsp:nvSpPr>
        <dsp:cNvPr id="0" name=""/>
        <dsp:cNvSpPr/>
      </dsp:nvSpPr>
      <dsp:spPr>
        <a:xfrm>
          <a:off x="3500064" y="1898995"/>
          <a:ext cx="3214423" cy="2940380"/>
        </a:xfrm>
        <a:prstGeom prst="ellipse">
          <a:avLst/>
        </a:prstGeom>
        <a:solidFill>
          <a:schemeClr val="l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GT" sz="2400" b="1" kern="1200">
              <a:latin typeface="Centaur" panose="02030504050205020304" pitchFamily="18" charset="0"/>
            </a:rPr>
            <a:t>Investigación</a:t>
          </a:r>
          <a:endParaRPr lang="es-GT" sz="2400" b="1" kern="1200" dirty="0">
            <a:latin typeface="Centaur" panose="02030504050205020304" pitchFamily="18" charset="0"/>
          </a:endParaRPr>
        </a:p>
      </dsp:txBody>
      <dsp:txXfrm>
        <a:off x="4483142" y="2658593"/>
        <a:ext cx="1928654" cy="1617209"/>
      </dsp:txXfrm>
    </dsp:sp>
    <dsp:sp modelId="{A483ECFF-E428-459E-9CB5-ADBF8414FD1C}">
      <dsp:nvSpPr>
        <dsp:cNvPr id="0" name=""/>
        <dsp:cNvSpPr/>
      </dsp:nvSpPr>
      <dsp:spPr>
        <a:xfrm>
          <a:off x="1515111" y="1898995"/>
          <a:ext cx="2940380" cy="2940380"/>
        </a:xfrm>
        <a:prstGeom prst="ellipse">
          <a:avLst/>
        </a:prstGeom>
        <a:solidFill>
          <a:schemeClr val="l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GT" sz="2400" b="1" kern="1200">
              <a:latin typeface="Centaur" panose="02030504050205020304" pitchFamily="18" charset="0"/>
            </a:rPr>
            <a:t>Docencia</a:t>
          </a:r>
          <a:endParaRPr lang="es-GT" sz="2400" b="1" kern="1200" dirty="0">
            <a:latin typeface="Centaur" panose="02030504050205020304" pitchFamily="18" charset="0"/>
          </a:endParaRPr>
        </a:p>
      </dsp:txBody>
      <dsp:txXfrm>
        <a:off x="1791997" y="2658593"/>
        <a:ext cx="1764228" cy="161720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25C4186D-6B2D-50B8-F199-4A9862566F3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GT"/>
          </a:p>
        </p:txBody>
      </p:sp>
      <p:sp>
        <p:nvSpPr>
          <p:cNvPr id="3" name="Marcador de fecha 2">
            <a:extLst>
              <a:ext uri="{FF2B5EF4-FFF2-40B4-BE49-F238E27FC236}">
                <a16:creationId xmlns:a16="http://schemas.microsoft.com/office/drawing/2014/main" id="{6867729F-A2D8-2027-3B38-1A0DAD3AC4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28ED8A-7FCE-4BD9-A88E-BCCE111A5118}" type="datetimeFigureOut">
              <a:rPr lang="es-GT" smtClean="0"/>
              <a:t>22/01/2026</a:t>
            </a:fld>
            <a:endParaRPr lang="es-GT"/>
          </a:p>
        </p:txBody>
      </p:sp>
      <p:sp>
        <p:nvSpPr>
          <p:cNvPr id="4" name="Marcador de pie de página 3">
            <a:extLst>
              <a:ext uri="{FF2B5EF4-FFF2-40B4-BE49-F238E27FC236}">
                <a16:creationId xmlns:a16="http://schemas.microsoft.com/office/drawing/2014/main" id="{B594DF58-5C86-B00E-67CD-568A5E82F92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GT"/>
          </a:p>
        </p:txBody>
      </p:sp>
      <p:sp>
        <p:nvSpPr>
          <p:cNvPr id="5" name="Marcador de número de diapositiva 4">
            <a:extLst>
              <a:ext uri="{FF2B5EF4-FFF2-40B4-BE49-F238E27FC236}">
                <a16:creationId xmlns:a16="http://schemas.microsoft.com/office/drawing/2014/main" id="{BC86DFF4-E501-1738-7485-604C0EB4EA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564FDD-1768-44D5-82DF-0655F0BE4A0C}" type="slidenum">
              <a:rPr lang="es-GT" smtClean="0"/>
              <a:t>‹Nº›</a:t>
            </a:fld>
            <a:endParaRPr lang="es-GT"/>
          </a:p>
        </p:txBody>
      </p:sp>
    </p:spTree>
    <p:extLst>
      <p:ext uri="{BB962C8B-B14F-4D97-AF65-F5344CB8AC3E}">
        <p14:creationId xmlns:p14="http://schemas.microsoft.com/office/powerpoint/2010/main" val="687452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atin typeface="Arial" charset="0"/>
              </a:defRPr>
            </a:lvl1pPr>
          </a:lstStyle>
          <a:p>
            <a:pPr>
              <a:defRPr/>
            </a:pPr>
            <a:endParaRPr lang="es-SV" dirty="0"/>
          </a:p>
        </p:txBody>
      </p:sp>
      <p:sp>
        <p:nvSpPr>
          <p:cNvPr id="308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atin typeface="Arial" charset="0"/>
              </a:defRPr>
            </a:lvl1pPr>
          </a:lstStyle>
          <a:p>
            <a:pPr>
              <a:defRPr/>
            </a:pPr>
            <a:endParaRPr lang="es-SV" dirty="0"/>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08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SV" noProof="0"/>
              <a:t>Click to edit Master text styles</a:t>
            </a:r>
          </a:p>
          <a:p>
            <a:pPr lvl="1"/>
            <a:r>
              <a:rPr lang="es-SV" noProof="0"/>
              <a:t>Second level</a:t>
            </a:r>
          </a:p>
          <a:p>
            <a:pPr lvl="2"/>
            <a:r>
              <a:rPr lang="es-SV" noProof="0"/>
              <a:t>Third level</a:t>
            </a:r>
          </a:p>
          <a:p>
            <a:pPr lvl="3"/>
            <a:r>
              <a:rPr lang="es-SV" noProof="0"/>
              <a:t>Fourth level</a:t>
            </a:r>
          </a:p>
          <a:p>
            <a:pPr lvl="4"/>
            <a:r>
              <a:rPr lang="es-SV" noProof="0"/>
              <a:t>Fifth level</a:t>
            </a:r>
          </a:p>
        </p:txBody>
      </p:sp>
      <p:sp>
        <p:nvSpPr>
          <p:cNvPr id="308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atin typeface="Arial" charset="0"/>
              </a:defRPr>
            </a:lvl1pPr>
          </a:lstStyle>
          <a:p>
            <a:pPr>
              <a:defRPr/>
            </a:pPr>
            <a:endParaRPr lang="es-SV" dirty="0"/>
          </a:p>
        </p:txBody>
      </p:sp>
      <p:sp>
        <p:nvSpPr>
          <p:cNvPr id="308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50BA68F5-5B15-47A6-A1C1-164F232458ED}" type="slidenum">
              <a:rPr lang="es-SV"/>
              <a:pPr>
                <a:defRPr/>
              </a:pPr>
              <a:t>‹Nº›</a:t>
            </a:fld>
            <a:endParaRPr lang="es-SV" dirty="0"/>
          </a:p>
        </p:txBody>
      </p:sp>
    </p:spTree>
    <p:extLst>
      <p:ext uri="{BB962C8B-B14F-4D97-AF65-F5344CB8AC3E}">
        <p14:creationId xmlns:p14="http://schemas.microsoft.com/office/powerpoint/2010/main" val="41420976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10"/>
          </p:nvPr>
        </p:nvSpPr>
        <p:spPr/>
        <p:txBody>
          <a:bodyPr/>
          <a:lstStyle/>
          <a:p>
            <a:pPr>
              <a:defRPr/>
            </a:pPr>
            <a:fld id="{50BA68F5-5B15-47A6-A1C1-164F232458ED}" type="slidenum">
              <a:rPr lang="es-SV" smtClean="0"/>
              <a:pPr>
                <a:defRPr/>
              </a:pPr>
              <a:t>16</a:t>
            </a:fld>
            <a:endParaRPr lang="es-SV" dirty="0"/>
          </a:p>
        </p:txBody>
      </p:sp>
    </p:spTree>
    <p:extLst>
      <p:ext uri="{BB962C8B-B14F-4D97-AF65-F5344CB8AC3E}">
        <p14:creationId xmlns:p14="http://schemas.microsoft.com/office/powerpoint/2010/main" val="1621646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a:defRPr/>
            </a:pPr>
            <a:fld id="{50BA68F5-5B15-47A6-A1C1-164F232458ED}" type="slidenum">
              <a:rPr lang="es-SV" smtClean="0"/>
              <a:pPr>
                <a:defRPr/>
              </a:pPr>
              <a:t>64</a:t>
            </a:fld>
            <a:endParaRPr lang="es-SV" dirty="0"/>
          </a:p>
        </p:txBody>
      </p:sp>
    </p:spTree>
    <p:extLst>
      <p:ext uri="{BB962C8B-B14F-4D97-AF65-F5344CB8AC3E}">
        <p14:creationId xmlns:p14="http://schemas.microsoft.com/office/powerpoint/2010/main" val="1189652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EB455-3FFD-C21C-7363-977A429E3AC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552040F-3AFD-4976-71AE-A994FA1E825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F05B50D-FD14-65F0-C984-BEA9FE81A256}"/>
              </a:ext>
            </a:extLst>
          </p:cNvPr>
          <p:cNvSpPr>
            <a:spLocks noGrp="1"/>
          </p:cNvSpPr>
          <p:nvPr>
            <p:ph type="body" idx="1"/>
          </p:nvPr>
        </p:nvSpPr>
        <p:spPr/>
        <p:txBody>
          <a:bodyPr/>
          <a:lstStyle/>
          <a:p>
            <a:endParaRPr lang="es-GT" dirty="0"/>
          </a:p>
        </p:txBody>
      </p:sp>
      <p:sp>
        <p:nvSpPr>
          <p:cNvPr id="4" name="Marcador de número de diapositiva 3">
            <a:extLst>
              <a:ext uri="{FF2B5EF4-FFF2-40B4-BE49-F238E27FC236}">
                <a16:creationId xmlns:a16="http://schemas.microsoft.com/office/drawing/2014/main" id="{5B4D2431-DA27-8F62-1A55-CF7450D91460}"/>
              </a:ext>
            </a:extLst>
          </p:cNvPr>
          <p:cNvSpPr>
            <a:spLocks noGrp="1"/>
          </p:cNvSpPr>
          <p:nvPr>
            <p:ph type="sldNum" sz="quarter" idx="5"/>
          </p:nvPr>
        </p:nvSpPr>
        <p:spPr/>
        <p:txBody>
          <a:bodyPr/>
          <a:lstStyle/>
          <a:p>
            <a:pPr>
              <a:defRPr/>
            </a:pPr>
            <a:fld id="{50BA68F5-5B15-47A6-A1C1-164F232458ED}" type="slidenum">
              <a:rPr lang="es-SV" smtClean="0"/>
              <a:pPr>
                <a:defRPr/>
              </a:pPr>
              <a:t>65</a:t>
            </a:fld>
            <a:endParaRPr lang="es-SV" dirty="0"/>
          </a:p>
        </p:txBody>
      </p:sp>
    </p:spTree>
    <p:extLst>
      <p:ext uri="{BB962C8B-B14F-4D97-AF65-F5344CB8AC3E}">
        <p14:creationId xmlns:p14="http://schemas.microsoft.com/office/powerpoint/2010/main" val="2167632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8EE45-5148-CECB-2658-53C70EB296B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EAB2AE4-8BC6-A99F-6A50-349393D4F6B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00B904B-F80B-59FA-6F39-8EF0F84B1CA9}"/>
              </a:ext>
            </a:extLst>
          </p:cNvPr>
          <p:cNvSpPr>
            <a:spLocks noGrp="1"/>
          </p:cNvSpPr>
          <p:nvPr>
            <p:ph type="body" idx="1"/>
          </p:nvPr>
        </p:nvSpPr>
        <p:spPr/>
        <p:txBody>
          <a:bodyPr/>
          <a:lstStyle/>
          <a:p>
            <a:endParaRPr lang="es-GT" dirty="0"/>
          </a:p>
        </p:txBody>
      </p:sp>
      <p:sp>
        <p:nvSpPr>
          <p:cNvPr id="4" name="Marcador de número de diapositiva 3">
            <a:extLst>
              <a:ext uri="{FF2B5EF4-FFF2-40B4-BE49-F238E27FC236}">
                <a16:creationId xmlns:a16="http://schemas.microsoft.com/office/drawing/2014/main" id="{EF9847F1-C69D-DE25-3B69-A517D56D2B07}"/>
              </a:ext>
            </a:extLst>
          </p:cNvPr>
          <p:cNvSpPr>
            <a:spLocks noGrp="1"/>
          </p:cNvSpPr>
          <p:nvPr>
            <p:ph type="sldNum" sz="quarter" idx="5"/>
          </p:nvPr>
        </p:nvSpPr>
        <p:spPr/>
        <p:txBody>
          <a:bodyPr/>
          <a:lstStyle/>
          <a:p>
            <a:pPr>
              <a:defRPr/>
            </a:pPr>
            <a:fld id="{50BA68F5-5B15-47A6-A1C1-164F232458ED}" type="slidenum">
              <a:rPr lang="es-SV" smtClean="0"/>
              <a:pPr>
                <a:defRPr/>
              </a:pPr>
              <a:t>66</a:t>
            </a:fld>
            <a:endParaRPr lang="es-SV" dirty="0"/>
          </a:p>
        </p:txBody>
      </p:sp>
    </p:spTree>
    <p:extLst>
      <p:ext uri="{BB962C8B-B14F-4D97-AF65-F5344CB8AC3E}">
        <p14:creationId xmlns:p14="http://schemas.microsoft.com/office/powerpoint/2010/main" val="3020669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GT"/>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GT"/>
          </a:p>
        </p:txBody>
      </p:sp>
      <p:sp>
        <p:nvSpPr>
          <p:cNvPr id="4" name="3 Marcador de fecha"/>
          <p:cNvSpPr>
            <a:spLocks noGrp="1"/>
          </p:cNvSpPr>
          <p:nvPr>
            <p:ph type="dt" sz="half" idx="10"/>
          </p:nvPr>
        </p:nvSpPr>
        <p:spPr/>
        <p:txBody>
          <a:bodyPr/>
          <a:lstStyle/>
          <a:p>
            <a:pPr>
              <a:defRPr/>
            </a:pPr>
            <a:endParaRPr lang="es-SV" dirty="0"/>
          </a:p>
        </p:txBody>
      </p:sp>
      <p:sp>
        <p:nvSpPr>
          <p:cNvPr id="5" name="4 Marcador de pie de página"/>
          <p:cNvSpPr>
            <a:spLocks noGrp="1"/>
          </p:cNvSpPr>
          <p:nvPr>
            <p:ph type="ftr" sz="quarter" idx="11"/>
          </p:nvPr>
        </p:nvSpPr>
        <p:spPr/>
        <p:txBody>
          <a:bodyPr/>
          <a:lstStyle/>
          <a:p>
            <a:pPr>
              <a:defRPr/>
            </a:pPr>
            <a:endParaRPr lang="es-SV" dirty="0"/>
          </a:p>
        </p:txBody>
      </p:sp>
      <p:sp>
        <p:nvSpPr>
          <p:cNvPr id="6" name="5 Marcador de número de diapositiva"/>
          <p:cNvSpPr>
            <a:spLocks noGrp="1"/>
          </p:cNvSpPr>
          <p:nvPr>
            <p:ph type="sldNum" sz="quarter" idx="12"/>
          </p:nvPr>
        </p:nvSpPr>
        <p:spPr/>
        <p:txBody>
          <a:bodyPr/>
          <a:lstStyle/>
          <a:p>
            <a:pPr>
              <a:defRPr/>
            </a:pPr>
            <a:fld id="{6352FD6C-9882-4D78-AD26-3D3B0A96B3F7}" type="slidenum">
              <a:rPr lang="es-SV" smtClean="0"/>
              <a:pPr>
                <a:defRPr/>
              </a:pPr>
              <a:t>‹Nº›</a:t>
            </a:fld>
            <a:endParaRPr lang="es-SV" dirty="0"/>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GT"/>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3 Marcador de fecha"/>
          <p:cNvSpPr>
            <a:spLocks noGrp="1"/>
          </p:cNvSpPr>
          <p:nvPr>
            <p:ph type="dt" sz="half" idx="10"/>
          </p:nvPr>
        </p:nvSpPr>
        <p:spPr/>
        <p:txBody>
          <a:bodyPr/>
          <a:lstStyle/>
          <a:p>
            <a:pPr>
              <a:defRPr/>
            </a:pPr>
            <a:endParaRPr lang="es-SV" dirty="0"/>
          </a:p>
        </p:txBody>
      </p:sp>
      <p:sp>
        <p:nvSpPr>
          <p:cNvPr id="5" name="4 Marcador de pie de página"/>
          <p:cNvSpPr>
            <a:spLocks noGrp="1"/>
          </p:cNvSpPr>
          <p:nvPr>
            <p:ph type="ftr" sz="quarter" idx="11"/>
          </p:nvPr>
        </p:nvSpPr>
        <p:spPr/>
        <p:txBody>
          <a:bodyPr/>
          <a:lstStyle/>
          <a:p>
            <a:pPr>
              <a:defRPr/>
            </a:pPr>
            <a:endParaRPr lang="es-SV" dirty="0"/>
          </a:p>
        </p:txBody>
      </p:sp>
      <p:sp>
        <p:nvSpPr>
          <p:cNvPr id="6" name="5 Marcador de número de diapositiva"/>
          <p:cNvSpPr>
            <a:spLocks noGrp="1"/>
          </p:cNvSpPr>
          <p:nvPr>
            <p:ph type="sldNum" sz="quarter" idx="12"/>
          </p:nvPr>
        </p:nvSpPr>
        <p:spPr/>
        <p:txBody>
          <a:bodyPr/>
          <a:lstStyle/>
          <a:p>
            <a:pPr>
              <a:defRPr/>
            </a:pPr>
            <a:fld id="{62260D1C-3996-430C-8AE5-10D8CC7354DF}" type="slidenum">
              <a:rPr lang="es-SV" smtClean="0"/>
              <a:pPr>
                <a:defRPr/>
              </a:pPr>
              <a:t>‹Nº›</a:t>
            </a:fld>
            <a:endParaRPr lang="es-SV" dirty="0"/>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GT"/>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pPr>
              <a:defRPr/>
            </a:pPr>
            <a:endParaRPr lang="es-SV" dirty="0"/>
          </a:p>
        </p:txBody>
      </p:sp>
      <p:sp>
        <p:nvSpPr>
          <p:cNvPr id="5" name="4 Marcador de pie de página"/>
          <p:cNvSpPr>
            <a:spLocks noGrp="1"/>
          </p:cNvSpPr>
          <p:nvPr>
            <p:ph type="ftr" sz="quarter" idx="11"/>
          </p:nvPr>
        </p:nvSpPr>
        <p:spPr/>
        <p:txBody>
          <a:bodyPr/>
          <a:lstStyle/>
          <a:p>
            <a:pPr>
              <a:defRPr/>
            </a:pPr>
            <a:endParaRPr lang="es-SV" dirty="0"/>
          </a:p>
        </p:txBody>
      </p:sp>
      <p:sp>
        <p:nvSpPr>
          <p:cNvPr id="6" name="5 Marcador de número de diapositiva"/>
          <p:cNvSpPr>
            <a:spLocks noGrp="1"/>
          </p:cNvSpPr>
          <p:nvPr>
            <p:ph type="sldNum" sz="quarter" idx="12"/>
          </p:nvPr>
        </p:nvSpPr>
        <p:spPr/>
        <p:txBody>
          <a:bodyPr/>
          <a:lstStyle/>
          <a:p>
            <a:pPr>
              <a:defRPr/>
            </a:pPr>
            <a:fld id="{F4283431-CFA6-4B36-8F5A-D40C62DE2BE6}" type="slidenum">
              <a:rPr lang="es-SV" smtClean="0"/>
              <a:pPr>
                <a:defRPr/>
              </a:pPr>
              <a:t>‹Nº›</a:t>
            </a:fld>
            <a:endParaRPr lang="es-SV" dirty="0"/>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GT"/>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5" name="4 Marcador de fecha"/>
          <p:cNvSpPr>
            <a:spLocks noGrp="1"/>
          </p:cNvSpPr>
          <p:nvPr>
            <p:ph type="dt" sz="half" idx="10"/>
          </p:nvPr>
        </p:nvSpPr>
        <p:spPr/>
        <p:txBody>
          <a:bodyPr/>
          <a:lstStyle/>
          <a:p>
            <a:pPr>
              <a:defRPr/>
            </a:pPr>
            <a:endParaRPr lang="es-SV" dirty="0"/>
          </a:p>
        </p:txBody>
      </p:sp>
      <p:sp>
        <p:nvSpPr>
          <p:cNvPr id="6" name="5 Marcador de pie de página"/>
          <p:cNvSpPr>
            <a:spLocks noGrp="1"/>
          </p:cNvSpPr>
          <p:nvPr>
            <p:ph type="ftr" sz="quarter" idx="11"/>
          </p:nvPr>
        </p:nvSpPr>
        <p:spPr/>
        <p:txBody>
          <a:bodyPr/>
          <a:lstStyle/>
          <a:p>
            <a:pPr>
              <a:defRPr/>
            </a:pPr>
            <a:endParaRPr lang="es-SV" dirty="0"/>
          </a:p>
        </p:txBody>
      </p:sp>
      <p:sp>
        <p:nvSpPr>
          <p:cNvPr id="7" name="6 Marcador de número de diapositiva"/>
          <p:cNvSpPr>
            <a:spLocks noGrp="1"/>
          </p:cNvSpPr>
          <p:nvPr>
            <p:ph type="sldNum" sz="quarter" idx="12"/>
          </p:nvPr>
        </p:nvSpPr>
        <p:spPr/>
        <p:txBody>
          <a:bodyPr/>
          <a:lstStyle/>
          <a:p>
            <a:pPr>
              <a:defRPr/>
            </a:pPr>
            <a:fld id="{FC58D433-8EB8-4CEC-8B04-DD187036FC44}" type="slidenum">
              <a:rPr lang="es-SV" smtClean="0"/>
              <a:pPr>
                <a:defRPr/>
              </a:pPr>
              <a:t>‹Nº›</a:t>
            </a:fld>
            <a:endParaRPr lang="es-SV" dirty="0"/>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GT"/>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7" name="6 Marcador de fecha"/>
          <p:cNvSpPr>
            <a:spLocks noGrp="1"/>
          </p:cNvSpPr>
          <p:nvPr>
            <p:ph type="dt" sz="half" idx="10"/>
          </p:nvPr>
        </p:nvSpPr>
        <p:spPr/>
        <p:txBody>
          <a:bodyPr/>
          <a:lstStyle/>
          <a:p>
            <a:pPr>
              <a:defRPr/>
            </a:pPr>
            <a:endParaRPr lang="es-SV" dirty="0"/>
          </a:p>
        </p:txBody>
      </p:sp>
      <p:sp>
        <p:nvSpPr>
          <p:cNvPr id="8" name="7 Marcador de pie de página"/>
          <p:cNvSpPr>
            <a:spLocks noGrp="1"/>
          </p:cNvSpPr>
          <p:nvPr>
            <p:ph type="ftr" sz="quarter" idx="11"/>
          </p:nvPr>
        </p:nvSpPr>
        <p:spPr/>
        <p:txBody>
          <a:bodyPr/>
          <a:lstStyle/>
          <a:p>
            <a:pPr>
              <a:defRPr/>
            </a:pPr>
            <a:endParaRPr lang="es-SV" dirty="0"/>
          </a:p>
        </p:txBody>
      </p:sp>
      <p:sp>
        <p:nvSpPr>
          <p:cNvPr id="9" name="8 Marcador de número de diapositiva"/>
          <p:cNvSpPr>
            <a:spLocks noGrp="1"/>
          </p:cNvSpPr>
          <p:nvPr>
            <p:ph type="sldNum" sz="quarter" idx="12"/>
          </p:nvPr>
        </p:nvSpPr>
        <p:spPr/>
        <p:txBody>
          <a:bodyPr/>
          <a:lstStyle/>
          <a:p>
            <a:pPr>
              <a:defRPr/>
            </a:pPr>
            <a:fld id="{6F067A41-E916-4FEE-8CB5-6E62D308CE53}" type="slidenum">
              <a:rPr lang="es-SV" smtClean="0"/>
              <a:pPr>
                <a:defRPr/>
              </a:pPr>
              <a:t>‹Nº›</a:t>
            </a:fld>
            <a:endParaRPr lang="es-SV" dirty="0"/>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GT"/>
          </a:p>
        </p:txBody>
      </p:sp>
      <p:sp>
        <p:nvSpPr>
          <p:cNvPr id="3" name="2 Marcador de fecha"/>
          <p:cNvSpPr>
            <a:spLocks noGrp="1"/>
          </p:cNvSpPr>
          <p:nvPr>
            <p:ph type="dt" sz="half" idx="10"/>
          </p:nvPr>
        </p:nvSpPr>
        <p:spPr/>
        <p:txBody>
          <a:bodyPr/>
          <a:lstStyle/>
          <a:p>
            <a:pPr>
              <a:defRPr/>
            </a:pPr>
            <a:endParaRPr lang="es-SV" dirty="0"/>
          </a:p>
        </p:txBody>
      </p:sp>
      <p:sp>
        <p:nvSpPr>
          <p:cNvPr id="4" name="3 Marcador de pie de página"/>
          <p:cNvSpPr>
            <a:spLocks noGrp="1"/>
          </p:cNvSpPr>
          <p:nvPr>
            <p:ph type="ftr" sz="quarter" idx="11"/>
          </p:nvPr>
        </p:nvSpPr>
        <p:spPr/>
        <p:txBody>
          <a:bodyPr/>
          <a:lstStyle/>
          <a:p>
            <a:pPr>
              <a:defRPr/>
            </a:pPr>
            <a:endParaRPr lang="es-SV" dirty="0"/>
          </a:p>
        </p:txBody>
      </p:sp>
      <p:sp>
        <p:nvSpPr>
          <p:cNvPr id="5" name="4 Marcador de número de diapositiva"/>
          <p:cNvSpPr>
            <a:spLocks noGrp="1"/>
          </p:cNvSpPr>
          <p:nvPr>
            <p:ph type="sldNum" sz="quarter" idx="12"/>
          </p:nvPr>
        </p:nvSpPr>
        <p:spPr/>
        <p:txBody>
          <a:bodyPr/>
          <a:lstStyle/>
          <a:p>
            <a:pPr>
              <a:defRPr/>
            </a:pPr>
            <a:fld id="{3F231464-4EBD-4550-BDA1-032065214749}" type="slidenum">
              <a:rPr lang="es-SV" smtClean="0"/>
              <a:pPr>
                <a:defRPr/>
              </a:pPr>
              <a:t>‹Nº›</a:t>
            </a:fld>
            <a:endParaRPr lang="es-SV" dirty="0"/>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SV" dirty="0"/>
          </a:p>
        </p:txBody>
      </p:sp>
      <p:sp>
        <p:nvSpPr>
          <p:cNvPr id="3" name="2 Marcador de pie de página"/>
          <p:cNvSpPr>
            <a:spLocks noGrp="1"/>
          </p:cNvSpPr>
          <p:nvPr>
            <p:ph type="ftr" sz="quarter" idx="11"/>
          </p:nvPr>
        </p:nvSpPr>
        <p:spPr/>
        <p:txBody>
          <a:bodyPr/>
          <a:lstStyle/>
          <a:p>
            <a:pPr>
              <a:defRPr/>
            </a:pPr>
            <a:endParaRPr lang="es-SV" dirty="0"/>
          </a:p>
        </p:txBody>
      </p:sp>
      <p:sp>
        <p:nvSpPr>
          <p:cNvPr id="4" name="3 Marcador de número de diapositiva"/>
          <p:cNvSpPr>
            <a:spLocks noGrp="1"/>
          </p:cNvSpPr>
          <p:nvPr>
            <p:ph type="sldNum" sz="quarter" idx="12"/>
          </p:nvPr>
        </p:nvSpPr>
        <p:spPr/>
        <p:txBody>
          <a:bodyPr/>
          <a:lstStyle/>
          <a:p>
            <a:pPr>
              <a:defRPr/>
            </a:pPr>
            <a:fld id="{29DCDEC7-7CF2-47BD-A404-0AE9802A6019}" type="slidenum">
              <a:rPr lang="es-SV" smtClean="0"/>
              <a:pPr>
                <a:defRPr/>
              </a:pPr>
              <a:t>‹Nº›</a:t>
            </a:fld>
            <a:endParaRPr lang="es-SV" dirty="0"/>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GT"/>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pPr>
              <a:defRPr/>
            </a:pPr>
            <a:endParaRPr lang="es-SV" dirty="0"/>
          </a:p>
        </p:txBody>
      </p:sp>
      <p:sp>
        <p:nvSpPr>
          <p:cNvPr id="6" name="5 Marcador de pie de página"/>
          <p:cNvSpPr>
            <a:spLocks noGrp="1"/>
          </p:cNvSpPr>
          <p:nvPr>
            <p:ph type="ftr" sz="quarter" idx="11"/>
          </p:nvPr>
        </p:nvSpPr>
        <p:spPr/>
        <p:txBody>
          <a:bodyPr/>
          <a:lstStyle/>
          <a:p>
            <a:pPr>
              <a:defRPr/>
            </a:pPr>
            <a:endParaRPr lang="es-SV" dirty="0"/>
          </a:p>
        </p:txBody>
      </p:sp>
      <p:sp>
        <p:nvSpPr>
          <p:cNvPr id="7" name="6 Marcador de número de diapositiva"/>
          <p:cNvSpPr>
            <a:spLocks noGrp="1"/>
          </p:cNvSpPr>
          <p:nvPr>
            <p:ph type="sldNum" sz="quarter" idx="12"/>
          </p:nvPr>
        </p:nvSpPr>
        <p:spPr/>
        <p:txBody>
          <a:bodyPr/>
          <a:lstStyle/>
          <a:p>
            <a:pPr>
              <a:defRPr/>
            </a:pPr>
            <a:fld id="{36BD7890-1D50-4993-A0C9-BBB8F1E38D49}" type="slidenum">
              <a:rPr lang="es-SV" smtClean="0"/>
              <a:pPr>
                <a:defRPr/>
              </a:pPr>
              <a:t>‹Nº›</a:t>
            </a:fld>
            <a:endParaRPr lang="es-SV" dirty="0"/>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GT"/>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pPr>
              <a:defRPr/>
            </a:pPr>
            <a:endParaRPr lang="es-SV" dirty="0"/>
          </a:p>
        </p:txBody>
      </p:sp>
      <p:sp>
        <p:nvSpPr>
          <p:cNvPr id="6" name="5 Marcador de pie de página"/>
          <p:cNvSpPr>
            <a:spLocks noGrp="1"/>
          </p:cNvSpPr>
          <p:nvPr>
            <p:ph type="ftr" sz="quarter" idx="11"/>
          </p:nvPr>
        </p:nvSpPr>
        <p:spPr/>
        <p:txBody>
          <a:bodyPr/>
          <a:lstStyle/>
          <a:p>
            <a:pPr>
              <a:defRPr/>
            </a:pPr>
            <a:endParaRPr lang="es-SV" dirty="0"/>
          </a:p>
        </p:txBody>
      </p:sp>
      <p:sp>
        <p:nvSpPr>
          <p:cNvPr id="7" name="6 Marcador de número de diapositiva"/>
          <p:cNvSpPr>
            <a:spLocks noGrp="1"/>
          </p:cNvSpPr>
          <p:nvPr>
            <p:ph type="sldNum" sz="quarter" idx="12"/>
          </p:nvPr>
        </p:nvSpPr>
        <p:spPr/>
        <p:txBody>
          <a:bodyPr/>
          <a:lstStyle/>
          <a:p>
            <a:pPr>
              <a:defRPr/>
            </a:pPr>
            <a:fld id="{8F5CF9FE-3483-46CF-8DD2-D8B9674ED91A}" type="slidenum">
              <a:rPr lang="es-SV" smtClean="0"/>
              <a:pPr>
                <a:defRPr/>
              </a:pPr>
              <a:t>‹Nº›</a:t>
            </a:fld>
            <a:endParaRPr lang="es-SV" dirty="0"/>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GT"/>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3 Marcador de fecha"/>
          <p:cNvSpPr>
            <a:spLocks noGrp="1"/>
          </p:cNvSpPr>
          <p:nvPr>
            <p:ph type="dt" sz="half" idx="10"/>
          </p:nvPr>
        </p:nvSpPr>
        <p:spPr/>
        <p:txBody>
          <a:bodyPr/>
          <a:lstStyle/>
          <a:p>
            <a:pPr>
              <a:defRPr/>
            </a:pPr>
            <a:endParaRPr lang="es-SV" dirty="0"/>
          </a:p>
        </p:txBody>
      </p:sp>
      <p:sp>
        <p:nvSpPr>
          <p:cNvPr id="5" name="4 Marcador de pie de página"/>
          <p:cNvSpPr>
            <a:spLocks noGrp="1"/>
          </p:cNvSpPr>
          <p:nvPr>
            <p:ph type="ftr" sz="quarter" idx="11"/>
          </p:nvPr>
        </p:nvSpPr>
        <p:spPr/>
        <p:txBody>
          <a:bodyPr/>
          <a:lstStyle/>
          <a:p>
            <a:pPr>
              <a:defRPr/>
            </a:pPr>
            <a:endParaRPr lang="es-SV" dirty="0"/>
          </a:p>
        </p:txBody>
      </p:sp>
      <p:sp>
        <p:nvSpPr>
          <p:cNvPr id="6" name="5 Marcador de número de diapositiva"/>
          <p:cNvSpPr>
            <a:spLocks noGrp="1"/>
          </p:cNvSpPr>
          <p:nvPr>
            <p:ph type="sldNum" sz="quarter" idx="12"/>
          </p:nvPr>
        </p:nvSpPr>
        <p:spPr/>
        <p:txBody>
          <a:bodyPr/>
          <a:lstStyle/>
          <a:p>
            <a:pPr>
              <a:defRPr/>
            </a:pPr>
            <a:fld id="{56894E85-19E6-4DBC-AE19-A49DD8EA76F5}" type="slidenum">
              <a:rPr lang="es-SV" smtClean="0"/>
              <a:pPr>
                <a:defRPr/>
              </a:pPr>
              <a:t>‹Nº›</a:t>
            </a:fld>
            <a:endParaRPr lang="es-SV" dirty="0"/>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GT"/>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3 Marcador de fecha"/>
          <p:cNvSpPr>
            <a:spLocks noGrp="1"/>
          </p:cNvSpPr>
          <p:nvPr>
            <p:ph type="dt" sz="half" idx="10"/>
          </p:nvPr>
        </p:nvSpPr>
        <p:spPr/>
        <p:txBody>
          <a:bodyPr/>
          <a:lstStyle/>
          <a:p>
            <a:pPr>
              <a:defRPr/>
            </a:pPr>
            <a:endParaRPr lang="es-SV" dirty="0"/>
          </a:p>
        </p:txBody>
      </p:sp>
      <p:sp>
        <p:nvSpPr>
          <p:cNvPr id="5" name="4 Marcador de pie de página"/>
          <p:cNvSpPr>
            <a:spLocks noGrp="1"/>
          </p:cNvSpPr>
          <p:nvPr>
            <p:ph type="ftr" sz="quarter" idx="11"/>
          </p:nvPr>
        </p:nvSpPr>
        <p:spPr/>
        <p:txBody>
          <a:bodyPr/>
          <a:lstStyle/>
          <a:p>
            <a:pPr>
              <a:defRPr/>
            </a:pPr>
            <a:endParaRPr lang="es-SV" dirty="0"/>
          </a:p>
        </p:txBody>
      </p:sp>
      <p:sp>
        <p:nvSpPr>
          <p:cNvPr id="6" name="5 Marcador de número de diapositiva"/>
          <p:cNvSpPr>
            <a:spLocks noGrp="1"/>
          </p:cNvSpPr>
          <p:nvPr>
            <p:ph type="sldNum" sz="quarter" idx="12"/>
          </p:nvPr>
        </p:nvSpPr>
        <p:spPr/>
        <p:txBody>
          <a:bodyPr/>
          <a:lstStyle/>
          <a:p>
            <a:pPr>
              <a:defRPr/>
            </a:pPr>
            <a:fld id="{9AF17D33-568F-4337-83C4-C4DD9A6AE679}" type="slidenum">
              <a:rPr lang="es-SV" smtClean="0"/>
              <a:pPr>
                <a:defRPr/>
              </a:pPr>
              <a:t>‹Nº›</a:t>
            </a:fld>
            <a:endParaRPr lang="es-SV" dirty="0"/>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9000">
              <a:schemeClr val="bg1"/>
            </a:gs>
            <a:gs pos="97000">
              <a:schemeClr val="bg1"/>
            </a:gs>
            <a:gs pos="11000">
              <a:srgbClr val="92D050"/>
            </a:gs>
          </a:gsLst>
          <a:path path="circle">
            <a:fillToRect l="100000" b="100000"/>
          </a:path>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GT"/>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s-SV"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s-SV"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ACE4D40-5AF0-4E03-AE25-FA57B34A9091}" type="slidenum">
              <a:rPr lang="es-SV" smtClean="0"/>
              <a:pPr>
                <a:defRPr/>
              </a:pPr>
              <a:t>‹Nº›</a:t>
            </a:fld>
            <a:endParaRPr lang="es-SV" dirty="0"/>
          </a:p>
        </p:txBody>
      </p:sp>
    </p:spTree>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ransition spd="med">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postulaciondermatologiainderma@gmail.com"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indermaguatemala.com/"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colmedegua.org/"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hyperlink" Target="http://www.minex.gob.gt/" TargetMode="External"/><Relationship Id="rId7" Type="http://schemas.openxmlformats.org/officeDocument/2006/relationships/image" Target="../media/image3.png"/><Relationship Id="rId2" Type="http://schemas.openxmlformats.org/officeDocument/2006/relationships/hyperlink" Target="https://igm.gob.gt/"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www.banguat.gob.gt/" TargetMode="External"/><Relationship Id="rId4" Type="http://schemas.openxmlformats.org/officeDocument/2006/relationships/hyperlink" Target="https://embajadaguatemala.se/"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postulacionesdermatologiainderma@gmail.com"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hyperlink" Target="mailto:postulacionesdermatologiainderma@gmail.com" TargetMode="External"/><Relationship Id="rId1" Type="http://schemas.openxmlformats.org/officeDocument/2006/relationships/slideLayout" Target="../slideLayouts/slideLayout3.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28676" y="2693987"/>
            <a:ext cx="7486648" cy="1470025"/>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pPr eaLnBrk="1" hangingPunct="1">
              <a:defRPr/>
            </a:pPr>
            <a:r>
              <a:rPr lang="es-ES" sz="4000" b="1" dirty="0">
                <a:ln/>
                <a:latin typeface="Centaur" panose="02030504050205020304" pitchFamily="18" charset="0"/>
              </a:rPr>
              <a:t>Especialización en </a:t>
            </a:r>
            <a:br>
              <a:rPr lang="es-ES" sz="4000" b="1" dirty="0">
                <a:ln/>
                <a:latin typeface="Centaur" panose="02030504050205020304" pitchFamily="18" charset="0"/>
              </a:rPr>
            </a:br>
            <a:r>
              <a:rPr lang="es-ES" sz="4000" b="1" dirty="0">
                <a:ln/>
                <a:latin typeface="Centaur" panose="02030504050205020304" pitchFamily="18" charset="0"/>
              </a:rPr>
              <a:t>Dermatología Pediátrica</a:t>
            </a:r>
            <a:br>
              <a:rPr lang="es-ES" sz="4000" b="1" dirty="0">
                <a:ln/>
                <a:latin typeface="Centaur" panose="02030504050205020304" pitchFamily="18" charset="0"/>
              </a:rPr>
            </a:br>
            <a:r>
              <a:rPr lang="es-ES" sz="4000" b="1" dirty="0">
                <a:ln/>
                <a:latin typeface="Centaur" panose="02030504050205020304" pitchFamily="18" charset="0"/>
              </a:rPr>
              <a:t>2026</a:t>
            </a:r>
          </a:p>
        </p:txBody>
      </p:sp>
      <p:sp>
        <p:nvSpPr>
          <p:cNvPr id="1028" name="Rectangle 3"/>
          <p:cNvSpPr>
            <a:spLocks noGrp="1" noChangeArrowheads="1"/>
          </p:cNvSpPr>
          <p:nvPr>
            <p:ph type="subTitle" idx="1"/>
          </p:nvPr>
        </p:nvSpPr>
        <p:spPr>
          <a:xfrm>
            <a:off x="1357290" y="5602064"/>
            <a:ext cx="6400800" cy="785818"/>
          </a:xfrm>
        </p:spPr>
        <p:txBody>
          <a:bodyPr anchor="ctr">
            <a:normAutofit/>
          </a:bodyPr>
          <a:lstStyle/>
          <a:p>
            <a:r>
              <a:rPr lang="es-GT" sz="2400" b="1" dirty="0">
                <a:solidFill>
                  <a:schemeClr val="tx1"/>
                </a:solidFill>
                <a:latin typeface="Centaur" panose="02030504050205020304" pitchFamily="18" charset="0"/>
              </a:rPr>
              <a:t>Actualización: Enero 2026</a:t>
            </a:r>
            <a:endParaRPr lang="es-ES" sz="2400" b="1" dirty="0">
              <a:solidFill>
                <a:schemeClr val="tx1"/>
              </a:solidFill>
              <a:latin typeface="Centaur" panose="02030504050205020304" pitchFamily="18" charset="0"/>
            </a:endParaRPr>
          </a:p>
        </p:txBody>
      </p:sp>
      <p:pic>
        <p:nvPicPr>
          <p:cNvPr id="4" name="Picture 2">
            <a:extLst>
              <a:ext uri="{FF2B5EF4-FFF2-40B4-BE49-F238E27FC236}">
                <a16:creationId xmlns:a16="http://schemas.microsoft.com/office/drawing/2014/main" id="{1EC3765D-399B-DFCB-59C5-D0BABD69913D}"/>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98436" y="283288"/>
            <a:ext cx="959118" cy="1218500"/>
          </a:xfrm>
          <a:prstGeom prst="rect">
            <a:avLst/>
          </a:prstGeom>
          <a:noFill/>
          <a:ln w="9525">
            <a:noFill/>
            <a:miter lim="800000"/>
            <a:headEnd/>
            <a:tailEnd/>
          </a:ln>
        </p:spPr>
      </p:pic>
      <p:pic>
        <p:nvPicPr>
          <p:cNvPr id="8" name="Imagen 7">
            <a:extLst>
              <a:ext uri="{FF2B5EF4-FFF2-40B4-BE49-F238E27FC236}">
                <a16:creationId xmlns:a16="http://schemas.microsoft.com/office/drawing/2014/main" id="{2912346A-0142-632F-A2E9-B8E07F6A558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0" b="60853" l="32500" r="65750">
                        <a14:foregroundMark x1="45750" y1="50000" x2="45750" y2="50000"/>
                      </a14:backgroundRemoval>
                    </a14:imgEffect>
                  </a14:imgLayer>
                </a14:imgProps>
              </a:ext>
              <a:ext uri="{28A0092B-C50C-407E-A947-70E740481C1C}">
                <a14:useLocalDpi xmlns:a14="http://schemas.microsoft.com/office/drawing/2010/main" val="0"/>
              </a:ext>
            </a:extLst>
          </a:blip>
          <a:srcRect l="33210" r="33581" b="38129"/>
          <a:stretch/>
        </p:blipFill>
        <p:spPr bwMode="auto">
          <a:xfrm>
            <a:off x="4138590" y="470118"/>
            <a:ext cx="838200" cy="1006475"/>
          </a:xfrm>
          <a:prstGeom prst="rect">
            <a:avLst/>
          </a:prstGeom>
          <a:ln>
            <a:noFill/>
          </a:ln>
          <a:extLst>
            <a:ext uri="{53640926-AAD7-44D8-BBD7-CCE9431645EC}">
              <a14:shadowObscured xmlns:a14="http://schemas.microsoft.com/office/drawing/2010/main"/>
            </a:ext>
          </a:extLst>
        </p:spPr>
      </p:pic>
      <p:pic>
        <p:nvPicPr>
          <p:cNvPr id="3" name="Imagen 2" descr="Imagen que contiene Forma&#10;&#10;El contenido generado por IA puede ser incorrecto.">
            <a:extLst>
              <a:ext uri="{FF2B5EF4-FFF2-40B4-BE49-F238E27FC236}">
                <a16:creationId xmlns:a16="http://schemas.microsoft.com/office/drawing/2014/main" id="{FA3C894E-B512-DE0A-5922-26CA839508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457200" y="476672"/>
            <a:ext cx="8229600" cy="1143000"/>
          </a:xfrm>
        </p:spPr>
        <p:txBody>
          <a:bodyPr>
            <a:normAutofit/>
          </a:bodyPr>
          <a:lstStyle/>
          <a:p>
            <a:pPr eaLnBrk="1" hangingPunct="1"/>
            <a:r>
              <a:rPr lang="es-MX" sz="3600" b="1" dirty="0">
                <a:latin typeface="Centaur" panose="02030504050205020304" pitchFamily="18" charset="0"/>
              </a:rPr>
              <a:t>INDERMA GUATEMALA</a:t>
            </a:r>
            <a:endParaRPr lang="es-ES" sz="3600" b="1" dirty="0">
              <a:latin typeface="Centaur" panose="02030504050205020304" pitchFamily="18" charset="0"/>
            </a:endParaRPr>
          </a:p>
        </p:txBody>
      </p:sp>
      <p:sp>
        <p:nvSpPr>
          <p:cNvPr id="3" name="2 Marcador de contenido"/>
          <p:cNvSpPr>
            <a:spLocks noGrp="1"/>
          </p:cNvSpPr>
          <p:nvPr>
            <p:ph idx="1"/>
          </p:nvPr>
        </p:nvSpPr>
        <p:spPr>
          <a:xfrm>
            <a:off x="457200" y="2041646"/>
            <a:ext cx="8229600" cy="4525963"/>
          </a:xfrm>
        </p:spPr>
        <p:txBody>
          <a:bodyPr anchor="ctr">
            <a:normAutofit/>
          </a:bodyPr>
          <a:lstStyle/>
          <a:p>
            <a:pPr algn="ctr" eaLnBrk="1" hangingPunct="1">
              <a:buFontTx/>
              <a:buNone/>
              <a:defRPr/>
            </a:pPr>
            <a:r>
              <a:rPr lang="es-MX" sz="3600" dirty="0">
                <a:ln w="17780" cmpd="sng">
                  <a:solidFill>
                    <a:srgbClr val="FFFFFF"/>
                  </a:solidFill>
                  <a:prstDash val="solid"/>
                  <a:miter lim="800000"/>
                </a:ln>
                <a:effectLst>
                  <a:outerShdw blurRad="50800" algn="tl" rotWithShape="0">
                    <a:srgbClr val="000000"/>
                  </a:outerShdw>
                </a:effectLst>
              </a:rPr>
              <a:t> </a:t>
            </a:r>
            <a:r>
              <a:rPr lang="es-MX" sz="2800" b="1" u="sng" dirty="0">
                <a:latin typeface="Centaur" panose="02030504050205020304" pitchFamily="18" charset="0"/>
              </a:rPr>
              <a:t>NUESTRA MISIÓN</a:t>
            </a:r>
            <a:endParaRPr lang="es-GT" sz="2800" dirty="0">
              <a:latin typeface="Centaur" panose="02030504050205020304" pitchFamily="18" charset="0"/>
            </a:endParaRPr>
          </a:p>
          <a:p>
            <a:pPr marL="0" indent="0" algn="ctr">
              <a:lnSpc>
                <a:spcPct val="115000"/>
              </a:lnSpc>
              <a:spcAft>
                <a:spcPts val="1000"/>
              </a:spcAft>
              <a:buNone/>
            </a:pPr>
            <a:r>
              <a:rPr lang="es-GT" sz="2400" dirty="0">
                <a:effectLst/>
                <a:latin typeface="Centaur" panose="02030504050205020304" pitchFamily="18" charset="0"/>
                <a:ea typeface="Calibri" panose="020F0502020204030204" pitchFamily="34" charset="0"/>
                <a:cs typeface="Times New Roman" panose="02020603050405020304" pitchFamily="18" charset="0"/>
              </a:rPr>
              <a:t>Formar Dermatólogos Pediatras con alto nivel científico y con reconocimiento nacional e internacional y un sólido compromiso social, humano y ético.</a:t>
            </a:r>
          </a:p>
          <a:p>
            <a:pPr algn="just">
              <a:buNone/>
            </a:pPr>
            <a:r>
              <a:rPr lang="es-MX" sz="2800" dirty="0">
                <a:latin typeface="Centaur" panose="02030504050205020304" pitchFamily="18" charset="0"/>
              </a:rPr>
              <a:t>  </a:t>
            </a:r>
            <a:endParaRPr lang="es-GT" sz="2800" dirty="0">
              <a:latin typeface="Centaur" panose="02030504050205020304" pitchFamily="18" charset="0"/>
            </a:endParaRPr>
          </a:p>
          <a:p>
            <a:pPr algn="ctr">
              <a:buNone/>
            </a:pPr>
            <a:r>
              <a:rPr lang="es-MX" sz="2800" b="1" u="sng" dirty="0">
                <a:latin typeface="Centaur" panose="02030504050205020304" pitchFamily="18" charset="0"/>
              </a:rPr>
              <a:t>NUESTRA VISIÓN</a:t>
            </a:r>
            <a:endParaRPr lang="es-GT" sz="2800" dirty="0">
              <a:latin typeface="Centaur" panose="02030504050205020304" pitchFamily="18" charset="0"/>
            </a:endParaRPr>
          </a:p>
          <a:p>
            <a:pPr algn="ctr">
              <a:buNone/>
            </a:pPr>
            <a:r>
              <a:rPr lang="es-MX" sz="2800" dirty="0">
                <a:latin typeface="Centaur" panose="02030504050205020304" pitchFamily="18" charset="0"/>
              </a:rPr>
              <a:t>	</a:t>
            </a:r>
            <a:r>
              <a:rPr lang="es-GT" sz="2400" dirty="0">
                <a:effectLst/>
                <a:latin typeface="Centaur" panose="02030504050205020304" pitchFamily="18" charset="0"/>
                <a:ea typeface="Calibri" panose="020F0502020204030204" pitchFamily="34" charset="0"/>
                <a:cs typeface="Times New Roman" panose="02020603050405020304" pitchFamily="18" charset="0"/>
              </a:rPr>
              <a:t>Seremos una especialidad acreditada y formadora de especialistas líderes, con excelencia académica en Dermatología Pediátrica.</a:t>
            </a:r>
          </a:p>
          <a:p>
            <a:pPr algn="ctr">
              <a:buNone/>
            </a:pPr>
            <a:endParaRPr lang="es-GT" sz="2800" dirty="0">
              <a:latin typeface="Centaur" panose="02030504050205020304" pitchFamily="18" charset="0"/>
            </a:endParaRPr>
          </a:p>
          <a:p>
            <a:pPr eaLnBrk="1" hangingPunct="1">
              <a:buFontTx/>
              <a:buNone/>
              <a:defRPr/>
            </a:pPr>
            <a:endParaRPr lang="es-ES" sz="2800" b="0" dirty="0"/>
          </a:p>
        </p:txBody>
      </p:sp>
      <p:pic>
        <p:nvPicPr>
          <p:cNvPr id="2" name="Picture 2">
            <a:extLst>
              <a:ext uri="{FF2B5EF4-FFF2-40B4-BE49-F238E27FC236}">
                <a16:creationId xmlns:a16="http://schemas.microsoft.com/office/drawing/2014/main" id="{256FBDBD-25FC-5E1F-9E96-57796CABCE0F}"/>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98436" y="283288"/>
            <a:ext cx="959118" cy="1218500"/>
          </a:xfrm>
          <a:prstGeom prst="rect">
            <a:avLst/>
          </a:prstGeom>
          <a:noFill/>
          <a:ln w="9525">
            <a:noFill/>
            <a:miter lim="800000"/>
            <a:headEnd/>
            <a:tailEnd/>
          </a:ln>
        </p:spPr>
      </p:pic>
      <p:pic>
        <p:nvPicPr>
          <p:cNvPr id="5" name="Imagen 4" descr="Imagen que contiene Forma&#10;&#10;El contenido generado por IA puede ser incorrecto.">
            <a:extLst>
              <a:ext uri="{FF2B5EF4-FFF2-40B4-BE49-F238E27FC236}">
                <a16:creationId xmlns:a16="http://schemas.microsoft.com/office/drawing/2014/main" id="{5F37F8D8-D295-B46F-4CCD-040DADC22E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arcador de contenido"/>
          <p:cNvSpPr>
            <a:spLocks noGrp="1"/>
          </p:cNvSpPr>
          <p:nvPr>
            <p:ph idx="1"/>
          </p:nvPr>
        </p:nvSpPr>
        <p:spPr>
          <a:xfrm>
            <a:off x="457200" y="1600200"/>
            <a:ext cx="8229600" cy="4900634"/>
          </a:xfrm>
        </p:spPr>
        <p:txBody>
          <a:bodyPr anchor="ctr">
            <a:normAutofit/>
          </a:bodyPr>
          <a:lstStyle/>
          <a:p>
            <a:pPr algn="ctr">
              <a:buNone/>
            </a:pPr>
            <a:r>
              <a:rPr lang="es-ES" b="1" u="sng" dirty="0">
                <a:latin typeface="Garamond" panose="02020404030301010803" pitchFamily="18" charset="0"/>
              </a:rPr>
              <a:t>GENERALES</a:t>
            </a:r>
          </a:p>
          <a:p>
            <a:pPr algn="ctr">
              <a:buNone/>
            </a:pPr>
            <a:endParaRPr lang="es-ES" b="1" u="sng" dirty="0">
              <a:latin typeface="Garamond" panose="02020404030301010803" pitchFamily="18" charset="0"/>
            </a:endParaRPr>
          </a:p>
          <a:p>
            <a:pPr marL="0" indent="0" algn="ctr">
              <a:lnSpc>
                <a:spcPct val="115000"/>
              </a:lnSpc>
              <a:spcAft>
                <a:spcPts val="1000"/>
              </a:spcAft>
              <a:buNone/>
            </a:pPr>
            <a:r>
              <a:rPr lang="es-GT" sz="1800" b="1" dirty="0">
                <a:effectLst/>
                <a:latin typeface="Garamond" panose="02020404030301010803" pitchFamily="18" charset="0"/>
                <a:ea typeface="Calibri" panose="020F0502020204030204" pitchFamily="34" charset="0"/>
                <a:cs typeface="Times New Roman" panose="02020603050405020304" pitchFamily="18" charset="0"/>
              </a:rPr>
              <a:t>Formar Dermatólogos Pediatras con elevado nivel académico, que demuestren alto grado de competencia y calidad técnica para la investigación, el diagnóstico, tratamiento y rehabilitación del paciente con enfermedades cutáneas, actuando con ética, responsabilidad y humanismo, satisfaciendo integralmente las necesidades de salud de la población guatemalteca, conscientes de la necesidad de autoformación y perfeccionamiento constante, para una validez y pertinencia en el ámbito nacional e internacional. </a:t>
            </a:r>
          </a:p>
        </p:txBody>
      </p:sp>
      <p:sp>
        <p:nvSpPr>
          <p:cNvPr id="8" name="7 Título"/>
          <p:cNvSpPr>
            <a:spLocks noGrp="1"/>
          </p:cNvSpPr>
          <p:nvPr>
            <p:ph type="title"/>
          </p:nvPr>
        </p:nvSpPr>
        <p:spPr>
          <a:xfrm>
            <a:off x="457200" y="466034"/>
            <a:ext cx="8229600" cy="1143000"/>
          </a:xfrm>
        </p:spPr>
        <p:txBody>
          <a:bodyPr>
            <a:noAutofit/>
          </a:bodyPr>
          <a:lstStyle/>
          <a:p>
            <a:r>
              <a:rPr lang="es-ES" sz="3200" b="1" dirty="0">
                <a:latin typeface="Garamond" panose="02020404030301010803" pitchFamily="18" charset="0"/>
              </a:rPr>
              <a:t>OBJETIVOS DEL </a:t>
            </a:r>
            <a:br>
              <a:rPr lang="es-ES" sz="3200" b="1" dirty="0">
                <a:latin typeface="Garamond" panose="02020404030301010803" pitchFamily="18" charset="0"/>
              </a:rPr>
            </a:br>
            <a:r>
              <a:rPr lang="es-ES" sz="3200" b="1" dirty="0">
                <a:latin typeface="Garamond" panose="02020404030301010803" pitchFamily="18" charset="0"/>
              </a:rPr>
              <a:t>PROGRAMA ACADÉMICO </a:t>
            </a:r>
            <a:br>
              <a:rPr lang="es-ES" sz="3200" b="1" dirty="0">
                <a:latin typeface="Garamond" panose="02020404030301010803" pitchFamily="18" charset="0"/>
              </a:rPr>
            </a:br>
            <a:r>
              <a:rPr lang="es-ES" sz="3200" b="1" dirty="0">
                <a:latin typeface="Garamond" panose="02020404030301010803" pitchFamily="18" charset="0"/>
              </a:rPr>
              <a:t>DE INDERMA</a:t>
            </a:r>
            <a:endParaRPr lang="es-GT" sz="3200" b="1" dirty="0">
              <a:latin typeface="Garamond" panose="02020404030301010803" pitchFamily="18" charset="0"/>
            </a:endParaRPr>
          </a:p>
        </p:txBody>
      </p:sp>
      <p:pic>
        <p:nvPicPr>
          <p:cNvPr id="2" name="Picture 2">
            <a:extLst>
              <a:ext uri="{FF2B5EF4-FFF2-40B4-BE49-F238E27FC236}">
                <a16:creationId xmlns:a16="http://schemas.microsoft.com/office/drawing/2014/main" id="{68990554-83FA-F6AF-A078-9672C38BB5FE}"/>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98436" y="283288"/>
            <a:ext cx="959118" cy="1218500"/>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16379DBA-05B8-A67A-8D5A-E5DC01B405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7711" y="236374"/>
            <a:ext cx="1259089" cy="1312327"/>
          </a:xfrm>
          <a:prstGeom prst="rect">
            <a:avLst/>
          </a:prstGeom>
        </p:spPr>
      </p:pic>
    </p:spTree>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arcador de contenido"/>
          <p:cNvSpPr>
            <a:spLocks noGrp="1"/>
          </p:cNvSpPr>
          <p:nvPr>
            <p:ph idx="1"/>
          </p:nvPr>
        </p:nvSpPr>
        <p:spPr>
          <a:xfrm>
            <a:off x="1017829" y="1659702"/>
            <a:ext cx="7416824" cy="4900634"/>
          </a:xfrm>
        </p:spPr>
        <p:txBody>
          <a:bodyPr anchor="ctr">
            <a:normAutofit/>
          </a:bodyPr>
          <a:lstStyle/>
          <a:p>
            <a:pPr algn="ctr">
              <a:buNone/>
            </a:pPr>
            <a:r>
              <a:rPr lang="es-ES" sz="2000" b="1" u="sng" dirty="0">
                <a:latin typeface="Centaur" panose="02030504050205020304" pitchFamily="18" charset="0"/>
              </a:rPr>
              <a:t>ESPECÍFICOS</a:t>
            </a:r>
          </a:p>
          <a:p>
            <a:pPr algn="ctr">
              <a:buNone/>
            </a:pPr>
            <a:endParaRPr lang="es-GT" sz="2400" u="sng" dirty="0">
              <a:latin typeface="Centaur" panose="02030504050205020304" pitchFamily="18" charset="0"/>
            </a:endParaRPr>
          </a:p>
          <a:p>
            <a:pPr marL="514350" indent="-514350">
              <a:buFont typeface="+mj-lt"/>
              <a:buAutoNum type="alphaLcParenR"/>
            </a:pPr>
            <a:r>
              <a:rPr lang="es-GT" sz="2000" dirty="0">
                <a:effectLst/>
                <a:latin typeface="Centaur" panose="02030504050205020304" pitchFamily="18" charset="0"/>
                <a:ea typeface="Calibri" panose="020F0502020204030204" pitchFamily="34" charset="0"/>
                <a:cs typeface="Times New Roman" panose="02020603050405020304" pitchFamily="18" charset="0"/>
              </a:rPr>
              <a:t>Formar profesionales con alto grado de conocimiento y juicio crítico, habilidades y destrezas, valores y conductas necesarias para el abordaje y solución integral de los problemas dermatológicos pediátricos.</a:t>
            </a:r>
          </a:p>
          <a:p>
            <a:pPr marL="457200" indent="-457200">
              <a:buFont typeface="+mj-lt"/>
              <a:buAutoNum type="alphaLcParenR"/>
            </a:pPr>
            <a:endParaRPr lang="es-GT" sz="2000" dirty="0">
              <a:effectLst/>
              <a:latin typeface="Centaur" panose="02030504050205020304" pitchFamily="18" charset="0"/>
              <a:ea typeface="Calibri" panose="020F0502020204030204" pitchFamily="34" charset="0"/>
              <a:cs typeface="Times New Roman" panose="02020603050405020304" pitchFamily="18" charset="0"/>
            </a:endParaRPr>
          </a:p>
          <a:p>
            <a:pPr marL="457200" lvl="0" indent="-457200" algn="just">
              <a:lnSpc>
                <a:spcPct val="115000"/>
              </a:lnSpc>
              <a:buFont typeface="+mj-lt"/>
              <a:buAutoNum type="alphaLcParenR"/>
            </a:pPr>
            <a:r>
              <a:rPr lang="es-GT" sz="2000" dirty="0">
                <a:effectLst/>
                <a:latin typeface="Centaur" panose="02030504050205020304" pitchFamily="18" charset="0"/>
                <a:ea typeface="Calibri" panose="020F0502020204030204" pitchFamily="34" charset="0"/>
                <a:cs typeface="Times New Roman" panose="02020603050405020304" pitchFamily="18" charset="0"/>
              </a:rPr>
              <a:t>Promover la formación de valores morales y principios éticos para brindar una atención en salud con humanismo y responsabilidad profesional.</a:t>
            </a:r>
          </a:p>
          <a:p>
            <a:pPr marL="457200" lvl="0" indent="-457200" algn="just">
              <a:lnSpc>
                <a:spcPct val="115000"/>
              </a:lnSpc>
              <a:buFont typeface="+mj-lt"/>
              <a:buAutoNum type="alphaLcParenR"/>
            </a:pPr>
            <a:endParaRPr lang="es-GT" sz="2000" dirty="0">
              <a:effectLst/>
              <a:latin typeface="Centaur" panose="02030504050205020304" pitchFamily="18" charset="0"/>
              <a:ea typeface="Calibri" panose="020F0502020204030204" pitchFamily="34" charset="0"/>
              <a:cs typeface="Times New Roman" panose="02020603050405020304" pitchFamily="18" charset="0"/>
            </a:endParaRPr>
          </a:p>
          <a:p>
            <a:pPr marL="457200" lvl="0" indent="-457200" algn="just">
              <a:lnSpc>
                <a:spcPct val="115000"/>
              </a:lnSpc>
              <a:buFont typeface="+mj-lt"/>
              <a:buAutoNum type="alphaLcParenR"/>
            </a:pPr>
            <a:r>
              <a:rPr lang="es-GT" sz="2000" dirty="0">
                <a:effectLst/>
                <a:latin typeface="Centaur" panose="02030504050205020304" pitchFamily="18" charset="0"/>
                <a:ea typeface="Calibri" panose="020F0502020204030204" pitchFamily="34" charset="0"/>
                <a:cs typeface="Times New Roman" panose="02020603050405020304" pitchFamily="18" charset="0"/>
              </a:rPr>
              <a:t>Desarrollar y publicar investigación clínica, para generar conocimientos de la realidad nacional sobre problemas dermatológicos en niños y adolescentes.</a:t>
            </a:r>
          </a:p>
        </p:txBody>
      </p:sp>
      <p:sp>
        <p:nvSpPr>
          <p:cNvPr id="8" name="7 Título"/>
          <p:cNvSpPr>
            <a:spLocks noGrp="1"/>
          </p:cNvSpPr>
          <p:nvPr>
            <p:ph type="title"/>
          </p:nvPr>
        </p:nvSpPr>
        <p:spPr>
          <a:xfrm>
            <a:off x="1897360" y="480653"/>
            <a:ext cx="5349280" cy="1143000"/>
          </a:xfrm>
        </p:spPr>
        <p:txBody>
          <a:bodyPr>
            <a:noAutofit/>
          </a:bodyPr>
          <a:lstStyle/>
          <a:p>
            <a:r>
              <a:rPr lang="es-ES" sz="2400" b="1" dirty="0">
                <a:latin typeface="Centaur" panose="02030504050205020304" pitchFamily="18" charset="0"/>
              </a:rPr>
              <a:t>OBJETIVOS DEL PROGRAMA ACADÉMICO DE INDERMA</a:t>
            </a:r>
            <a:endParaRPr lang="es-GT" sz="2400" b="1" dirty="0">
              <a:latin typeface="Centaur" panose="02030504050205020304" pitchFamily="18" charset="0"/>
            </a:endParaRPr>
          </a:p>
        </p:txBody>
      </p:sp>
      <p:pic>
        <p:nvPicPr>
          <p:cNvPr id="2" name="Picture 2">
            <a:extLst>
              <a:ext uri="{FF2B5EF4-FFF2-40B4-BE49-F238E27FC236}">
                <a16:creationId xmlns:a16="http://schemas.microsoft.com/office/drawing/2014/main" id="{0794338B-DCC7-B221-5AB9-DFD5899B9166}"/>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43990" y="369223"/>
            <a:ext cx="959118" cy="1218500"/>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BD33E7DC-ADDC-89CE-7AA3-833C6CCE20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arcador de contenido"/>
          <p:cNvSpPr>
            <a:spLocks noGrp="1"/>
          </p:cNvSpPr>
          <p:nvPr>
            <p:ph idx="1"/>
          </p:nvPr>
        </p:nvSpPr>
        <p:spPr>
          <a:xfrm>
            <a:off x="827584" y="1520252"/>
            <a:ext cx="7715200" cy="4871464"/>
          </a:xfrm>
        </p:spPr>
        <p:txBody>
          <a:bodyPr anchor="ctr">
            <a:normAutofit/>
          </a:bodyPr>
          <a:lstStyle/>
          <a:p>
            <a:pPr algn="ctr">
              <a:buNone/>
            </a:pPr>
            <a:r>
              <a:rPr lang="es-ES" sz="2000" b="1" u="sng" dirty="0">
                <a:latin typeface="Centaur" panose="02030504050205020304" pitchFamily="18" charset="0"/>
              </a:rPr>
              <a:t>ESPECÍFICOS</a:t>
            </a:r>
            <a:r>
              <a:rPr lang="es-ES" sz="2000" dirty="0">
                <a:latin typeface="Centaur" panose="02030504050205020304" pitchFamily="18" charset="0"/>
              </a:rPr>
              <a:t> </a:t>
            </a:r>
            <a:endParaRPr lang="es-GT" sz="2000" dirty="0">
              <a:latin typeface="Centaur" panose="02030504050205020304" pitchFamily="18" charset="0"/>
            </a:endParaRPr>
          </a:p>
          <a:p>
            <a:pPr marL="514350" lvl="0" indent="-514350" algn="just">
              <a:buFont typeface="+mj-lt"/>
              <a:buAutoNum type="alphaLcPeriod" startAt="4"/>
            </a:pPr>
            <a:r>
              <a:rPr lang="es-GT" sz="2000" dirty="0">
                <a:effectLst/>
                <a:latin typeface="Centaur" panose="02030504050205020304" pitchFamily="18" charset="0"/>
                <a:ea typeface="Calibri" panose="020F0502020204030204" pitchFamily="34" charset="0"/>
                <a:cs typeface="Times New Roman" panose="02020603050405020304" pitchFamily="18" charset="0"/>
              </a:rPr>
              <a:t>Egresar profesionales competentes para aplicar principios y métodos de investigación científica para el estudio y diseño de intervenciones dirigidas a mejorar la condición de salud y como medio para la actualización y adquisición de nuevos conocimientos.</a:t>
            </a:r>
          </a:p>
          <a:p>
            <a:pPr marL="514350" lvl="0" indent="-514350" algn="just">
              <a:buFont typeface="+mj-lt"/>
              <a:buAutoNum type="alphaLcPeriod" startAt="4"/>
            </a:pPr>
            <a:endParaRPr lang="es-GT" sz="2000" dirty="0">
              <a:effectLst/>
              <a:latin typeface="Centaur" panose="02030504050205020304" pitchFamily="18" charset="0"/>
              <a:ea typeface="Calibri" panose="020F0502020204030204" pitchFamily="34" charset="0"/>
              <a:cs typeface="Times New Roman" panose="02020603050405020304" pitchFamily="18" charset="0"/>
            </a:endParaRPr>
          </a:p>
          <a:p>
            <a:pPr marL="514350" lvl="0" indent="-514350" algn="just">
              <a:buFont typeface="+mj-lt"/>
              <a:buAutoNum type="alphaLcPeriod" startAt="4"/>
            </a:pPr>
            <a:r>
              <a:rPr lang="es-GT" sz="2000" dirty="0">
                <a:effectLst/>
                <a:latin typeface="Centaur" panose="02030504050205020304" pitchFamily="18" charset="0"/>
                <a:ea typeface="Calibri" panose="020F0502020204030204" pitchFamily="34" charset="0"/>
                <a:cs typeface="Times New Roman" panose="02020603050405020304" pitchFamily="18" charset="0"/>
              </a:rPr>
              <a:t>Desarrollar en el profesional habilidades y destrezas para participar productiva, eficiente y eficazmente en equipos multidisciplinarios que intervienen en el manejo del paciente, proyectando una visión integradora de su quehacer con el de otros profesionales.</a:t>
            </a:r>
          </a:p>
          <a:p>
            <a:pPr marL="514350" lvl="0" indent="-514350" algn="just">
              <a:buFont typeface="+mj-lt"/>
              <a:buAutoNum type="alphaLcPeriod" startAt="4"/>
            </a:pPr>
            <a:endParaRPr lang="es-GT" sz="2000" dirty="0">
              <a:effectLst/>
              <a:latin typeface="Centaur" panose="02030504050205020304" pitchFamily="18" charset="0"/>
              <a:ea typeface="Calibri" panose="020F0502020204030204" pitchFamily="34" charset="0"/>
              <a:cs typeface="Times New Roman" panose="02020603050405020304" pitchFamily="18" charset="0"/>
            </a:endParaRPr>
          </a:p>
          <a:p>
            <a:pPr marL="514350" lvl="0" indent="-514350" algn="just">
              <a:spcAft>
                <a:spcPts val="1000"/>
              </a:spcAft>
              <a:buFont typeface="+mj-lt"/>
              <a:buAutoNum type="alphaLcPeriod" startAt="4"/>
            </a:pPr>
            <a:r>
              <a:rPr lang="es-GT" sz="2000" dirty="0">
                <a:effectLst/>
                <a:latin typeface="Centaur" panose="02030504050205020304" pitchFamily="18" charset="0"/>
                <a:ea typeface="Calibri" panose="020F0502020204030204" pitchFamily="34" charset="0"/>
                <a:cs typeface="Times New Roman" panose="02020603050405020304" pitchFamily="18" charset="0"/>
              </a:rPr>
              <a:t>Formar en los profesionales una actitud de autocrítica que le permita un proceso permanente de autoformación y perfeccionamiento para mantener la calidad de su desempeño.</a:t>
            </a:r>
          </a:p>
        </p:txBody>
      </p:sp>
      <p:sp>
        <p:nvSpPr>
          <p:cNvPr id="8" name="7 Título"/>
          <p:cNvSpPr>
            <a:spLocks noGrp="1"/>
          </p:cNvSpPr>
          <p:nvPr>
            <p:ph type="title"/>
          </p:nvPr>
        </p:nvSpPr>
        <p:spPr>
          <a:xfrm>
            <a:off x="1769347" y="285728"/>
            <a:ext cx="5626968" cy="1143000"/>
          </a:xfrm>
        </p:spPr>
        <p:txBody>
          <a:bodyPr>
            <a:noAutofit/>
          </a:bodyPr>
          <a:lstStyle/>
          <a:p>
            <a:r>
              <a:rPr lang="es-ES" sz="2800" b="1" dirty="0">
                <a:latin typeface="Centaur" panose="02030504050205020304" pitchFamily="18" charset="0"/>
              </a:rPr>
              <a:t>OBJETIVOS DEL </a:t>
            </a:r>
            <a:br>
              <a:rPr lang="es-ES" sz="2800" b="1" dirty="0">
                <a:latin typeface="Centaur" panose="02030504050205020304" pitchFamily="18" charset="0"/>
              </a:rPr>
            </a:br>
            <a:r>
              <a:rPr lang="es-ES" sz="2400" b="1" dirty="0">
                <a:latin typeface="Centaur" panose="02030504050205020304" pitchFamily="18" charset="0"/>
              </a:rPr>
              <a:t>PROGRAMA</a:t>
            </a:r>
            <a:r>
              <a:rPr lang="es-ES" sz="2800" b="1" dirty="0">
                <a:latin typeface="Centaur" panose="02030504050205020304" pitchFamily="18" charset="0"/>
              </a:rPr>
              <a:t> ACADÉMICO </a:t>
            </a:r>
            <a:br>
              <a:rPr lang="es-ES" sz="2800" b="1" dirty="0">
                <a:latin typeface="Centaur" panose="02030504050205020304" pitchFamily="18" charset="0"/>
              </a:rPr>
            </a:br>
            <a:r>
              <a:rPr lang="es-ES" sz="2800" b="1" dirty="0">
                <a:latin typeface="Centaur" panose="02030504050205020304" pitchFamily="18" charset="0"/>
              </a:rPr>
              <a:t>DE INDERMA</a:t>
            </a:r>
            <a:endParaRPr lang="es-GT" sz="2800" b="1" dirty="0">
              <a:latin typeface="Centaur" panose="02030504050205020304" pitchFamily="18" charset="0"/>
            </a:endParaRPr>
          </a:p>
        </p:txBody>
      </p:sp>
      <p:pic>
        <p:nvPicPr>
          <p:cNvPr id="4" name="Picture 2">
            <a:extLst>
              <a:ext uri="{FF2B5EF4-FFF2-40B4-BE49-F238E27FC236}">
                <a16:creationId xmlns:a16="http://schemas.microsoft.com/office/drawing/2014/main" id="{50C153F7-5257-67C1-78D0-BDC27471719B}"/>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70264" y="285728"/>
            <a:ext cx="959118" cy="1218500"/>
          </a:xfrm>
          <a:prstGeom prst="rect">
            <a:avLst/>
          </a:prstGeom>
          <a:noFill/>
          <a:ln w="9525">
            <a:noFill/>
            <a:miter lim="800000"/>
            <a:headEnd/>
            <a:tailEnd/>
          </a:ln>
        </p:spPr>
      </p:pic>
      <p:pic>
        <p:nvPicPr>
          <p:cNvPr id="2" name="Imagen 1" descr="Imagen que contiene Forma&#10;&#10;El contenido generado por IA puede ser incorrecto.">
            <a:extLst>
              <a:ext uri="{FF2B5EF4-FFF2-40B4-BE49-F238E27FC236}">
                <a16:creationId xmlns:a16="http://schemas.microsoft.com/office/drawing/2014/main" id="{39889B6A-93D1-3438-5F6A-9B604F37A8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QUIENES SOMOS</a:t>
            </a:r>
            <a:endParaRPr lang="es-GT" sz="4000" b="1" dirty="0">
              <a:latin typeface="Centaur" panose="02030504050205020304" pitchFamily="18" charset="0"/>
            </a:endParaRPr>
          </a:p>
        </p:txBody>
      </p:sp>
      <p:sp>
        <p:nvSpPr>
          <p:cNvPr id="9" name="8 Marcador de contenido"/>
          <p:cNvSpPr>
            <a:spLocks noGrp="1"/>
          </p:cNvSpPr>
          <p:nvPr>
            <p:ph idx="1"/>
          </p:nvPr>
        </p:nvSpPr>
        <p:spPr>
          <a:xfrm>
            <a:off x="457200" y="1628800"/>
            <a:ext cx="8229600" cy="4525963"/>
          </a:xfrm>
        </p:spPr>
        <p:txBody>
          <a:bodyPr anchor="ctr">
            <a:normAutofit lnSpcReduction="10000"/>
          </a:bodyPr>
          <a:lstStyle/>
          <a:p>
            <a:pPr algn="just">
              <a:lnSpc>
                <a:spcPct val="110000"/>
              </a:lnSpc>
            </a:pPr>
            <a:r>
              <a:rPr lang="es-MX" sz="2000" dirty="0">
                <a:latin typeface="Centaur" panose="02030504050205020304" pitchFamily="18" charset="0"/>
              </a:rPr>
              <a:t>INDERMA es un patronato no lucrativo que nació en 1973 gracias a la visión del </a:t>
            </a:r>
            <a:r>
              <a:rPr lang="es-MX" sz="2000" b="1" i="1" dirty="0">
                <a:latin typeface="Centaur" panose="02030504050205020304" pitchFamily="18" charset="0"/>
              </a:rPr>
              <a:t>Profesor Dr. Fernando A. Cordero C</a:t>
            </a:r>
            <a:r>
              <a:rPr lang="es-MX" sz="2000" b="1" dirty="0">
                <a:latin typeface="Centaur" panose="02030504050205020304" pitchFamily="18" charset="0"/>
              </a:rPr>
              <a:t>. </a:t>
            </a:r>
            <a:r>
              <a:rPr lang="es-MX" sz="2000" dirty="0">
                <a:latin typeface="Centaur" panose="02030504050205020304" pitchFamily="18" charset="0"/>
              </a:rPr>
              <a:t>cuyo objetivo es la búsqueda activa y el tratamiento de los pacientes leprosos de Guatemala, a través de la evaluación del paciente dermatológico en general. </a:t>
            </a:r>
          </a:p>
          <a:p>
            <a:pPr algn="just">
              <a:lnSpc>
                <a:spcPct val="110000"/>
              </a:lnSpc>
            </a:pPr>
            <a:endParaRPr lang="es-MX" sz="2000" dirty="0">
              <a:latin typeface="Centaur" panose="02030504050205020304" pitchFamily="18" charset="0"/>
            </a:endParaRPr>
          </a:p>
          <a:p>
            <a:pPr algn="just">
              <a:lnSpc>
                <a:spcPct val="110000"/>
              </a:lnSpc>
            </a:pPr>
            <a:r>
              <a:rPr lang="es-MX" sz="2000" dirty="0">
                <a:latin typeface="Centaur" panose="02030504050205020304" pitchFamily="18" charset="0"/>
              </a:rPr>
              <a:t>Así nace este sueño, el cual se ha convertido luego de 53 años de labor en un gran centro de referencia de Lepra y otras enfermedades de la piel a nivel centroamericano. Así mismo es uno de los más importantes centros de formación académica, con mas de 231 profesionales graduados de todo el Istmo Centroamericano, México, Colombia, Perú, Ecuador y Bolivia. </a:t>
            </a:r>
          </a:p>
          <a:p>
            <a:pPr algn="just">
              <a:lnSpc>
                <a:spcPct val="110000"/>
              </a:lnSpc>
            </a:pPr>
            <a:endParaRPr lang="es-MX" sz="2000" dirty="0">
              <a:latin typeface="Centaur" panose="02030504050205020304" pitchFamily="18" charset="0"/>
            </a:endParaRPr>
          </a:p>
          <a:p>
            <a:pPr algn="just">
              <a:lnSpc>
                <a:spcPct val="110000"/>
              </a:lnSpc>
            </a:pPr>
            <a:r>
              <a:rPr lang="es-MX" sz="2000" dirty="0">
                <a:latin typeface="Centaur" panose="02030504050205020304" pitchFamily="18" charset="0"/>
              </a:rPr>
              <a:t>Contando desde hace 32 años con reconocimiento por parte de la Facultad de Medicina UFM.</a:t>
            </a:r>
          </a:p>
        </p:txBody>
      </p:sp>
      <p:pic>
        <p:nvPicPr>
          <p:cNvPr id="2" name="Picture 2">
            <a:extLst>
              <a:ext uri="{FF2B5EF4-FFF2-40B4-BE49-F238E27FC236}">
                <a16:creationId xmlns:a16="http://schemas.microsoft.com/office/drawing/2014/main" id="{AE847BB9-7616-86BA-F3E3-8522BEF4FAC1}"/>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2341" y="285728"/>
            <a:ext cx="959118" cy="1218500"/>
          </a:xfrm>
          <a:prstGeom prst="rect">
            <a:avLst/>
          </a:prstGeom>
          <a:noFill/>
          <a:ln w="9525">
            <a:noFill/>
            <a:miter lim="800000"/>
            <a:headEnd/>
            <a:tailEnd/>
          </a:ln>
        </p:spPr>
      </p:pic>
      <p:pic>
        <p:nvPicPr>
          <p:cNvPr id="3" name="Imagen 2" descr="Imagen que contiene Forma&#10;&#10;El contenido generado por IA puede ser incorrecto.">
            <a:extLst>
              <a:ext uri="{FF2B5EF4-FFF2-40B4-BE49-F238E27FC236}">
                <a16:creationId xmlns:a16="http://schemas.microsoft.com/office/drawing/2014/main" id="{1646E716-5912-4223-61A4-B0FFDE3984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8724" y="191901"/>
            <a:ext cx="1259089" cy="1312327"/>
          </a:xfrm>
          <a:prstGeom prst="rect">
            <a:avLst/>
          </a:prstGeom>
        </p:spPr>
      </p:pic>
    </p:spTree>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QUIENES SOMOS</a:t>
            </a:r>
            <a:endParaRPr lang="es-GT" sz="4000" b="1" dirty="0">
              <a:latin typeface="Centaur" panose="02030504050205020304" pitchFamily="18" charset="0"/>
            </a:endParaRPr>
          </a:p>
        </p:txBody>
      </p:sp>
      <p:sp>
        <p:nvSpPr>
          <p:cNvPr id="9" name="8 Marcador de contenido"/>
          <p:cNvSpPr>
            <a:spLocks noGrp="1"/>
          </p:cNvSpPr>
          <p:nvPr>
            <p:ph idx="1"/>
          </p:nvPr>
        </p:nvSpPr>
        <p:spPr>
          <a:xfrm>
            <a:off x="457200" y="1586964"/>
            <a:ext cx="8229600" cy="4539199"/>
          </a:xfrm>
        </p:spPr>
        <p:txBody>
          <a:bodyPr anchor="ctr">
            <a:noAutofit/>
          </a:bodyPr>
          <a:lstStyle/>
          <a:p>
            <a:pPr algn="just">
              <a:defRPr/>
            </a:pPr>
            <a:r>
              <a:rPr lang="es-GT" sz="2000" dirty="0">
                <a:latin typeface="Centaur" panose="02030504050205020304" pitchFamily="18" charset="0"/>
                <a:ea typeface="Times New Roman" pitchFamily="18" charset="0"/>
              </a:rPr>
              <a:t>El Instituto de Dermatología y Cirugía de Piel cuenta con un Programa de Postgrado para Médicos, tanto nacionales como extranjeros de habla hispana.</a:t>
            </a:r>
          </a:p>
          <a:p>
            <a:pPr algn="just">
              <a:defRPr/>
            </a:pPr>
            <a:endParaRPr lang="es-GT" sz="2000" dirty="0">
              <a:latin typeface="Centaur" panose="02030504050205020304" pitchFamily="18" charset="0"/>
              <a:ea typeface="Times New Roman" pitchFamily="18" charset="0"/>
            </a:endParaRPr>
          </a:p>
          <a:p>
            <a:pPr algn="just">
              <a:defRPr/>
            </a:pPr>
            <a:r>
              <a:rPr lang="es-GT" sz="2000" dirty="0">
                <a:latin typeface="Centaur" panose="02030504050205020304" pitchFamily="18" charset="0"/>
                <a:ea typeface="Times New Roman" pitchFamily="18" charset="0"/>
              </a:rPr>
              <a:t>El Programa es un sistema académico docente que tiene una duración de un año y cuatro meses (Dermatólogos graduados de INDERMA) / dos años cuatro meses (Médicos Pediatras),  y está  compuesto por Unidades Longitudinales y Unidades Transversales.  </a:t>
            </a:r>
          </a:p>
        </p:txBody>
      </p:sp>
      <p:pic>
        <p:nvPicPr>
          <p:cNvPr id="2" name="Picture 2">
            <a:extLst>
              <a:ext uri="{FF2B5EF4-FFF2-40B4-BE49-F238E27FC236}">
                <a16:creationId xmlns:a16="http://schemas.microsoft.com/office/drawing/2014/main" id="{152F610A-4E30-D27D-9273-CA5D4EEA61E0}"/>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21389" y="321912"/>
            <a:ext cx="959118" cy="1218500"/>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6FDD05D1-86B7-9CE1-3740-65F28F6A1C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QUIENES SOMOS</a:t>
            </a:r>
            <a:endParaRPr lang="es-GT" sz="4000" b="1" dirty="0">
              <a:latin typeface="Centaur" panose="02030504050205020304" pitchFamily="18" charset="0"/>
            </a:endParaRPr>
          </a:p>
        </p:txBody>
      </p:sp>
      <p:sp>
        <p:nvSpPr>
          <p:cNvPr id="9" name="8 Marcador de contenido"/>
          <p:cNvSpPr>
            <a:spLocks noGrp="1"/>
          </p:cNvSpPr>
          <p:nvPr>
            <p:ph idx="1"/>
          </p:nvPr>
        </p:nvSpPr>
        <p:spPr/>
        <p:txBody>
          <a:bodyPr anchor="ctr">
            <a:noAutofit/>
          </a:bodyPr>
          <a:lstStyle/>
          <a:p>
            <a:pPr algn="just"/>
            <a:r>
              <a:rPr lang="es-GT" sz="2000" dirty="0">
                <a:latin typeface="Centaur" panose="02030504050205020304" pitchFamily="18" charset="0"/>
                <a:ea typeface="Times New Roman" pitchFamily="18" charset="0"/>
              </a:rPr>
              <a:t>Inicia el 1 de Octubre y concluye el 31 de Enero de cada año.</a:t>
            </a:r>
          </a:p>
          <a:p>
            <a:pPr algn="just">
              <a:buNone/>
            </a:pPr>
            <a:endParaRPr lang="es-GT" sz="2000" dirty="0">
              <a:latin typeface="Centaur" panose="02030504050205020304" pitchFamily="18" charset="0"/>
              <a:ea typeface="Times New Roman" pitchFamily="18" charset="0"/>
            </a:endParaRPr>
          </a:p>
          <a:p>
            <a:pPr algn="just">
              <a:defRPr/>
            </a:pPr>
            <a:r>
              <a:rPr lang="es-GT" sz="2000" dirty="0">
                <a:latin typeface="Centaur" panose="02030504050205020304" pitchFamily="18" charset="0"/>
                <a:ea typeface="Times New Roman" pitchFamily="18" charset="0"/>
              </a:rPr>
              <a:t>Las Unidades son cursadas durante la residencia y comprenden: Biología de la Piel , Semiología de la Piel, cirugía Cutánea I, Farmacología y Terapéutica Tópica Dermatológica, Dermatología Pediátrica I, Farmacología y Terapéutica Sistémica Dermatológica, Dermatología Pediátrica II, Investigación, Tricoscopia, Dermatoscopia, Practica Supervisada I y  Practica Supervisada II . </a:t>
            </a:r>
          </a:p>
        </p:txBody>
      </p:sp>
      <p:pic>
        <p:nvPicPr>
          <p:cNvPr id="2" name="Picture 2">
            <a:extLst>
              <a:ext uri="{FF2B5EF4-FFF2-40B4-BE49-F238E27FC236}">
                <a16:creationId xmlns:a16="http://schemas.microsoft.com/office/drawing/2014/main" id="{31B34C8F-8ECA-DFB3-D86A-699A69FBF391}"/>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02219" y="199138"/>
            <a:ext cx="959118" cy="1218500"/>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D23DE072-660E-D113-1746-9C78066659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QUIENES SOMOS</a:t>
            </a:r>
            <a:endParaRPr lang="es-GT" sz="4000" b="1" dirty="0">
              <a:latin typeface="Centaur" panose="02030504050205020304" pitchFamily="18" charset="0"/>
            </a:endParaRPr>
          </a:p>
        </p:txBody>
      </p:sp>
      <p:sp>
        <p:nvSpPr>
          <p:cNvPr id="9" name="8 Marcador de contenido"/>
          <p:cNvSpPr>
            <a:spLocks noGrp="1"/>
          </p:cNvSpPr>
          <p:nvPr>
            <p:ph idx="1"/>
          </p:nvPr>
        </p:nvSpPr>
        <p:spPr/>
        <p:txBody>
          <a:bodyPr anchor="ctr">
            <a:noAutofit/>
          </a:bodyPr>
          <a:lstStyle/>
          <a:p>
            <a:pPr algn="just"/>
            <a:r>
              <a:rPr lang="es-GT" sz="2000" dirty="0">
                <a:latin typeface="Centaur" panose="02030504050205020304" pitchFamily="18" charset="0"/>
                <a:ea typeface="Times New Roman" pitchFamily="18" charset="0"/>
              </a:rPr>
              <a:t>Las Unidades son impartidas por Médicos Especialistas del Instituto de Dermatología y Cirugía de Piel y por profesores invitados.  Los métodos utilizados son: teóricos y prácticos.  Los métodos teóricos comprenden: clases magistrales impartidas por dermatólogos y residentes,  participación activa en discusiones,  ejercicios diagnósticos con la ayuda de diapositivas,  presentación de casos interesantes,  lectura de revistas.</a:t>
            </a:r>
          </a:p>
          <a:p>
            <a:pPr marL="0" indent="0" algn="just">
              <a:buNone/>
            </a:pPr>
            <a:endParaRPr lang="es-GT" sz="2000" dirty="0">
              <a:latin typeface="Centaur" panose="02030504050205020304" pitchFamily="18" charset="0"/>
              <a:ea typeface="Times New Roman" pitchFamily="18" charset="0"/>
            </a:endParaRPr>
          </a:p>
          <a:p>
            <a:pPr algn="just"/>
            <a:r>
              <a:rPr lang="es-GT" sz="2000" dirty="0">
                <a:latin typeface="Centaur" panose="02030504050205020304" pitchFamily="18" charset="0"/>
                <a:ea typeface="Times New Roman" pitchFamily="18" charset="0"/>
              </a:rPr>
              <a:t>La práctica es de tipo supervisada, tanto a nivel del Hospital, Consulta Externa, Laboratorio de patología,  como en la atención integral del paciente.</a:t>
            </a:r>
          </a:p>
        </p:txBody>
      </p:sp>
      <p:pic>
        <p:nvPicPr>
          <p:cNvPr id="2" name="Picture 2">
            <a:extLst>
              <a:ext uri="{FF2B5EF4-FFF2-40B4-BE49-F238E27FC236}">
                <a16:creationId xmlns:a16="http://schemas.microsoft.com/office/drawing/2014/main" id="{34D6E228-CECF-08D1-AA68-C451E0661F6F}"/>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99992" y="306269"/>
            <a:ext cx="959118" cy="1218500"/>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656B3A09-43CC-20B2-600D-AF506BAEB2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QUIENES SOMOS</a:t>
            </a:r>
            <a:endParaRPr lang="es-GT" sz="4000" b="1" dirty="0">
              <a:latin typeface="Centaur" panose="02030504050205020304" pitchFamily="18" charset="0"/>
            </a:endParaRPr>
          </a:p>
        </p:txBody>
      </p:sp>
      <p:sp>
        <p:nvSpPr>
          <p:cNvPr id="9" name="8 Marcador de contenido"/>
          <p:cNvSpPr>
            <a:spLocks noGrp="1"/>
          </p:cNvSpPr>
          <p:nvPr>
            <p:ph idx="1"/>
          </p:nvPr>
        </p:nvSpPr>
        <p:spPr>
          <a:xfrm>
            <a:off x="457200" y="1587251"/>
            <a:ext cx="8229600" cy="4425355"/>
          </a:xfrm>
        </p:spPr>
        <p:txBody>
          <a:bodyPr anchor="ctr">
            <a:normAutofit/>
          </a:bodyPr>
          <a:lstStyle/>
          <a:p>
            <a:pPr algn="just">
              <a:lnSpc>
                <a:spcPct val="120000"/>
              </a:lnSpc>
            </a:pPr>
            <a:r>
              <a:rPr lang="es-GT" sz="2000" dirty="0">
                <a:latin typeface="Centaur" panose="02030504050205020304" pitchFamily="18" charset="0"/>
                <a:ea typeface="Times New Roman" pitchFamily="18" charset="0"/>
              </a:rPr>
              <a:t>El Programa de la Especialización está orientado de tal forma que el aprendizaje sea a base de estudio, investigación y el sistema de aprender haciendo.  Los catedráticos funcionan como orientación y guía y el residente tiene la obligación de complementar los temas desarrollados durante las clases con artículos de actualidad y revisión individual de cada uno de los temas. </a:t>
            </a:r>
          </a:p>
          <a:p>
            <a:pPr algn="just">
              <a:lnSpc>
                <a:spcPct val="120000"/>
              </a:lnSpc>
            </a:pPr>
            <a:endParaRPr lang="es-GT" sz="2000" dirty="0">
              <a:latin typeface="Centaur" panose="02030504050205020304" pitchFamily="18" charset="0"/>
              <a:ea typeface="Times New Roman" pitchFamily="18" charset="0"/>
            </a:endParaRPr>
          </a:p>
          <a:p>
            <a:pPr algn="just">
              <a:lnSpc>
                <a:spcPct val="120000"/>
              </a:lnSpc>
            </a:pPr>
            <a:r>
              <a:rPr lang="es-GT" sz="2000" dirty="0">
                <a:latin typeface="Centaur" panose="02030504050205020304" pitchFamily="18" charset="0"/>
                <a:ea typeface="Times New Roman" pitchFamily="18" charset="0"/>
              </a:rPr>
              <a:t>Al término del período de entrenamiento,  los médicos residentes son graduados como Especialistas en el área de Dermatología Pediátrica  y estarán en la capacidad de enfrentar y resolver problemas diagnósticos y terapéuticos de la piel,  tanto de índole médico como quirúrgico,  que afectan a la mayoría de la población. </a:t>
            </a:r>
            <a:endParaRPr lang="es-GT" sz="2000" dirty="0">
              <a:latin typeface="Centaur" panose="02030504050205020304" pitchFamily="18" charset="0"/>
            </a:endParaRPr>
          </a:p>
        </p:txBody>
      </p:sp>
      <p:pic>
        <p:nvPicPr>
          <p:cNvPr id="2" name="Picture 2">
            <a:extLst>
              <a:ext uri="{FF2B5EF4-FFF2-40B4-BE49-F238E27FC236}">
                <a16:creationId xmlns:a16="http://schemas.microsoft.com/office/drawing/2014/main" id="{C2DECFFC-CD25-9557-9A40-287E1F3E51D1}"/>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70264" y="285728"/>
            <a:ext cx="959118" cy="1218500"/>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2003FB33-D9D9-FED4-8F80-8DD9757647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7711" y="189230"/>
            <a:ext cx="1259089" cy="1312327"/>
          </a:xfrm>
          <a:prstGeom prst="rect">
            <a:avLst/>
          </a:prstGeom>
        </p:spPr>
      </p:pic>
    </p:spTree>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PILARES DE FORMACIÓN</a:t>
            </a:r>
            <a:endParaRPr lang="es-GT" sz="4000" b="1" dirty="0">
              <a:latin typeface="Centaur" panose="02030504050205020304" pitchFamily="18" charset="0"/>
            </a:endParaRPr>
          </a:p>
        </p:txBody>
      </p:sp>
      <p:graphicFrame>
        <p:nvGraphicFramePr>
          <p:cNvPr id="10" name="3 Marcador de contenido"/>
          <p:cNvGraphicFramePr>
            <a:graphicFrameLocks noGrp="1"/>
          </p:cNvGraphicFramePr>
          <p:nvPr>
            <p:ph idx="1"/>
            <p:extLst>
              <p:ext uri="{D42A27DB-BD31-4B8C-83A1-F6EECF244321}">
                <p14:modId xmlns:p14="http://schemas.microsoft.com/office/powerpoint/2010/main" val="2460851307"/>
              </p:ext>
            </p:extLst>
          </p:nvPr>
        </p:nvGraphicFramePr>
        <p:xfrm>
          <a:off x="457200" y="1600200"/>
          <a:ext cx="8229600" cy="4900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2">
            <a:extLst>
              <a:ext uri="{FF2B5EF4-FFF2-40B4-BE49-F238E27FC236}">
                <a16:creationId xmlns:a16="http://schemas.microsoft.com/office/drawing/2014/main" id="{89A62A85-96F7-9A2B-E9B3-8C363E9B8C71}"/>
              </a:ext>
            </a:extLst>
          </p:cNvPr>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70264" y="285728"/>
            <a:ext cx="959118" cy="1218500"/>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92D013F4-B9C8-9406-7764-E5682E4B596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40352" y="238814"/>
            <a:ext cx="1259089" cy="1312327"/>
          </a:xfrm>
          <a:prstGeom prst="rect">
            <a:avLst/>
          </a:prstGeom>
        </p:spPr>
      </p:pic>
    </p:spTree>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457200" y="338137"/>
            <a:ext cx="8229600" cy="1143000"/>
          </a:xfrm>
        </p:spPr>
        <p:txBody>
          <a:bodyPr>
            <a:noAutofit/>
          </a:bodyPr>
          <a:lstStyle/>
          <a:p>
            <a:r>
              <a:rPr lang="es-ES" sz="3600" b="1" dirty="0">
                <a:latin typeface="Centaur" panose="02030504050205020304" pitchFamily="18" charset="0"/>
              </a:rPr>
              <a:t>ESPECIALIZACIÓN EN DERMATOLOGÍA PEDIÁTRICA </a:t>
            </a:r>
            <a:endParaRPr lang="es-GT" sz="3600" b="1" dirty="0">
              <a:latin typeface="Centaur" panose="02030504050205020304" pitchFamily="18" charset="0"/>
            </a:endParaRPr>
          </a:p>
        </p:txBody>
      </p:sp>
      <p:sp>
        <p:nvSpPr>
          <p:cNvPr id="7" name="6 Marcador de contenido"/>
          <p:cNvSpPr>
            <a:spLocks noGrp="1"/>
          </p:cNvSpPr>
          <p:nvPr>
            <p:ph idx="1"/>
          </p:nvPr>
        </p:nvSpPr>
        <p:spPr>
          <a:xfrm>
            <a:off x="631748" y="2420888"/>
            <a:ext cx="8229600" cy="3024336"/>
          </a:xfrm>
        </p:spPr>
        <p:txBody>
          <a:bodyPr>
            <a:noAutofit/>
          </a:bodyPr>
          <a:lstStyle/>
          <a:p>
            <a:pPr algn="just">
              <a:spcBef>
                <a:spcPts val="580"/>
              </a:spcBef>
            </a:pPr>
            <a:r>
              <a:rPr lang="es-MX" sz="2000" dirty="0">
                <a:latin typeface="Centaur" panose="02030504050205020304" pitchFamily="18" charset="0"/>
              </a:rPr>
              <a:t>Ofrecemos estudio con clases diarias y revisiones académicas de actualidad. </a:t>
            </a:r>
          </a:p>
          <a:p>
            <a:pPr algn="just">
              <a:spcBef>
                <a:spcPts val="580"/>
              </a:spcBef>
            </a:pPr>
            <a:endParaRPr lang="es-MX" sz="2000" dirty="0">
              <a:latin typeface="Centaur" panose="02030504050205020304" pitchFamily="18" charset="0"/>
            </a:endParaRPr>
          </a:p>
          <a:p>
            <a:pPr algn="just">
              <a:spcBef>
                <a:spcPts val="580"/>
              </a:spcBef>
            </a:pPr>
            <a:r>
              <a:rPr lang="es-MX" sz="2000" dirty="0">
                <a:latin typeface="Centaur" panose="02030504050205020304" pitchFamily="18" charset="0"/>
              </a:rPr>
              <a:t>Cotidianamente se evalúan pacientes de consulta externa y pacientes de manejo </a:t>
            </a:r>
            <a:r>
              <a:rPr lang="es-MX" sz="2000" dirty="0" err="1">
                <a:latin typeface="Centaur" panose="02030504050205020304" pitchFamily="18" charset="0"/>
              </a:rPr>
              <a:t>intra</a:t>
            </a:r>
            <a:r>
              <a:rPr lang="es-MX" sz="2000" dirty="0">
                <a:latin typeface="Centaur" panose="02030504050205020304" pitchFamily="18" charset="0"/>
              </a:rPr>
              <a:t>-hospitalario en la rotación de encamamiento en uno de nuestros centros especializados. </a:t>
            </a:r>
          </a:p>
          <a:p>
            <a:pPr algn="just">
              <a:spcBef>
                <a:spcPts val="580"/>
              </a:spcBef>
            </a:pPr>
            <a:endParaRPr lang="es-MX" sz="2000" dirty="0">
              <a:latin typeface="Centaur" panose="02030504050205020304" pitchFamily="18" charset="0"/>
            </a:endParaRPr>
          </a:p>
          <a:p>
            <a:pPr algn="just">
              <a:spcBef>
                <a:spcPts val="580"/>
              </a:spcBef>
            </a:pPr>
            <a:r>
              <a:rPr lang="es-MX" sz="2000" dirty="0">
                <a:latin typeface="Centaur" panose="02030504050205020304" pitchFamily="18" charset="0"/>
              </a:rPr>
              <a:t>Es una experiencia clínica única, debido a la evaluación de más de </a:t>
            </a:r>
            <a:r>
              <a:rPr lang="es-MX" sz="2000" b="1" u="sng" dirty="0">
                <a:latin typeface="Centaur" panose="02030504050205020304" pitchFamily="18" charset="0"/>
              </a:rPr>
              <a:t>5, 568 </a:t>
            </a:r>
            <a:r>
              <a:rPr lang="es-MX" sz="2000" dirty="0">
                <a:latin typeface="Centaur" panose="02030504050205020304" pitchFamily="18" charset="0"/>
              </a:rPr>
              <a:t>pacientes al año, vistos en los tres centros de atención con los que contamos a nivel nacional.</a:t>
            </a:r>
          </a:p>
        </p:txBody>
      </p:sp>
      <p:pic>
        <p:nvPicPr>
          <p:cNvPr id="4" name="Picture 2">
            <a:extLst>
              <a:ext uri="{FF2B5EF4-FFF2-40B4-BE49-F238E27FC236}">
                <a16:creationId xmlns:a16="http://schemas.microsoft.com/office/drawing/2014/main" id="{74A0A8A4-3BE1-7140-5891-D3228884F049}"/>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99732" y="397187"/>
            <a:ext cx="732777" cy="930947"/>
          </a:xfrm>
          <a:prstGeom prst="rect">
            <a:avLst/>
          </a:prstGeom>
          <a:noFill/>
          <a:ln w="9525">
            <a:noFill/>
            <a:miter lim="800000"/>
            <a:headEnd/>
            <a:tailEnd/>
          </a:ln>
        </p:spPr>
      </p:pic>
      <p:pic>
        <p:nvPicPr>
          <p:cNvPr id="2" name="Imagen 1" descr="Imagen que contiene Forma&#10;&#10;El contenido generado por IA puede ser incorrecto.">
            <a:extLst>
              <a:ext uri="{FF2B5EF4-FFF2-40B4-BE49-F238E27FC236}">
                <a16:creationId xmlns:a16="http://schemas.microsoft.com/office/drawing/2014/main" id="{BB500AC4-F6CD-B03A-7D91-B3DDBD496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206496"/>
            <a:ext cx="1259089" cy="1312327"/>
          </a:xfrm>
          <a:prstGeom prst="rect">
            <a:avLst/>
          </a:prstGeom>
        </p:spPr>
      </p:pic>
    </p:spTree>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Marcador de contenido"/>
          <p:cNvSpPr>
            <a:spLocks noGrp="1"/>
          </p:cNvSpPr>
          <p:nvPr>
            <p:ph idx="1"/>
          </p:nvPr>
        </p:nvSpPr>
        <p:spPr>
          <a:xfrm>
            <a:off x="457200" y="1831995"/>
            <a:ext cx="8229600" cy="3901261"/>
          </a:xfrm>
        </p:spPr>
        <p:txBody>
          <a:bodyPr anchor="ctr">
            <a:normAutofit/>
          </a:bodyPr>
          <a:lstStyle/>
          <a:p>
            <a:pPr algn="just">
              <a:spcBef>
                <a:spcPts val="580"/>
              </a:spcBef>
            </a:pPr>
            <a:r>
              <a:rPr lang="es-MX" sz="2000" dirty="0">
                <a:latin typeface="Centaur" panose="02030504050205020304" pitchFamily="18" charset="0"/>
              </a:rPr>
              <a:t>Brindamos y Reconocemos la participación activa del estudiante, premiando su constancia y rendimiento cada año con becas a congresos nacionales e internacionales. </a:t>
            </a:r>
          </a:p>
          <a:p>
            <a:pPr algn="just">
              <a:spcBef>
                <a:spcPts val="580"/>
              </a:spcBef>
            </a:pPr>
            <a:endParaRPr lang="es-MX" sz="2000" dirty="0">
              <a:latin typeface="Centaur" panose="02030504050205020304" pitchFamily="18" charset="0"/>
            </a:endParaRPr>
          </a:p>
          <a:p>
            <a:pPr algn="just">
              <a:spcBef>
                <a:spcPts val="580"/>
              </a:spcBef>
            </a:pPr>
            <a:r>
              <a:rPr lang="es-MX" sz="2000" dirty="0">
                <a:latin typeface="Centaur" panose="02030504050205020304" pitchFamily="18" charset="0"/>
              </a:rPr>
              <a:t>Tendrás acceso a una Biblioteca/Hemeroteca Física y Virtual/</a:t>
            </a:r>
            <a:r>
              <a:rPr lang="es-MX" sz="2000" dirty="0" err="1">
                <a:latin typeface="Centaur" panose="02030504050205020304" pitchFamily="18" charset="0"/>
              </a:rPr>
              <a:t>Photo</a:t>
            </a:r>
            <a:r>
              <a:rPr lang="es-MX" sz="2000" dirty="0">
                <a:latin typeface="Centaur" panose="02030504050205020304" pitchFamily="18" charset="0"/>
              </a:rPr>
              <a:t>-Videoteca con literatura de actualidad en las instalaciones de INDERMA, además de los recursos digitales ofrecidos por la Facultad de Medicina de la U.F.M. </a:t>
            </a:r>
          </a:p>
          <a:p>
            <a:pPr algn="just">
              <a:spcBef>
                <a:spcPts val="580"/>
              </a:spcBef>
            </a:pPr>
            <a:endParaRPr lang="es-MX" sz="2000" dirty="0">
              <a:latin typeface="Centaur" panose="02030504050205020304" pitchFamily="18" charset="0"/>
            </a:endParaRPr>
          </a:p>
          <a:p>
            <a:pPr algn="just">
              <a:spcBef>
                <a:spcPts val="580"/>
              </a:spcBef>
            </a:pPr>
            <a:r>
              <a:rPr lang="es-MX" sz="2000" dirty="0">
                <a:latin typeface="Centaur" panose="02030504050205020304" pitchFamily="18" charset="0"/>
              </a:rPr>
              <a:t>La residencia empieza oficialmente el 1 de Octubre de cada año, pero es requerido que el estudiantes se presente al menos 1 mes antes para ambientación de los procesos Médico-Administrativos.</a:t>
            </a:r>
          </a:p>
        </p:txBody>
      </p:sp>
      <p:pic>
        <p:nvPicPr>
          <p:cNvPr id="4" name="Picture 2">
            <a:extLst>
              <a:ext uri="{FF2B5EF4-FFF2-40B4-BE49-F238E27FC236}">
                <a16:creationId xmlns:a16="http://schemas.microsoft.com/office/drawing/2014/main" id="{5E7178B6-FBEE-4188-5132-EE97016680D3}"/>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83568" y="359301"/>
            <a:ext cx="777824" cy="988177"/>
          </a:xfrm>
          <a:prstGeom prst="rect">
            <a:avLst/>
          </a:prstGeom>
          <a:noFill/>
          <a:ln w="9525">
            <a:noFill/>
            <a:miter lim="800000"/>
            <a:headEnd/>
            <a:tailEnd/>
          </a:ln>
        </p:spPr>
      </p:pic>
      <p:sp>
        <p:nvSpPr>
          <p:cNvPr id="6" name="7 Título">
            <a:extLst>
              <a:ext uri="{FF2B5EF4-FFF2-40B4-BE49-F238E27FC236}">
                <a16:creationId xmlns:a16="http://schemas.microsoft.com/office/drawing/2014/main" id="{2697A70C-E18E-C627-4C95-B95A100058C5}"/>
              </a:ext>
            </a:extLst>
          </p:cNvPr>
          <p:cNvSpPr txBox="1">
            <a:spLocks/>
          </p:cNvSpPr>
          <p:nvPr/>
        </p:nvSpPr>
        <p:spPr>
          <a:xfrm>
            <a:off x="457200" y="359301"/>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s-ES" sz="3200" b="1" dirty="0">
                <a:latin typeface="Centaur" panose="02030504050205020304" pitchFamily="18" charset="0"/>
              </a:rPr>
              <a:t>ESPECIALIZACIÓN EN </a:t>
            </a:r>
          </a:p>
          <a:p>
            <a:pPr fontAlgn="auto">
              <a:spcAft>
                <a:spcPts val="0"/>
              </a:spcAft>
            </a:pPr>
            <a:r>
              <a:rPr lang="es-ES" sz="3200" b="1" dirty="0">
                <a:latin typeface="Centaur" panose="02030504050205020304" pitchFamily="18" charset="0"/>
              </a:rPr>
              <a:t>DERMATOLOGÍA PEDIÁTRICA </a:t>
            </a:r>
            <a:endParaRPr lang="es-GT" sz="3200" b="1" dirty="0">
              <a:latin typeface="Centaur" panose="02030504050205020304" pitchFamily="18" charset="0"/>
            </a:endParaRPr>
          </a:p>
        </p:txBody>
      </p:sp>
      <p:pic>
        <p:nvPicPr>
          <p:cNvPr id="2" name="Imagen 1" descr="Imagen que contiene Forma&#10;&#10;El contenido generado por IA puede ser incorrecto.">
            <a:extLst>
              <a:ext uri="{FF2B5EF4-FFF2-40B4-BE49-F238E27FC236}">
                <a16:creationId xmlns:a16="http://schemas.microsoft.com/office/drawing/2014/main" id="{B4674DE8-D6A4-1348-F0CD-EBE030A16C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115616" y="445004"/>
            <a:ext cx="6668814" cy="1074930"/>
          </a:xfrm>
        </p:spPr>
        <p:txBody>
          <a:bodyPr>
            <a:normAutofit fontScale="90000"/>
          </a:bodyPr>
          <a:lstStyle/>
          <a:p>
            <a:r>
              <a:rPr lang="es-ES" sz="3600" dirty="0"/>
              <a:t> </a:t>
            </a:r>
            <a:r>
              <a:rPr lang="es-ES" sz="3300" b="1" dirty="0">
                <a:latin typeface="Centaur" panose="02030504050205020304" pitchFamily="18" charset="0"/>
              </a:rPr>
              <a:t>POSTGRADO AVALADO POR LA UNIVERSIDAD FRANCISCO MARROQUÍN </a:t>
            </a:r>
            <a:endParaRPr lang="es-GT" sz="3300" b="1" dirty="0">
              <a:latin typeface="Centaur" panose="02030504050205020304" pitchFamily="18" charset="0"/>
            </a:endParaRPr>
          </a:p>
        </p:txBody>
      </p:sp>
      <p:sp>
        <p:nvSpPr>
          <p:cNvPr id="11" name="10 Marcador de contenido"/>
          <p:cNvSpPr>
            <a:spLocks noGrp="1"/>
          </p:cNvSpPr>
          <p:nvPr>
            <p:ph idx="1"/>
          </p:nvPr>
        </p:nvSpPr>
        <p:spPr>
          <a:xfrm>
            <a:off x="457200" y="2332037"/>
            <a:ext cx="8229600" cy="3041179"/>
          </a:xfrm>
        </p:spPr>
        <p:txBody>
          <a:bodyPr anchor="t">
            <a:normAutofit/>
          </a:bodyPr>
          <a:lstStyle/>
          <a:p>
            <a:pPr algn="ctr">
              <a:spcBef>
                <a:spcPts val="580"/>
              </a:spcBef>
              <a:buNone/>
            </a:pPr>
            <a:r>
              <a:rPr lang="es-MX" sz="2000" b="1" dirty="0">
                <a:latin typeface="Centaur" panose="02030504050205020304" pitchFamily="18" charset="0"/>
              </a:rPr>
              <a:t>Especialidad en Dermatología Pediátrica</a:t>
            </a:r>
          </a:p>
          <a:p>
            <a:pPr>
              <a:spcBef>
                <a:spcPts val="580"/>
              </a:spcBef>
            </a:pPr>
            <a:endParaRPr lang="es-MX" sz="2000" dirty="0">
              <a:latin typeface="Centaur" panose="02030504050205020304" pitchFamily="18" charset="0"/>
            </a:endParaRPr>
          </a:p>
          <a:p>
            <a:pPr algn="just">
              <a:spcBef>
                <a:spcPts val="580"/>
              </a:spcBef>
            </a:pPr>
            <a:r>
              <a:rPr lang="es-MX" sz="2000" dirty="0">
                <a:latin typeface="Centaur" panose="02030504050205020304" pitchFamily="18" charset="0"/>
              </a:rPr>
              <a:t>Esta especialización se lleva a cabo en el Instituto de Dermatología y Cirugía de Piel (INDERMA). </a:t>
            </a:r>
          </a:p>
          <a:p>
            <a:pPr algn="just">
              <a:spcBef>
                <a:spcPts val="580"/>
              </a:spcBef>
            </a:pPr>
            <a:endParaRPr lang="es-MX" sz="2000" dirty="0">
              <a:latin typeface="Centaur" panose="02030504050205020304" pitchFamily="18" charset="0"/>
            </a:endParaRPr>
          </a:p>
          <a:p>
            <a:pPr algn="just">
              <a:spcBef>
                <a:spcPts val="580"/>
              </a:spcBef>
            </a:pPr>
            <a:r>
              <a:rPr lang="es-MX" sz="2000" dirty="0">
                <a:latin typeface="Centaur" panose="02030504050205020304" pitchFamily="18" charset="0"/>
              </a:rPr>
              <a:t>INDERMA en unión con la Facultad de Medicina de la Universidad Francisco Marroquín (UFM) de Guatemala brindan una excelente oportunidad para alcanzar sus metas.</a:t>
            </a:r>
          </a:p>
        </p:txBody>
      </p:sp>
      <p:pic>
        <p:nvPicPr>
          <p:cNvPr id="2" name="Picture 2">
            <a:extLst>
              <a:ext uri="{FF2B5EF4-FFF2-40B4-BE49-F238E27FC236}">
                <a16:creationId xmlns:a16="http://schemas.microsoft.com/office/drawing/2014/main" id="{3B6D2361-D8E8-2A0D-CC24-261054AC9168}"/>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53816" y="274638"/>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C444CFCF-94D2-92F1-48B0-A6CC0E3F97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58303"/>
            <a:ext cx="1259089" cy="1312327"/>
          </a:xfrm>
          <a:prstGeom prst="rect">
            <a:avLst/>
          </a:prstGeom>
        </p:spPr>
      </p:pic>
    </p:spTree>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COMITÉ ACADÉMICO</a:t>
            </a:r>
            <a:endParaRPr lang="es-GT" sz="4000" b="1" dirty="0">
              <a:latin typeface="Centaur" panose="0203050405020502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3302078042"/>
              </p:ext>
            </p:extLst>
          </p:nvPr>
        </p:nvGraphicFramePr>
        <p:xfrm>
          <a:off x="785786" y="1726272"/>
          <a:ext cx="7643866" cy="4511040"/>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701040">
                <a:tc>
                  <a:txBody>
                    <a:bodyPr/>
                    <a:lstStyle/>
                    <a:p>
                      <a:pPr algn="ctr"/>
                      <a:r>
                        <a:rPr lang="es-GT" sz="2000" b="0" dirty="0">
                          <a:solidFill>
                            <a:schemeClr val="tx1"/>
                          </a:solidFill>
                          <a:latin typeface="Centaur" panose="02030504050205020304" pitchFamily="18" charset="0"/>
                        </a:rPr>
                        <a:t>Prof. Dr. Carlos N.</a:t>
                      </a:r>
                      <a:r>
                        <a:rPr lang="es-GT" sz="2000" b="0" baseline="0" dirty="0">
                          <a:solidFill>
                            <a:schemeClr val="tx1"/>
                          </a:solidFill>
                          <a:latin typeface="Centaur" panose="02030504050205020304" pitchFamily="18" charset="0"/>
                        </a:rPr>
                        <a:t> </a:t>
                      </a:r>
                      <a:r>
                        <a:rPr lang="es-GT" sz="2000" b="0" dirty="0">
                          <a:solidFill>
                            <a:schemeClr val="tx1"/>
                          </a:solidFill>
                          <a:latin typeface="Centaur" panose="02030504050205020304" pitchFamily="18" charset="0"/>
                        </a:rPr>
                        <a:t>Cordero A.</a:t>
                      </a:r>
                    </a:p>
                  </a:txBody>
                  <a:tcPr anchor="ctr"/>
                </a:tc>
                <a:tc>
                  <a:txBody>
                    <a:bodyPr/>
                    <a:lstStyle/>
                    <a:p>
                      <a:pPr algn="ctr"/>
                      <a:r>
                        <a:rPr lang="es-GT" sz="2000" b="0" dirty="0">
                          <a:solidFill>
                            <a:schemeClr val="tx1"/>
                          </a:solidFill>
                          <a:latin typeface="Centaur" panose="02030504050205020304" pitchFamily="18" charset="0"/>
                        </a:rPr>
                        <a:t>Director Médico </a:t>
                      </a:r>
                    </a:p>
                    <a:p>
                      <a:pPr algn="ctr"/>
                      <a:r>
                        <a:rPr lang="es-GT" sz="2000" b="0" dirty="0">
                          <a:solidFill>
                            <a:schemeClr val="tx1"/>
                          </a:solidFill>
                          <a:latin typeface="Centaur" panose="02030504050205020304" pitchFamily="18" charset="0"/>
                        </a:rPr>
                        <a:t>Profesor Emérito</a:t>
                      </a:r>
                    </a:p>
                  </a:txBody>
                  <a:tcPr anchor="ctr"/>
                </a:tc>
                <a:extLst>
                  <a:ext uri="{0D108BD9-81ED-4DB2-BD59-A6C34878D82A}">
                    <a16:rowId xmlns:a16="http://schemas.microsoft.com/office/drawing/2014/main" val="10000"/>
                  </a:ext>
                </a:extLst>
              </a:tr>
              <a:tr h="701040">
                <a:tc>
                  <a:txBody>
                    <a:bodyPr/>
                    <a:lstStyle/>
                    <a:p>
                      <a:pPr algn="ctr"/>
                      <a:r>
                        <a:rPr lang="es-GT" sz="2000" dirty="0">
                          <a:solidFill>
                            <a:schemeClr val="tx1"/>
                          </a:solidFill>
                          <a:latin typeface="Centaur" panose="02030504050205020304" pitchFamily="18" charset="0"/>
                        </a:rPr>
                        <a:t>Prof. Dra. Garbiñe Riley</a:t>
                      </a:r>
                      <a:endParaRPr lang="es-GT" sz="2000" b="1" dirty="0">
                        <a:solidFill>
                          <a:schemeClr val="tx1"/>
                        </a:solidFill>
                        <a:latin typeface="Centaur" panose="02030504050205020304" pitchFamily="18" charset="0"/>
                      </a:endParaRPr>
                    </a:p>
                  </a:txBody>
                  <a:tcPr anchor="ctr"/>
                </a:tc>
                <a:tc>
                  <a:txBody>
                    <a:bodyPr/>
                    <a:lstStyle/>
                    <a:p>
                      <a:pPr algn="ctr"/>
                      <a:r>
                        <a:rPr lang="es-ES" sz="2000" b="0" baseline="0" dirty="0">
                          <a:solidFill>
                            <a:schemeClr val="tx1"/>
                          </a:solidFill>
                          <a:latin typeface="Centaur" panose="02030504050205020304" pitchFamily="18" charset="0"/>
                        </a:rPr>
                        <a:t>Jefe Unidad de Docencia e </a:t>
                      </a:r>
                    </a:p>
                    <a:p>
                      <a:pPr algn="ctr"/>
                      <a:r>
                        <a:rPr lang="es-ES" sz="2000" b="0" baseline="0" dirty="0">
                          <a:solidFill>
                            <a:schemeClr val="tx1"/>
                          </a:solidFill>
                          <a:latin typeface="Centaur" panose="02030504050205020304" pitchFamily="18" charset="0"/>
                        </a:rPr>
                        <a:t>Investigación</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1"/>
                  </a:ext>
                </a:extLst>
              </a:tr>
              <a:tr h="701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2000" dirty="0">
                          <a:solidFill>
                            <a:schemeClr val="tx1"/>
                          </a:solidFill>
                          <a:latin typeface="Centaur" panose="02030504050205020304" pitchFamily="18" charset="0"/>
                        </a:rPr>
                        <a:t>Prof. Dr. Edgar Pérez Chavarría</a:t>
                      </a:r>
                      <a:endParaRPr lang="es-GT" sz="2000" b="1" dirty="0">
                        <a:solidFill>
                          <a:schemeClr val="tx1"/>
                        </a:solidFill>
                        <a:latin typeface="Centaur" panose="02030504050205020304" pitchFamily="18" charset="0"/>
                      </a:endParaRPr>
                    </a:p>
                    <a:p>
                      <a:pPr algn="ctr"/>
                      <a:endParaRPr lang="es-GT" sz="2000" b="1" dirty="0">
                        <a:solidFill>
                          <a:schemeClr val="tx1"/>
                        </a:solidFill>
                        <a:latin typeface="Centaur" panose="02030504050205020304" pitchFamily="18" charset="0"/>
                      </a:endParaRPr>
                    </a:p>
                  </a:txBody>
                  <a:tcPr anchor="ctr"/>
                </a:tc>
                <a:tc>
                  <a:txBody>
                    <a:bodyPr/>
                    <a:lstStyle/>
                    <a:p>
                      <a:pPr algn="ctr"/>
                      <a:r>
                        <a:rPr lang="es-GT" sz="2000" dirty="0">
                          <a:solidFill>
                            <a:schemeClr val="tx1"/>
                          </a:solidFill>
                          <a:latin typeface="Centaur" panose="02030504050205020304" pitchFamily="18" charset="0"/>
                        </a:rPr>
                        <a:t>Profesor</a:t>
                      </a:r>
                      <a:r>
                        <a:rPr lang="es-GT" sz="2000" baseline="0" dirty="0">
                          <a:solidFill>
                            <a:schemeClr val="tx1"/>
                          </a:solidFill>
                          <a:latin typeface="Centaur" panose="02030504050205020304" pitchFamily="18" charset="0"/>
                        </a:rPr>
                        <a:t> Emérito</a:t>
                      </a:r>
                    </a:p>
                    <a:p>
                      <a:pPr algn="ctr"/>
                      <a:r>
                        <a:rPr lang="es-ES" sz="2000" b="0" baseline="0" dirty="0">
                          <a:solidFill>
                            <a:schemeClr val="tx1"/>
                          </a:solidFill>
                          <a:latin typeface="Centaur" panose="02030504050205020304" pitchFamily="18" charset="0"/>
                        </a:rPr>
                        <a:t>Jefe Unidad de Dermatología Pediátrica</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2"/>
                  </a:ext>
                </a:extLst>
              </a:tr>
              <a:tr h="701040">
                <a:tc>
                  <a:txBody>
                    <a:bodyPr/>
                    <a:lstStyle/>
                    <a:p>
                      <a:pPr algn="ctr"/>
                      <a:r>
                        <a:rPr lang="es-GT" sz="2000" dirty="0">
                          <a:solidFill>
                            <a:schemeClr val="tx1"/>
                          </a:solidFill>
                          <a:latin typeface="Centaur" panose="02030504050205020304" pitchFamily="18" charset="0"/>
                        </a:rPr>
                        <a:t>Prof. Dr. Juan José Mansilla</a:t>
                      </a:r>
                      <a:endParaRPr lang="es-GT" sz="2000" b="1" dirty="0">
                        <a:solidFill>
                          <a:schemeClr val="tx1"/>
                        </a:solidFill>
                        <a:latin typeface="Centaur" panose="02030504050205020304" pitchFamily="18" charset="0"/>
                      </a:endParaRPr>
                    </a:p>
                  </a:txBody>
                  <a:tcPr anchor="ctr"/>
                </a:tc>
                <a:tc>
                  <a:txBody>
                    <a:bodyPr/>
                    <a:lstStyle/>
                    <a:p>
                      <a:pPr algn="ctr"/>
                      <a:r>
                        <a:rPr lang="es-ES" sz="2000" dirty="0">
                          <a:solidFill>
                            <a:schemeClr val="tx1"/>
                          </a:solidFill>
                          <a:latin typeface="Centaur" panose="02030504050205020304" pitchFamily="18" charset="0"/>
                        </a:rPr>
                        <a:t>Profesor Emérito</a:t>
                      </a:r>
                      <a:endParaRPr lang="es-GT" sz="2000" dirty="0">
                        <a:solidFill>
                          <a:schemeClr val="tx1"/>
                        </a:solidFill>
                        <a:latin typeface="Centaur" panose="02030504050205020304" pitchFamily="18" charset="0"/>
                      </a:endParaRPr>
                    </a:p>
                    <a:p>
                      <a:pPr algn="ctr"/>
                      <a:r>
                        <a:rPr lang="es-GT" sz="2000" dirty="0">
                          <a:solidFill>
                            <a:schemeClr val="tx1"/>
                          </a:solidFill>
                          <a:latin typeface="Centaur" panose="02030504050205020304" pitchFamily="18" charset="0"/>
                        </a:rPr>
                        <a:t>Jefe Unidad de </a:t>
                      </a:r>
                      <a:r>
                        <a:rPr lang="es-ES" sz="2000" dirty="0">
                          <a:solidFill>
                            <a:schemeClr val="tx1"/>
                          </a:solidFill>
                          <a:latin typeface="Centaur" panose="02030504050205020304" pitchFamily="18" charset="0"/>
                        </a:rPr>
                        <a:t>Dermatopatología</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3"/>
                  </a:ext>
                </a:extLst>
              </a:tr>
              <a:tr h="701040">
                <a:tc>
                  <a:txBody>
                    <a:bodyPr/>
                    <a:lstStyle/>
                    <a:p>
                      <a:pPr algn="ctr"/>
                      <a:r>
                        <a:rPr lang="es-GT" sz="2000" dirty="0">
                          <a:solidFill>
                            <a:schemeClr val="tx1"/>
                          </a:solidFill>
                          <a:latin typeface="Centaur" panose="02030504050205020304" pitchFamily="18" charset="0"/>
                        </a:rPr>
                        <a:t>Dra. María</a:t>
                      </a:r>
                      <a:r>
                        <a:rPr lang="es-GT" sz="2000" baseline="0" dirty="0">
                          <a:solidFill>
                            <a:schemeClr val="tx1"/>
                          </a:solidFill>
                          <a:latin typeface="Centaur" panose="02030504050205020304" pitchFamily="18" charset="0"/>
                        </a:rPr>
                        <a:t> Antonieta Tuna</a:t>
                      </a:r>
                      <a:endParaRPr lang="es-GT" sz="2000" b="1" dirty="0">
                        <a:solidFill>
                          <a:schemeClr val="tx1"/>
                        </a:solidFill>
                        <a:latin typeface="Centaur" panose="02030504050205020304" pitchFamily="18" charset="0"/>
                      </a:endParaRPr>
                    </a:p>
                  </a:txBody>
                  <a:tcPr anchor="ctr"/>
                </a:tc>
                <a:tc>
                  <a:txBody>
                    <a:bodyPr/>
                    <a:lstStyle/>
                    <a:p>
                      <a:pPr algn="ctr"/>
                      <a:r>
                        <a:rPr lang="es-GT" sz="2000" dirty="0">
                          <a:solidFill>
                            <a:schemeClr val="tx1"/>
                          </a:solidFill>
                          <a:latin typeface="Centaur" panose="02030504050205020304" pitchFamily="18" charset="0"/>
                        </a:rPr>
                        <a:t>Jefe Unidad de Reumatología</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4"/>
                  </a:ext>
                </a:extLst>
              </a:tr>
              <a:tr h="701040">
                <a:tc>
                  <a:txBody>
                    <a:bodyPr/>
                    <a:lstStyle/>
                    <a:p>
                      <a:pPr algn="ctr"/>
                      <a:r>
                        <a:rPr lang="es-GT" sz="2000" dirty="0">
                          <a:solidFill>
                            <a:schemeClr val="tx1"/>
                          </a:solidFill>
                          <a:latin typeface="Centaur" panose="02030504050205020304" pitchFamily="18" charset="0"/>
                        </a:rPr>
                        <a:t>Dra. María Renée</a:t>
                      </a:r>
                      <a:r>
                        <a:rPr lang="es-GT" sz="2000" baseline="0" dirty="0">
                          <a:solidFill>
                            <a:schemeClr val="tx1"/>
                          </a:solidFill>
                          <a:latin typeface="Centaur" panose="02030504050205020304" pitchFamily="18" charset="0"/>
                        </a:rPr>
                        <a:t> Gándara</a:t>
                      </a:r>
                      <a:endParaRPr lang="es-GT" sz="2000" b="1" dirty="0">
                        <a:solidFill>
                          <a:schemeClr val="tx1"/>
                        </a:solidFill>
                        <a:latin typeface="Centaur" panose="02030504050205020304" pitchFamily="18" charset="0"/>
                      </a:endParaRPr>
                    </a:p>
                  </a:txBody>
                  <a:tcPr anchor="ctr"/>
                </a:tc>
                <a:tc>
                  <a:txBody>
                    <a:bodyPr/>
                    <a:lstStyle/>
                    <a:p>
                      <a:pPr algn="ctr"/>
                      <a:r>
                        <a:rPr lang="es-GT" sz="2000" dirty="0">
                          <a:solidFill>
                            <a:schemeClr val="tx1"/>
                          </a:solidFill>
                          <a:latin typeface="Centaur" panose="02030504050205020304" pitchFamily="18" charset="0"/>
                        </a:rPr>
                        <a:t>Jefe</a:t>
                      </a:r>
                      <a:r>
                        <a:rPr lang="es-GT" sz="2000" baseline="0" dirty="0">
                          <a:solidFill>
                            <a:schemeClr val="tx1"/>
                          </a:solidFill>
                          <a:latin typeface="Centaur" panose="02030504050205020304" pitchFamily="18" charset="0"/>
                        </a:rPr>
                        <a:t> </a:t>
                      </a:r>
                      <a:r>
                        <a:rPr lang="es-GT" sz="2000" dirty="0">
                          <a:solidFill>
                            <a:schemeClr val="tx1"/>
                          </a:solidFill>
                          <a:latin typeface="Centaur" panose="02030504050205020304" pitchFamily="18" charset="0"/>
                        </a:rPr>
                        <a:t>Unidad de </a:t>
                      </a:r>
                      <a:r>
                        <a:rPr lang="es-GT" sz="2000" baseline="0" dirty="0">
                          <a:solidFill>
                            <a:schemeClr val="tx1"/>
                          </a:solidFill>
                          <a:latin typeface="Centaur" panose="02030504050205020304" pitchFamily="18" charset="0"/>
                        </a:rPr>
                        <a:t>Psicodermatología</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5"/>
                  </a:ext>
                </a:extLst>
              </a:tr>
            </a:tbl>
          </a:graphicData>
        </a:graphic>
      </p:graphicFrame>
      <p:pic>
        <p:nvPicPr>
          <p:cNvPr id="2" name="Picture 2">
            <a:extLst>
              <a:ext uri="{FF2B5EF4-FFF2-40B4-BE49-F238E27FC236}">
                <a16:creationId xmlns:a16="http://schemas.microsoft.com/office/drawing/2014/main" id="{7313E856-FA47-9B58-D88E-117BDB715AEA}"/>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53816" y="274638"/>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71167C7E-8B92-5006-DE87-5B707C4C87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COMITÉ DOCENTE</a:t>
            </a:r>
            <a:endParaRPr lang="es-GT" sz="4000" b="1" dirty="0">
              <a:latin typeface="Centaur" panose="0203050405020502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1962838579"/>
              </p:ext>
            </p:extLst>
          </p:nvPr>
        </p:nvGraphicFramePr>
        <p:xfrm>
          <a:off x="750067" y="1844824"/>
          <a:ext cx="7643866" cy="4055622"/>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549234">
                <a:tc>
                  <a:txBody>
                    <a:bodyPr/>
                    <a:lstStyle/>
                    <a:p>
                      <a:pPr algn="ctr"/>
                      <a:r>
                        <a:rPr lang="es-GT" sz="2000" b="0" dirty="0">
                          <a:solidFill>
                            <a:schemeClr val="tx1"/>
                          </a:solidFill>
                          <a:latin typeface="Centaur" panose="02030504050205020304" pitchFamily="18" charset="0"/>
                        </a:rPr>
                        <a:t>Prof. Dr. Carlos N. Cordero A.</a:t>
                      </a:r>
                    </a:p>
                  </a:txBody>
                  <a:tcPr anchor="ctr"/>
                </a:tc>
                <a:tc>
                  <a:txBody>
                    <a:bodyPr/>
                    <a:lstStyle/>
                    <a:p>
                      <a:pPr algn="ctr"/>
                      <a:r>
                        <a:rPr lang="es-GT" sz="2000" b="0" dirty="0">
                          <a:solidFill>
                            <a:schemeClr val="tx1"/>
                          </a:solidFill>
                          <a:latin typeface="Centaur" panose="02030504050205020304" pitchFamily="18" charset="0"/>
                        </a:rPr>
                        <a:t>Dermatología Clínica</a:t>
                      </a:r>
                    </a:p>
                  </a:txBody>
                  <a:tcPr anchor="ctr"/>
                </a:tc>
                <a:extLst>
                  <a:ext uri="{0D108BD9-81ED-4DB2-BD59-A6C34878D82A}">
                    <a16:rowId xmlns:a16="http://schemas.microsoft.com/office/drawing/2014/main" val="10000"/>
                  </a:ext>
                </a:extLst>
              </a:tr>
              <a:tr h="5492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2000" b="0" dirty="0">
                          <a:solidFill>
                            <a:schemeClr val="tx1"/>
                          </a:solidFill>
                          <a:latin typeface="Centaur" panose="02030504050205020304" pitchFamily="18" charset="0"/>
                        </a:rPr>
                        <a:t>Prof. </a:t>
                      </a:r>
                      <a:r>
                        <a:rPr lang="es-GT" sz="2000" dirty="0">
                          <a:solidFill>
                            <a:schemeClr val="tx1"/>
                          </a:solidFill>
                          <a:latin typeface="Centaur" panose="02030504050205020304" pitchFamily="18" charset="0"/>
                        </a:rPr>
                        <a:t>Dr. Edgar Pérez</a:t>
                      </a:r>
                      <a:endParaRPr lang="es-GT" sz="2000" b="1" dirty="0">
                        <a:solidFill>
                          <a:schemeClr val="tx1"/>
                        </a:solidFill>
                        <a:latin typeface="Centaur" panose="02030504050205020304" pitchFamily="18" charset="0"/>
                      </a:endParaRPr>
                    </a:p>
                  </a:txBody>
                  <a:tcPr anchor="ctr"/>
                </a:tc>
                <a:tc>
                  <a:txBody>
                    <a:bodyPr/>
                    <a:lstStyle/>
                    <a:p>
                      <a:pPr algn="ctr"/>
                      <a:r>
                        <a:rPr lang="es-GT" sz="2000" dirty="0">
                          <a:solidFill>
                            <a:schemeClr val="tx1"/>
                          </a:solidFill>
                          <a:latin typeface="Centaur" panose="02030504050205020304" pitchFamily="18" charset="0"/>
                        </a:rPr>
                        <a:t>Dermatología Pediátrica</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1"/>
                  </a:ext>
                </a:extLst>
              </a:tr>
              <a:tr h="549234">
                <a:tc>
                  <a:txBody>
                    <a:bodyPr/>
                    <a:lstStyle/>
                    <a:p>
                      <a:pPr algn="ctr"/>
                      <a:r>
                        <a:rPr lang="es-GT" sz="2000" b="0" dirty="0">
                          <a:solidFill>
                            <a:schemeClr val="tx1"/>
                          </a:solidFill>
                          <a:latin typeface="Centaur" panose="02030504050205020304" pitchFamily="18" charset="0"/>
                        </a:rPr>
                        <a:t>Prof. </a:t>
                      </a:r>
                      <a:r>
                        <a:rPr lang="es-GT" sz="2000" dirty="0">
                          <a:solidFill>
                            <a:schemeClr val="tx1"/>
                          </a:solidFill>
                          <a:latin typeface="Centaur" panose="02030504050205020304" pitchFamily="18" charset="0"/>
                        </a:rPr>
                        <a:t>Dra. Garbiñe Riley</a:t>
                      </a:r>
                      <a:endParaRPr lang="es-GT" sz="2000" b="1" dirty="0">
                        <a:solidFill>
                          <a:schemeClr val="tx1"/>
                        </a:solidFill>
                        <a:latin typeface="Centaur" panose="02030504050205020304" pitchFamily="18" charset="0"/>
                      </a:endParaRPr>
                    </a:p>
                  </a:txBody>
                  <a:tcPr anchor="ctr"/>
                </a:tc>
                <a:tc>
                  <a:txBody>
                    <a:bodyPr/>
                    <a:lstStyle/>
                    <a:p>
                      <a:pPr algn="ctr"/>
                      <a:r>
                        <a:rPr lang="es-GT" sz="1800" kern="1200" dirty="0">
                          <a:solidFill>
                            <a:schemeClr val="tx1"/>
                          </a:solidFill>
                          <a:effectLst/>
                          <a:latin typeface="Centaur" panose="02030504050205020304" pitchFamily="18" charset="0"/>
                        </a:rPr>
                        <a:t>Farmacología y Terapéutica Tópica Dermatológica</a:t>
                      </a:r>
                    </a:p>
                    <a:p>
                      <a:pPr algn="ctr"/>
                      <a:r>
                        <a:rPr lang="es-GT" sz="1800" kern="1200" dirty="0">
                          <a:solidFill>
                            <a:schemeClr val="tx1"/>
                          </a:solidFill>
                          <a:effectLst/>
                          <a:latin typeface="Centaur" panose="02030504050205020304" pitchFamily="18" charset="0"/>
                        </a:rPr>
                        <a:t>Farmacología y Terapéutica Sistémica Dermatológica</a:t>
                      </a:r>
                    </a:p>
                    <a:p>
                      <a:pPr algn="ctr"/>
                      <a:r>
                        <a:rPr lang="es-GT" sz="2000" dirty="0">
                          <a:solidFill>
                            <a:schemeClr val="tx1"/>
                          </a:solidFill>
                          <a:latin typeface="Centaur" panose="02030504050205020304" pitchFamily="18" charset="0"/>
                        </a:rPr>
                        <a:t>Enfermedad</a:t>
                      </a:r>
                      <a:r>
                        <a:rPr lang="es-GT" sz="2000" baseline="0" dirty="0">
                          <a:solidFill>
                            <a:schemeClr val="tx1"/>
                          </a:solidFill>
                          <a:latin typeface="Centaur" panose="02030504050205020304" pitchFamily="18" charset="0"/>
                        </a:rPr>
                        <a:t> de Hansen</a:t>
                      </a:r>
                    </a:p>
                    <a:p>
                      <a:pPr algn="ctr"/>
                      <a:r>
                        <a:rPr lang="es-GT" sz="2000" baseline="0" dirty="0">
                          <a:solidFill>
                            <a:schemeClr val="tx1"/>
                          </a:solidFill>
                          <a:latin typeface="Centaur" panose="02030504050205020304" pitchFamily="18" charset="0"/>
                        </a:rPr>
                        <a:t>Dermatoscopía</a:t>
                      </a:r>
                    </a:p>
                    <a:p>
                      <a:pPr algn="ctr"/>
                      <a:r>
                        <a:rPr lang="es-GT" sz="2000" baseline="0" dirty="0">
                          <a:solidFill>
                            <a:schemeClr val="tx1"/>
                          </a:solidFill>
                          <a:latin typeface="Centaur" panose="02030504050205020304" pitchFamily="18" charset="0"/>
                        </a:rPr>
                        <a:t>Semiología Dermatológica</a:t>
                      </a:r>
                    </a:p>
                    <a:p>
                      <a:pPr algn="ctr"/>
                      <a:r>
                        <a:rPr lang="es-GT" sz="2000" baseline="0" dirty="0">
                          <a:solidFill>
                            <a:schemeClr val="tx1"/>
                          </a:solidFill>
                          <a:latin typeface="Centaur" panose="02030504050205020304" pitchFamily="18" charset="0"/>
                        </a:rPr>
                        <a:t>Dermatología Clínica</a:t>
                      </a:r>
                    </a:p>
                  </a:txBody>
                  <a:tcPr anchor="ctr"/>
                </a:tc>
                <a:extLst>
                  <a:ext uri="{0D108BD9-81ED-4DB2-BD59-A6C34878D82A}">
                    <a16:rowId xmlns:a16="http://schemas.microsoft.com/office/drawing/2014/main" val="10002"/>
                  </a:ext>
                </a:extLst>
              </a:tr>
              <a:tr h="5492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2000" dirty="0">
                          <a:solidFill>
                            <a:schemeClr val="tx1"/>
                          </a:solidFill>
                          <a:latin typeface="Centaur" panose="02030504050205020304" pitchFamily="18" charset="0"/>
                        </a:rPr>
                        <a:t>Dra. Aída</a:t>
                      </a:r>
                      <a:r>
                        <a:rPr lang="es-GT" sz="2000" baseline="0" dirty="0">
                          <a:solidFill>
                            <a:schemeClr val="tx1"/>
                          </a:solidFill>
                          <a:latin typeface="Centaur" panose="02030504050205020304" pitchFamily="18" charset="0"/>
                        </a:rPr>
                        <a:t> Pacheco</a:t>
                      </a:r>
                      <a:endParaRPr lang="es-GT" sz="2000" b="1" dirty="0">
                        <a:solidFill>
                          <a:schemeClr val="tx1"/>
                        </a:solidFill>
                        <a:latin typeface="Centaur" panose="020305040502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2000" dirty="0">
                          <a:solidFill>
                            <a:schemeClr val="tx1"/>
                          </a:solidFill>
                          <a:latin typeface="Centaur" panose="02030504050205020304" pitchFamily="18" charset="0"/>
                        </a:rPr>
                        <a:t>Dermatología Pediátrica</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3"/>
                  </a:ext>
                </a:extLst>
              </a:tr>
            </a:tbl>
          </a:graphicData>
        </a:graphic>
      </p:graphicFrame>
      <p:pic>
        <p:nvPicPr>
          <p:cNvPr id="2" name="Picture 2">
            <a:extLst>
              <a:ext uri="{FF2B5EF4-FFF2-40B4-BE49-F238E27FC236}">
                <a16:creationId xmlns:a16="http://schemas.microsoft.com/office/drawing/2014/main" id="{5C19BA2C-BC11-25EE-E7AF-DE62EE3DBF70}"/>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53816" y="274638"/>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EDCC94BB-7562-827F-CB7E-7EC5B4CBBE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3467" y="158303"/>
            <a:ext cx="1259089" cy="1312327"/>
          </a:xfrm>
          <a:prstGeom prst="rect">
            <a:avLst/>
          </a:prstGeom>
        </p:spPr>
      </p:pic>
    </p:spTree>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10 Marcador de contenido"/>
          <p:cNvGraphicFramePr>
            <a:graphicFrameLocks noGrp="1"/>
          </p:cNvGraphicFramePr>
          <p:nvPr>
            <p:ph idx="1"/>
            <p:extLst>
              <p:ext uri="{D42A27DB-BD31-4B8C-83A1-F6EECF244321}">
                <p14:modId xmlns:p14="http://schemas.microsoft.com/office/powerpoint/2010/main" val="918650210"/>
              </p:ext>
            </p:extLst>
          </p:nvPr>
        </p:nvGraphicFramePr>
        <p:xfrm>
          <a:off x="750067" y="2276872"/>
          <a:ext cx="7643866" cy="2032698"/>
        </p:xfrm>
        <a:graphic>
          <a:graphicData uri="http://schemas.openxmlformats.org/drawingml/2006/table">
            <a:tbl>
              <a:tblPr firstRow="1" bandRow="1">
                <a:tableStyleId>{9D7B26C5-4107-4FEC-AEDC-1716B250A1EF}</a:tableStyleId>
              </a:tblPr>
              <a:tblGrid>
                <a:gridCol w="3821933">
                  <a:extLst>
                    <a:ext uri="{9D8B030D-6E8A-4147-A177-3AD203B41FA5}">
                      <a16:colId xmlns:a16="http://schemas.microsoft.com/office/drawing/2014/main" val="20000"/>
                    </a:ext>
                  </a:extLst>
                </a:gridCol>
                <a:gridCol w="3821933">
                  <a:extLst>
                    <a:ext uri="{9D8B030D-6E8A-4147-A177-3AD203B41FA5}">
                      <a16:colId xmlns:a16="http://schemas.microsoft.com/office/drawing/2014/main" val="20001"/>
                    </a:ext>
                  </a:extLst>
                </a:gridCol>
              </a:tblGrid>
              <a:tr h="677566">
                <a:tc>
                  <a:txBody>
                    <a:bodyPr/>
                    <a:lstStyle/>
                    <a:p>
                      <a:pPr algn="ctr"/>
                      <a:r>
                        <a:rPr lang="es-GT" sz="2000" b="0" dirty="0">
                          <a:solidFill>
                            <a:schemeClr val="tx1"/>
                          </a:solidFill>
                          <a:latin typeface="Centaur" panose="02030504050205020304" pitchFamily="18" charset="0"/>
                        </a:rPr>
                        <a:t>Dra.</a:t>
                      </a:r>
                      <a:r>
                        <a:rPr lang="es-GT" sz="2000" b="0" baseline="0" dirty="0">
                          <a:solidFill>
                            <a:schemeClr val="tx1"/>
                          </a:solidFill>
                          <a:latin typeface="Centaur" panose="02030504050205020304" pitchFamily="18" charset="0"/>
                        </a:rPr>
                        <a:t> Eva Oliva</a:t>
                      </a:r>
                      <a:endParaRPr lang="es-GT" sz="2000" b="0" dirty="0">
                        <a:solidFill>
                          <a:schemeClr val="tx1"/>
                        </a:solidFill>
                        <a:latin typeface="Centaur" panose="02030504050205020304" pitchFamily="18" charset="0"/>
                      </a:endParaRPr>
                    </a:p>
                  </a:txBody>
                  <a:tcPr anchor="ctr"/>
                </a:tc>
                <a:tc>
                  <a:txBody>
                    <a:bodyPr/>
                    <a:lstStyle/>
                    <a:p>
                      <a:pPr algn="ctr"/>
                      <a:r>
                        <a:rPr lang="es-GT" sz="2000" b="0" dirty="0">
                          <a:solidFill>
                            <a:schemeClr val="tx1"/>
                          </a:solidFill>
                          <a:latin typeface="Centaur" panose="02030504050205020304" pitchFamily="18" charset="0"/>
                        </a:rPr>
                        <a:t>Biología de la Piel</a:t>
                      </a:r>
                    </a:p>
                  </a:txBody>
                  <a:tcPr anchor="ctr"/>
                </a:tc>
                <a:extLst>
                  <a:ext uri="{0D108BD9-81ED-4DB2-BD59-A6C34878D82A}">
                    <a16:rowId xmlns:a16="http://schemas.microsoft.com/office/drawing/2014/main" val="10001"/>
                  </a:ext>
                </a:extLst>
              </a:tr>
              <a:tr h="677566">
                <a:tc>
                  <a:txBody>
                    <a:bodyPr/>
                    <a:lstStyle/>
                    <a:p>
                      <a:pPr algn="ctr"/>
                      <a:r>
                        <a:rPr lang="es-GT" sz="2000" b="0" dirty="0">
                          <a:solidFill>
                            <a:schemeClr val="tx1"/>
                          </a:solidFill>
                          <a:latin typeface="Centaur" panose="02030504050205020304" pitchFamily="18" charset="0"/>
                        </a:rPr>
                        <a:t>Prof. </a:t>
                      </a:r>
                      <a:r>
                        <a:rPr lang="es-GT" sz="2000" dirty="0">
                          <a:solidFill>
                            <a:schemeClr val="tx1"/>
                          </a:solidFill>
                          <a:latin typeface="Centaur" panose="02030504050205020304" pitchFamily="18" charset="0"/>
                        </a:rPr>
                        <a:t>Dr. Juan José Mansilla</a:t>
                      </a:r>
                      <a:endParaRPr lang="es-GT" sz="2000" b="1" dirty="0">
                        <a:solidFill>
                          <a:schemeClr val="tx1"/>
                        </a:solidFill>
                        <a:latin typeface="Centaur" panose="02030504050205020304" pitchFamily="18" charset="0"/>
                      </a:endParaRPr>
                    </a:p>
                  </a:txBody>
                  <a:tcPr anchor="ctr"/>
                </a:tc>
                <a:tc>
                  <a:txBody>
                    <a:bodyPr/>
                    <a:lstStyle/>
                    <a:p>
                      <a:pPr algn="ctr"/>
                      <a:r>
                        <a:rPr lang="es-ES" sz="2000" dirty="0">
                          <a:solidFill>
                            <a:schemeClr val="tx1"/>
                          </a:solidFill>
                          <a:latin typeface="Centaur" panose="02030504050205020304" pitchFamily="18" charset="0"/>
                        </a:rPr>
                        <a:t>Dermatopatología</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351601447"/>
                  </a:ext>
                </a:extLst>
              </a:tr>
              <a:tr h="677566">
                <a:tc>
                  <a:txBody>
                    <a:bodyPr/>
                    <a:lstStyle/>
                    <a:p>
                      <a:pPr algn="ctr"/>
                      <a:r>
                        <a:rPr lang="es-GT" sz="2000" dirty="0">
                          <a:solidFill>
                            <a:schemeClr val="tx1"/>
                          </a:solidFill>
                          <a:latin typeface="Centaur" panose="02030504050205020304" pitchFamily="18" charset="0"/>
                        </a:rPr>
                        <a:t>Dra. Helga Sarti</a:t>
                      </a:r>
                      <a:endParaRPr lang="es-GT" sz="2000" b="1" dirty="0">
                        <a:solidFill>
                          <a:schemeClr val="tx1"/>
                        </a:solidFill>
                        <a:latin typeface="Centaur" panose="02030504050205020304" pitchFamily="18" charset="0"/>
                      </a:endParaRPr>
                    </a:p>
                  </a:txBody>
                  <a:tcPr anchor="ctr"/>
                </a:tc>
                <a:tc>
                  <a:txBody>
                    <a:bodyPr/>
                    <a:lstStyle/>
                    <a:p>
                      <a:pPr algn="ctr"/>
                      <a:r>
                        <a:rPr lang="es-GT" sz="2000" dirty="0">
                          <a:solidFill>
                            <a:schemeClr val="tx1"/>
                          </a:solidFill>
                          <a:latin typeface="Centaur" panose="02030504050205020304" pitchFamily="18" charset="0"/>
                        </a:rPr>
                        <a:t>Dermatopatología</a:t>
                      </a:r>
                      <a:endParaRPr lang="es-GT" sz="20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383159046"/>
                  </a:ext>
                </a:extLst>
              </a:tr>
            </a:tbl>
          </a:graphicData>
        </a:graphic>
      </p:graphicFrame>
      <p:sp>
        <p:nvSpPr>
          <p:cNvPr id="4" name="7 Título">
            <a:extLst>
              <a:ext uri="{FF2B5EF4-FFF2-40B4-BE49-F238E27FC236}">
                <a16:creationId xmlns:a16="http://schemas.microsoft.com/office/drawing/2014/main" id="{914288FF-16D1-08C3-86FB-244592BDDD11}"/>
              </a:ext>
            </a:extLst>
          </p:cNvPr>
          <p:cNvSpPr txBox="1">
            <a:spLocks/>
          </p:cNvSpPr>
          <p:nvPr/>
        </p:nvSpPr>
        <p:spPr>
          <a:xfrm>
            <a:off x="457200" y="240422"/>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s-ES" sz="4000" b="1" dirty="0">
                <a:latin typeface="Centaur" panose="02030504050205020304" pitchFamily="18" charset="0"/>
              </a:rPr>
              <a:t>COMITÉ DOCENTE</a:t>
            </a:r>
            <a:endParaRPr lang="es-GT" sz="4000" b="1" dirty="0">
              <a:latin typeface="Centaur" panose="02030504050205020304" pitchFamily="18" charset="0"/>
            </a:endParaRPr>
          </a:p>
        </p:txBody>
      </p:sp>
      <p:pic>
        <p:nvPicPr>
          <p:cNvPr id="5" name="Picture 2">
            <a:extLst>
              <a:ext uri="{FF2B5EF4-FFF2-40B4-BE49-F238E27FC236}">
                <a16:creationId xmlns:a16="http://schemas.microsoft.com/office/drawing/2014/main" id="{F231E78A-A736-E805-C2BC-4254CDAD3833}"/>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53816" y="274638"/>
            <a:ext cx="849832" cy="1079659"/>
          </a:xfrm>
          <a:prstGeom prst="rect">
            <a:avLst/>
          </a:prstGeom>
          <a:noFill/>
          <a:ln w="9525">
            <a:noFill/>
            <a:miter lim="800000"/>
            <a:headEnd/>
            <a:tailEnd/>
          </a:ln>
        </p:spPr>
      </p:pic>
      <p:pic>
        <p:nvPicPr>
          <p:cNvPr id="2" name="Imagen 1" descr="Imagen que contiene Forma&#10;&#10;El contenido generado por IA puede ser incorrecto.">
            <a:extLst>
              <a:ext uri="{FF2B5EF4-FFF2-40B4-BE49-F238E27FC236}">
                <a16:creationId xmlns:a16="http://schemas.microsoft.com/office/drawing/2014/main" id="{B7F1F39E-0EAA-49C0-4A99-E3F70B592E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4000" b="1" dirty="0">
                <a:latin typeface="Centaur" panose="02030504050205020304" pitchFamily="18" charset="0"/>
              </a:rPr>
              <a:t>SEDES EN LA </a:t>
            </a:r>
            <a:br>
              <a:rPr lang="es-ES" sz="4000" b="1" dirty="0">
                <a:latin typeface="Centaur" panose="02030504050205020304" pitchFamily="18" charset="0"/>
              </a:rPr>
            </a:br>
            <a:r>
              <a:rPr lang="es-ES" sz="4000" b="1" dirty="0">
                <a:latin typeface="Centaur" panose="02030504050205020304" pitchFamily="18" charset="0"/>
              </a:rPr>
              <a:t>REPÚBLICA</a:t>
            </a:r>
            <a:endParaRPr lang="es-GT" sz="4000" b="1" dirty="0">
              <a:latin typeface="Centaur" panose="0203050405020502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1517419335"/>
              </p:ext>
            </p:extLst>
          </p:nvPr>
        </p:nvGraphicFramePr>
        <p:xfrm>
          <a:off x="2195736" y="2111915"/>
          <a:ext cx="5184576" cy="2634169"/>
        </p:xfrm>
        <a:graphic>
          <a:graphicData uri="http://schemas.openxmlformats.org/drawingml/2006/table">
            <a:tbl>
              <a:tblPr firstRow="1" bandRow="1">
                <a:tableStyleId>{9D7B26C5-4107-4FEC-AEDC-1716B250A1EF}</a:tableStyleId>
              </a:tblPr>
              <a:tblGrid>
                <a:gridCol w="5184576">
                  <a:extLst>
                    <a:ext uri="{9D8B030D-6E8A-4147-A177-3AD203B41FA5}">
                      <a16:colId xmlns:a16="http://schemas.microsoft.com/office/drawing/2014/main" val="20000"/>
                    </a:ext>
                  </a:extLst>
                </a:gridCol>
              </a:tblGrid>
              <a:tr h="800287">
                <a:tc>
                  <a:txBody>
                    <a:bodyPr/>
                    <a:lstStyle/>
                    <a:p>
                      <a:pPr algn="ctr"/>
                      <a:r>
                        <a:rPr lang="es-GT" sz="2400" b="1" dirty="0">
                          <a:solidFill>
                            <a:schemeClr val="tx1"/>
                          </a:solidFill>
                          <a:latin typeface="Centaur" panose="02030504050205020304" pitchFamily="18" charset="0"/>
                        </a:rPr>
                        <a:t>INDERMA</a:t>
                      </a:r>
                      <a:r>
                        <a:rPr lang="es-GT" sz="2400" b="1" baseline="0" dirty="0">
                          <a:solidFill>
                            <a:schemeClr val="tx1"/>
                          </a:solidFill>
                          <a:latin typeface="Centaur" panose="02030504050205020304" pitchFamily="18" charset="0"/>
                        </a:rPr>
                        <a:t> Cuidad, Zona 1</a:t>
                      </a:r>
                      <a:endParaRPr lang="es-GT" sz="2400" b="1" dirty="0">
                        <a:solidFill>
                          <a:schemeClr val="tx1"/>
                        </a:solidFill>
                        <a:latin typeface="Centaur" panose="02030504050205020304" pitchFamily="18" charset="0"/>
                      </a:endParaRPr>
                    </a:p>
                  </a:txBody>
                  <a:tcPr marL="196854" marR="196854" anchor="ctr"/>
                </a:tc>
                <a:extLst>
                  <a:ext uri="{0D108BD9-81ED-4DB2-BD59-A6C34878D82A}">
                    <a16:rowId xmlns:a16="http://schemas.microsoft.com/office/drawing/2014/main" val="10000"/>
                  </a:ext>
                </a:extLst>
              </a:tr>
              <a:tr h="916941">
                <a:tc>
                  <a:txBody>
                    <a:bodyPr/>
                    <a:lstStyle/>
                    <a:p>
                      <a:pPr algn="ctr"/>
                      <a:r>
                        <a:rPr lang="es-GT" sz="2400" b="1" dirty="0">
                          <a:solidFill>
                            <a:schemeClr val="tx1"/>
                          </a:solidFill>
                          <a:latin typeface="Centaur" panose="02030504050205020304" pitchFamily="18" charset="0"/>
                        </a:rPr>
                        <a:t>INDERMA Ciudad,</a:t>
                      </a:r>
                      <a:r>
                        <a:rPr lang="es-GT" sz="2400" b="1" baseline="0" dirty="0">
                          <a:solidFill>
                            <a:schemeClr val="tx1"/>
                          </a:solidFill>
                          <a:latin typeface="Centaur" panose="02030504050205020304" pitchFamily="18" charset="0"/>
                        </a:rPr>
                        <a:t> Zona 6</a:t>
                      </a:r>
                      <a:endParaRPr lang="es-GT" sz="2400" b="1" dirty="0">
                        <a:solidFill>
                          <a:schemeClr val="tx1"/>
                        </a:solidFill>
                        <a:latin typeface="Centaur" panose="02030504050205020304" pitchFamily="18" charset="0"/>
                      </a:endParaRPr>
                    </a:p>
                  </a:txBody>
                  <a:tcPr marL="196854" marR="196854" anchor="ctr"/>
                </a:tc>
                <a:extLst>
                  <a:ext uri="{0D108BD9-81ED-4DB2-BD59-A6C34878D82A}">
                    <a16:rowId xmlns:a16="http://schemas.microsoft.com/office/drawing/2014/main" val="10001"/>
                  </a:ext>
                </a:extLst>
              </a:tr>
              <a:tr h="916941">
                <a:tc>
                  <a:txBody>
                    <a:bodyPr/>
                    <a:lstStyle/>
                    <a:p>
                      <a:pPr algn="ctr"/>
                      <a:r>
                        <a:rPr lang="es-ES" sz="2400" b="1" dirty="0">
                          <a:solidFill>
                            <a:schemeClr val="tx1"/>
                          </a:solidFill>
                          <a:latin typeface="Centaur" panose="02030504050205020304" pitchFamily="18" charset="0"/>
                        </a:rPr>
                        <a:t>INDERMA Ciudad,</a:t>
                      </a:r>
                      <a:r>
                        <a:rPr lang="es-ES" sz="2400" b="1" baseline="0" dirty="0">
                          <a:solidFill>
                            <a:schemeClr val="tx1"/>
                          </a:solidFill>
                          <a:latin typeface="Centaur" panose="02030504050205020304" pitchFamily="18" charset="0"/>
                        </a:rPr>
                        <a:t> Zona 7</a:t>
                      </a:r>
                      <a:endParaRPr lang="es-GT" sz="2400" b="1" dirty="0">
                        <a:solidFill>
                          <a:schemeClr val="tx1"/>
                        </a:solidFill>
                        <a:latin typeface="Centaur" panose="02030504050205020304" pitchFamily="18" charset="0"/>
                      </a:endParaRPr>
                    </a:p>
                  </a:txBody>
                  <a:tcPr marL="196854" marR="196854" anchor="ctr"/>
                </a:tc>
                <a:extLst>
                  <a:ext uri="{0D108BD9-81ED-4DB2-BD59-A6C34878D82A}">
                    <a16:rowId xmlns:a16="http://schemas.microsoft.com/office/drawing/2014/main" val="10002"/>
                  </a:ext>
                </a:extLst>
              </a:tr>
            </a:tbl>
          </a:graphicData>
        </a:graphic>
      </p:graphicFrame>
      <p:pic>
        <p:nvPicPr>
          <p:cNvPr id="2" name="Picture 2">
            <a:extLst>
              <a:ext uri="{FF2B5EF4-FFF2-40B4-BE49-F238E27FC236}">
                <a16:creationId xmlns:a16="http://schemas.microsoft.com/office/drawing/2014/main" id="{DE9FBEF2-9D85-887B-59F4-2413AA99C539}"/>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45904" y="431218"/>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005AD475-B570-FD3F-8F37-72D5215B61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p:txBody>
          <a:bodyPr>
            <a:noAutofit/>
          </a:bodyPr>
          <a:lstStyle/>
          <a:p>
            <a:r>
              <a:rPr lang="es-ES" sz="3600" b="1" dirty="0">
                <a:latin typeface="Centaur" panose="02030504050205020304" pitchFamily="18" charset="0"/>
              </a:rPr>
              <a:t>COMITÉ ACADÉMICO EN EL EXTRANJERO</a:t>
            </a:r>
            <a:endParaRPr lang="es-GT" sz="3600" b="1" dirty="0">
              <a:latin typeface="Centaur" panose="02030504050205020304" pitchFamily="18" charset="0"/>
            </a:endParaRPr>
          </a:p>
        </p:txBody>
      </p:sp>
      <p:graphicFrame>
        <p:nvGraphicFramePr>
          <p:cNvPr id="11" name="10 Marcador de contenido"/>
          <p:cNvGraphicFramePr>
            <a:graphicFrameLocks noGrp="1"/>
          </p:cNvGraphicFramePr>
          <p:nvPr>
            <p:ph idx="1"/>
            <p:extLst>
              <p:ext uri="{D42A27DB-BD31-4B8C-83A1-F6EECF244321}">
                <p14:modId xmlns:p14="http://schemas.microsoft.com/office/powerpoint/2010/main" val="582883745"/>
              </p:ext>
            </p:extLst>
          </p:nvPr>
        </p:nvGraphicFramePr>
        <p:xfrm>
          <a:off x="857226" y="1727322"/>
          <a:ext cx="7572426" cy="4407864"/>
        </p:xfrm>
        <a:graphic>
          <a:graphicData uri="http://schemas.openxmlformats.org/drawingml/2006/table">
            <a:tbl>
              <a:tblPr firstRow="1" bandRow="1">
                <a:tableStyleId>{9D7B26C5-4107-4FEC-AEDC-1716B250A1EF}</a:tableStyleId>
              </a:tblPr>
              <a:tblGrid>
                <a:gridCol w="2524142">
                  <a:extLst>
                    <a:ext uri="{9D8B030D-6E8A-4147-A177-3AD203B41FA5}">
                      <a16:colId xmlns:a16="http://schemas.microsoft.com/office/drawing/2014/main" val="20000"/>
                    </a:ext>
                  </a:extLst>
                </a:gridCol>
                <a:gridCol w="2524142">
                  <a:extLst>
                    <a:ext uri="{9D8B030D-6E8A-4147-A177-3AD203B41FA5}">
                      <a16:colId xmlns:a16="http://schemas.microsoft.com/office/drawing/2014/main" val="20001"/>
                    </a:ext>
                  </a:extLst>
                </a:gridCol>
                <a:gridCol w="2524142">
                  <a:extLst>
                    <a:ext uri="{9D8B030D-6E8A-4147-A177-3AD203B41FA5}">
                      <a16:colId xmlns:a16="http://schemas.microsoft.com/office/drawing/2014/main" val="20002"/>
                    </a:ext>
                  </a:extLst>
                </a:gridCol>
              </a:tblGrid>
              <a:tr h="554526">
                <a:tc>
                  <a:txBody>
                    <a:bodyPr/>
                    <a:lstStyle/>
                    <a:p>
                      <a:pPr algn="ctr"/>
                      <a:r>
                        <a:rPr lang="es-GT" sz="1800" dirty="0">
                          <a:solidFill>
                            <a:schemeClr val="tx1"/>
                          </a:solidFill>
                          <a:latin typeface="Centaur" panose="02030504050205020304" pitchFamily="18" charset="0"/>
                        </a:rPr>
                        <a:t>País</a:t>
                      </a:r>
                      <a:r>
                        <a:rPr lang="es-GT" sz="1800" baseline="0" dirty="0">
                          <a:solidFill>
                            <a:schemeClr val="tx1"/>
                          </a:solidFill>
                          <a:latin typeface="Centaur" panose="02030504050205020304" pitchFamily="18" charset="0"/>
                        </a:rPr>
                        <a:t> </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Nombre</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Teléfono</a:t>
                      </a:r>
                      <a:endParaRPr lang="es-GT" sz="1800" b="1"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0"/>
                  </a:ext>
                </a:extLst>
              </a:tr>
              <a:tr h="609962">
                <a:tc>
                  <a:txBody>
                    <a:bodyPr/>
                    <a:lstStyle/>
                    <a:p>
                      <a:pPr algn="ctr"/>
                      <a:r>
                        <a:rPr lang="es-GT" sz="1800" dirty="0">
                          <a:solidFill>
                            <a:schemeClr val="tx1"/>
                          </a:solidFill>
                          <a:latin typeface="Centaur" panose="02030504050205020304" pitchFamily="18" charset="0"/>
                        </a:rPr>
                        <a:t>El Salvador</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Dr. Juan Carlos Arguello</a:t>
                      </a:r>
                      <a:endParaRPr lang="es-GT" sz="1800" b="0" dirty="0">
                        <a:solidFill>
                          <a:schemeClr val="tx1"/>
                        </a:solidFill>
                        <a:latin typeface="Centaur" panose="02030504050205020304" pitchFamily="18" charset="0"/>
                      </a:endParaRPr>
                    </a:p>
                  </a:txBody>
                  <a:tcPr anchor="ctr"/>
                </a:tc>
                <a:tc>
                  <a:txBody>
                    <a:bodyPr/>
                    <a:lstStyle/>
                    <a:p>
                      <a:pPr algn="ctr"/>
                      <a:r>
                        <a:rPr lang="es-ES" sz="1800" dirty="0">
                          <a:solidFill>
                            <a:schemeClr val="tx1"/>
                          </a:solidFill>
                          <a:latin typeface="Centaur" panose="02030504050205020304" pitchFamily="18" charset="0"/>
                        </a:rPr>
                        <a:t>(503) 2263-0674</a:t>
                      </a:r>
                      <a:endParaRPr lang="es-GT" sz="18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1"/>
                  </a:ext>
                </a:extLst>
              </a:tr>
              <a:tr h="609962">
                <a:tc>
                  <a:txBody>
                    <a:bodyPr/>
                    <a:lstStyle/>
                    <a:p>
                      <a:pPr algn="ctr"/>
                      <a:r>
                        <a:rPr lang="es-GT" sz="1800" dirty="0">
                          <a:solidFill>
                            <a:schemeClr val="tx1"/>
                          </a:solidFill>
                          <a:latin typeface="Centaur" panose="02030504050205020304" pitchFamily="18" charset="0"/>
                        </a:rPr>
                        <a:t>Honduras</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Dra.</a:t>
                      </a:r>
                      <a:r>
                        <a:rPr lang="es-GT" sz="1800" baseline="0" dirty="0">
                          <a:solidFill>
                            <a:schemeClr val="tx1"/>
                          </a:solidFill>
                          <a:latin typeface="Centaur" panose="02030504050205020304" pitchFamily="18" charset="0"/>
                        </a:rPr>
                        <a:t> Marlene Vargas Torres</a:t>
                      </a:r>
                      <a:endParaRPr lang="es-GT" sz="1800" b="0" dirty="0">
                        <a:solidFill>
                          <a:schemeClr val="tx1"/>
                        </a:solidFill>
                        <a:latin typeface="Centaur" panose="02030504050205020304" pitchFamily="18" charset="0"/>
                      </a:endParaRPr>
                    </a:p>
                  </a:txBody>
                  <a:tcPr anchor="ctr"/>
                </a:tc>
                <a:tc>
                  <a:txBody>
                    <a:bodyPr/>
                    <a:lstStyle/>
                    <a:p>
                      <a:pPr algn="ctr"/>
                      <a:r>
                        <a:rPr lang="es-ES" sz="1800" dirty="0">
                          <a:solidFill>
                            <a:schemeClr val="tx1"/>
                          </a:solidFill>
                          <a:latin typeface="Centaur" panose="02030504050205020304" pitchFamily="18" charset="0"/>
                        </a:rPr>
                        <a:t>(504) </a:t>
                      </a:r>
                      <a:r>
                        <a:rPr lang="es-ES" sz="1800" b="0" dirty="0">
                          <a:solidFill>
                            <a:schemeClr val="tx1"/>
                          </a:solidFill>
                          <a:latin typeface="Centaur" panose="02030504050205020304" pitchFamily="18" charset="0"/>
                        </a:rPr>
                        <a:t>9992-9015</a:t>
                      </a:r>
                      <a:endParaRPr lang="es-GT" sz="18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2"/>
                  </a:ext>
                </a:extLst>
              </a:tr>
              <a:tr h="554526">
                <a:tc>
                  <a:txBody>
                    <a:bodyPr/>
                    <a:lstStyle/>
                    <a:p>
                      <a:pPr algn="ctr"/>
                      <a:r>
                        <a:rPr lang="es-GT" sz="1800" dirty="0">
                          <a:solidFill>
                            <a:schemeClr val="tx1"/>
                          </a:solidFill>
                          <a:latin typeface="Centaur" panose="02030504050205020304" pitchFamily="18" charset="0"/>
                        </a:rPr>
                        <a:t>Nicaragua</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Dr. Herman Schaffer</a:t>
                      </a:r>
                      <a:endParaRPr lang="es-GT" sz="1800" b="0" dirty="0">
                        <a:solidFill>
                          <a:schemeClr val="tx1"/>
                        </a:solidFill>
                        <a:latin typeface="Centaur" panose="02030504050205020304" pitchFamily="18" charset="0"/>
                      </a:endParaRPr>
                    </a:p>
                  </a:txBody>
                  <a:tcPr anchor="ctr"/>
                </a:tc>
                <a:tc>
                  <a:txBody>
                    <a:bodyPr/>
                    <a:lstStyle/>
                    <a:p>
                      <a:pPr algn="ctr"/>
                      <a:r>
                        <a:rPr lang="es-ES" sz="1800" dirty="0">
                          <a:solidFill>
                            <a:schemeClr val="tx1"/>
                          </a:solidFill>
                          <a:latin typeface="Centaur" panose="02030504050205020304" pitchFamily="18" charset="0"/>
                        </a:rPr>
                        <a:t>(505) 2754-7550</a:t>
                      </a:r>
                      <a:endParaRPr lang="es-GT" sz="18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3"/>
                  </a:ext>
                </a:extLst>
              </a:tr>
              <a:tr h="554526">
                <a:tc>
                  <a:txBody>
                    <a:bodyPr/>
                    <a:lstStyle/>
                    <a:p>
                      <a:pPr algn="ctr"/>
                      <a:r>
                        <a:rPr lang="es-GT" sz="1800" dirty="0">
                          <a:solidFill>
                            <a:schemeClr val="tx1"/>
                          </a:solidFill>
                          <a:latin typeface="Centaur" panose="02030504050205020304" pitchFamily="18" charset="0"/>
                        </a:rPr>
                        <a:t>Costa Rica</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Dr. José Tabush</a:t>
                      </a:r>
                      <a:endParaRPr lang="es-GT" sz="1800" b="0" dirty="0">
                        <a:solidFill>
                          <a:schemeClr val="tx1"/>
                        </a:solidFill>
                        <a:latin typeface="Centaur" panose="02030504050205020304" pitchFamily="18" charset="0"/>
                      </a:endParaRPr>
                    </a:p>
                  </a:txBody>
                  <a:tcPr anchor="ctr"/>
                </a:tc>
                <a:tc>
                  <a:txBody>
                    <a:bodyPr/>
                    <a:lstStyle/>
                    <a:p>
                      <a:pPr algn="ctr"/>
                      <a:r>
                        <a:rPr lang="es-ES" sz="1800" dirty="0">
                          <a:solidFill>
                            <a:schemeClr val="tx1"/>
                          </a:solidFill>
                          <a:latin typeface="Centaur" panose="02030504050205020304" pitchFamily="18" charset="0"/>
                        </a:rPr>
                        <a:t>(506) 208-1603</a:t>
                      </a:r>
                      <a:endParaRPr lang="es-GT" sz="18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4"/>
                  </a:ext>
                </a:extLst>
              </a:tr>
              <a:tr h="871374">
                <a:tc>
                  <a:txBody>
                    <a:bodyPr/>
                    <a:lstStyle/>
                    <a:p>
                      <a:pPr algn="ctr"/>
                      <a:r>
                        <a:rPr lang="es-GT" sz="1800" dirty="0">
                          <a:solidFill>
                            <a:schemeClr val="tx1"/>
                          </a:solidFill>
                          <a:latin typeface="Centaur" panose="02030504050205020304" pitchFamily="18" charset="0"/>
                        </a:rPr>
                        <a:t>Panamá</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Dra. Karen Miller</a:t>
                      </a:r>
                      <a:endParaRPr lang="es-GT" sz="1800" b="0"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(507)</a:t>
                      </a:r>
                      <a:r>
                        <a:rPr lang="es-GT" sz="1800" baseline="0" dirty="0">
                          <a:solidFill>
                            <a:schemeClr val="tx1"/>
                          </a:solidFill>
                          <a:latin typeface="Centaur" panose="02030504050205020304" pitchFamily="18" charset="0"/>
                        </a:rPr>
                        <a:t> 269-6426 (Mañanas)</a:t>
                      </a:r>
                    </a:p>
                    <a:p>
                      <a:pPr algn="ctr"/>
                      <a:r>
                        <a:rPr lang="es-GT" sz="1800" baseline="0" dirty="0">
                          <a:solidFill>
                            <a:schemeClr val="tx1"/>
                          </a:solidFill>
                          <a:latin typeface="Centaur" panose="02030504050205020304" pitchFamily="18" charset="0"/>
                        </a:rPr>
                        <a:t>(507) 264-9220 (Tardes)</a:t>
                      </a:r>
                      <a:endParaRPr lang="es-GT" sz="18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5"/>
                  </a:ext>
                </a:extLst>
              </a:tr>
              <a:tr h="609962">
                <a:tc>
                  <a:txBody>
                    <a:bodyPr/>
                    <a:lstStyle/>
                    <a:p>
                      <a:pPr algn="ctr"/>
                      <a:r>
                        <a:rPr lang="es-GT" sz="1800" dirty="0">
                          <a:solidFill>
                            <a:schemeClr val="tx1"/>
                          </a:solidFill>
                          <a:latin typeface="Centaur" panose="02030504050205020304" pitchFamily="18" charset="0"/>
                        </a:rPr>
                        <a:t>Colombia</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Dra.</a:t>
                      </a:r>
                      <a:r>
                        <a:rPr lang="es-GT" sz="1800" baseline="0" dirty="0">
                          <a:solidFill>
                            <a:schemeClr val="tx1"/>
                          </a:solidFill>
                          <a:latin typeface="Centaur" panose="02030504050205020304" pitchFamily="18" charset="0"/>
                        </a:rPr>
                        <a:t> </a:t>
                      </a:r>
                      <a:r>
                        <a:rPr lang="es-GT" sz="1800" dirty="0">
                          <a:solidFill>
                            <a:schemeClr val="tx1"/>
                          </a:solidFill>
                          <a:latin typeface="Centaur" panose="02030504050205020304" pitchFamily="18" charset="0"/>
                        </a:rPr>
                        <a:t>Luz Marina Gómez</a:t>
                      </a:r>
                      <a:endParaRPr lang="es-GT" sz="1800" b="0" dirty="0">
                        <a:solidFill>
                          <a:schemeClr val="tx1"/>
                        </a:solidFill>
                        <a:latin typeface="Centaur" panose="02030504050205020304" pitchFamily="18" charset="0"/>
                      </a:endParaRPr>
                    </a:p>
                  </a:txBody>
                  <a:tcPr anchor="ctr"/>
                </a:tc>
                <a:tc>
                  <a:txBody>
                    <a:bodyPr/>
                    <a:lstStyle/>
                    <a:p>
                      <a:pPr algn="ctr"/>
                      <a:r>
                        <a:rPr lang="es-ES" sz="1800" dirty="0">
                          <a:solidFill>
                            <a:schemeClr val="tx1"/>
                          </a:solidFill>
                          <a:latin typeface="Centaur" panose="02030504050205020304" pitchFamily="18" charset="0"/>
                        </a:rPr>
                        <a:t>(574) 512-4622</a:t>
                      </a:r>
                      <a:endParaRPr lang="es-GT" sz="18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6"/>
                  </a:ext>
                </a:extLst>
              </a:tr>
            </a:tbl>
          </a:graphicData>
        </a:graphic>
      </p:graphicFrame>
      <p:pic>
        <p:nvPicPr>
          <p:cNvPr id="2" name="Picture 2">
            <a:extLst>
              <a:ext uri="{FF2B5EF4-FFF2-40B4-BE49-F238E27FC236}">
                <a16:creationId xmlns:a16="http://schemas.microsoft.com/office/drawing/2014/main" id="{A1B913AF-C9E7-BC7F-D69D-CA2C783331A3}"/>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83568" y="431218"/>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F7DCDCEB-667E-F6E0-C452-E5C486C195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0179" y="222534"/>
            <a:ext cx="1146621" cy="1195104"/>
          </a:xfrm>
          <a:prstGeom prst="rect">
            <a:avLst/>
          </a:prstGeom>
        </p:spPr>
      </p:pic>
    </p:spTree>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 Título"/>
          <p:cNvSpPr txBox="1">
            <a:spLocks/>
          </p:cNvSpPr>
          <p:nvPr/>
        </p:nvSpPr>
        <p:spPr>
          <a:xfrm>
            <a:off x="457200" y="45612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s-ES" sz="3600" b="1" dirty="0">
                <a:latin typeface="Centaur" panose="02030504050205020304" pitchFamily="18" charset="0"/>
              </a:rPr>
              <a:t>COMITÉ ACADÉMICO EN EL EXTRANJERO</a:t>
            </a:r>
            <a:endParaRPr lang="es-GT" sz="3600" b="1" dirty="0">
              <a:latin typeface="Centaur" panose="02030504050205020304" pitchFamily="18" charset="0"/>
            </a:endParaRPr>
          </a:p>
        </p:txBody>
      </p:sp>
      <p:graphicFrame>
        <p:nvGraphicFramePr>
          <p:cNvPr id="8" name="10 Marcador de contenido"/>
          <p:cNvGraphicFramePr>
            <a:graphicFrameLocks/>
          </p:cNvGraphicFramePr>
          <p:nvPr>
            <p:extLst>
              <p:ext uri="{D42A27DB-BD31-4B8C-83A1-F6EECF244321}">
                <p14:modId xmlns:p14="http://schemas.microsoft.com/office/powerpoint/2010/main" val="594628226"/>
              </p:ext>
            </p:extLst>
          </p:nvPr>
        </p:nvGraphicFramePr>
        <p:xfrm>
          <a:off x="785787" y="2420888"/>
          <a:ext cx="7572426" cy="2444648"/>
        </p:xfrm>
        <a:graphic>
          <a:graphicData uri="http://schemas.openxmlformats.org/drawingml/2006/table">
            <a:tbl>
              <a:tblPr firstRow="1" bandRow="1">
                <a:tableStyleId>{9D7B26C5-4107-4FEC-AEDC-1716B250A1EF}</a:tableStyleId>
              </a:tblPr>
              <a:tblGrid>
                <a:gridCol w="2524142">
                  <a:extLst>
                    <a:ext uri="{9D8B030D-6E8A-4147-A177-3AD203B41FA5}">
                      <a16:colId xmlns:a16="http://schemas.microsoft.com/office/drawing/2014/main" val="20000"/>
                    </a:ext>
                  </a:extLst>
                </a:gridCol>
                <a:gridCol w="2524142">
                  <a:extLst>
                    <a:ext uri="{9D8B030D-6E8A-4147-A177-3AD203B41FA5}">
                      <a16:colId xmlns:a16="http://schemas.microsoft.com/office/drawing/2014/main" val="20001"/>
                    </a:ext>
                  </a:extLst>
                </a:gridCol>
                <a:gridCol w="2524142">
                  <a:extLst>
                    <a:ext uri="{9D8B030D-6E8A-4147-A177-3AD203B41FA5}">
                      <a16:colId xmlns:a16="http://schemas.microsoft.com/office/drawing/2014/main" val="20002"/>
                    </a:ext>
                  </a:extLst>
                </a:gridCol>
              </a:tblGrid>
              <a:tr h="554526">
                <a:tc>
                  <a:txBody>
                    <a:bodyPr/>
                    <a:lstStyle/>
                    <a:p>
                      <a:pPr algn="ctr"/>
                      <a:r>
                        <a:rPr lang="es-GT" sz="1800" dirty="0">
                          <a:solidFill>
                            <a:schemeClr val="tx1"/>
                          </a:solidFill>
                          <a:latin typeface="Centaur" panose="02030504050205020304" pitchFamily="18" charset="0"/>
                        </a:rPr>
                        <a:t>País</a:t>
                      </a:r>
                      <a:r>
                        <a:rPr lang="es-GT" sz="1800" baseline="0" dirty="0">
                          <a:solidFill>
                            <a:schemeClr val="tx1"/>
                          </a:solidFill>
                          <a:latin typeface="Centaur" panose="02030504050205020304" pitchFamily="18" charset="0"/>
                        </a:rPr>
                        <a:t> </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Nombre</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Teléfono</a:t>
                      </a:r>
                      <a:endParaRPr lang="es-GT" sz="1800" b="1"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0"/>
                  </a:ext>
                </a:extLst>
              </a:tr>
              <a:tr h="609962">
                <a:tc>
                  <a:txBody>
                    <a:bodyPr/>
                    <a:lstStyle/>
                    <a:p>
                      <a:pPr algn="ctr"/>
                      <a:r>
                        <a:rPr lang="es-GT" sz="1800" dirty="0">
                          <a:solidFill>
                            <a:schemeClr val="tx1"/>
                          </a:solidFill>
                          <a:latin typeface="Centaur" panose="02030504050205020304" pitchFamily="18" charset="0"/>
                        </a:rPr>
                        <a:t>México</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Dr. José</a:t>
                      </a:r>
                      <a:r>
                        <a:rPr lang="es-GT" sz="1800" baseline="0" dirty="0">
                          <a:solidFill>
                            <a:schemeClr val="tx1"/>
                          </a:solidFill>
                          <a:latin typeface="Centaur" panose="02030504050205020304" pitchFamily="18" charset="0"/>
                        </a:rPr>
                        <a:t> Luis Sánchez</a:t>
                      </a:r>
                      <a:endParaRPr lang="es-GT" sz="1800" b="0"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(0052) 5529004580</a:t>
                      </a:r>
                    </a:p>
                    <a:p>
                      <a:pPr algn="ctr"/>
                      <a:r>
                        <a:rPr lang="es-GT" sz="1800" dirty="0">
                          <a:solidFill>
                            <a:schemeClr val="tx1"/>
                          </a:solidFill>
                          <a:latin typeface="Centaur" panose="02030504050205020304" pitchFamily="18" charset="0"/>
                        </a:rPr>
                        <a:t>(0052)</a:t>
                      </a:r>
                      <a:r>
                        <a:rPr lang="es-GT" sz="1800" baseline="0" dirty="0">
                          <a:solidFill>
                            <a:schemeClr val="tx1"/>
                          </a:solidFill>
                          <a:latin typeface="Centaur" panose="02030504050205020304" pitchFamily="18" charset="0"/>
                        </a:rPr>
                        <a:t> 5557105693</a:t>
                      </a:r>
                      <a:endParaRPr lang="es-GT" sz="1800" b="0" dirty="0">
                        <a:solidFill>
                          <a:schemeClr val="tx1"/>
                        </a:solidFill>
                        <a:latin typeface="Centaur" panose="02030504050205020304" pitchFamily="18" charset="0"/>
                      </a:endParaRPr>
                    </a:p>
                  </a:txBody>
                  <a:tcPr anchor="ctr"/>
                </a:tc>
                <a:extLst>
                  <a:ext uri="{0D108BD9-81ED-4DB2-BD59-A6C34878D82A}">
                    <a16:rowId xmlns:a16="http://schemas.microsoft.com/office/drawing/2014/main" val="10001"/>
                  </a:ext>
                </a:extLst>
              </a:tr>
              <a:tr h="609962">
                <a:tc>
                  <a:txBody>
                    <a:bodyPr/>
                    <a:lstStyle/>
                    <a:p>
                      <a:pPr algn="ctr"/>
                      <a:r>
                        <a:rPr lang="es-GT" sz="1800" dirty="0">
                          <a:solidFill>
                            <a:schemeClr val="tx1"/>
                          </a:solidFill>
                          <a:latin typeface="Centaur" panose="02030504050205020304" pitchFamily="18" charset="0"/>
                        </a:rPr>
                        <a:t>Perú</a:t>
                      </a:r>
                      <a:endParaRPr lang="es-GT" sz="1800" b="1" dirty="0">
                        <a:solidFill>
                          <a:schemeClr val="tx1"/>
                        </a:solidFill>
                        <a:latin typeface="Centaur" panose="02030504050205020304" pitchFamily="18" charset="0"/>
                      </a:endParaRPr>
                    </a:p>
                  </a:txBody>
                  <a:tcPr anchor="ctr"/>
                </a:tc>
                <a:tc>
                  <a:txBody>
                    <a:bodyPr/>
                    <a:lstStyle/>
                    <a:p>
                      <a:pPr algn="ctr"/>
                      <a:r>
                        <a:rPr lang="es-GT" sz="1800" dirty="0">
                          <a:solidFill>
                            <a:schemeClr val="tx1"/>
                          </a:solidFill>
                          <a:latin typeface="Centaur" panose="02030504050205020304" pitchFamily="18" charset="0"/>
                        </a:rPr>
                        <a:t>Dra.</a:t>
                      </a:r>
                      <a:r>
                        <a:rPr lang="es-GT" sz="1800" baseline="0" dirty="0">
                          <a:solidFill>
                            <a:schemeClr val="tx1"/>
                          </a:solidFill>
                          <a:latin typeface="Centaur" panose="02030504050205020304" pitchFamily="18" charset="0"/>
                        </a:rPr>
                        <a:t> Elaine Alcalde</a:t>
                      </a:r>
                      <a:endParaRPr lang="es-GT" sz="1800" b="0" dirty="0">
                        <a:solidFill>
                          <a:schemeClr val="tx1"/>
                        </a:solidFill>
                        <a:latin typeface="Centaur" panose="02030504050205020304" pitchFamily="18" charset="0"/>
                      </a:endParaRPr>
                    </a:p>
                  </a:txBody>
                  <a:tcPr anchor="ctr"/>
                </a:tc>
                <a:tc>
                  <a:txBody>
                    <a:bodyPr/>
                    <a:lstStyle/>
                    <a:p>
                      <a:pPr algn="ctr"/>
                      <a:r>
                        <a:rPr lang="it-IT" sz="1800" kern="1200" dirty="0">
                          <a:solidFill>
                            <a:schemeClr val="tx1"/>
                          </a:solidFill>
                          <a:effectLst/>
                          <a:latin typeface="Centaur" panose="02030504050205020304" pitchFamily="18" charset="0"/>
                        </a:rPr>
                        <a:t>(00 51) 944 278 724 </a:t>
                      </a:r>
                    </a:p>
                    <a:p>
                      <a:pPr algn="ctr"/>
                      <a:r>
                        <a:rPr lang="it-IT" sz="1800" kern="1200" dirty="0">
                          <a:solidFill>
                            <a:schemeClr val="tx1"/>
                          </a:solidFill>
                          <a:effectLst/>
                          <a:latin typeface="Centaur" panose="02030504050205020304" pitchFamily="18" charset="0"/>
                        </a:rPr>
                        <a:t>(00 51) 940 437 999</a:t>
                      </a:r>
                      <a:endParaRPr lang="it-IT" sz="1800" b="0" i="0" kern="1200" dirty="0">
                        <a:solidFill>
                          <a:schemeClr val="tx1"/>
                        </a:solidFill>
                        <a:effectLst/>
                        <a:latin typeface="Centaur" panose="02030504050205020304" pitchFamily="18" charset="0"/>
                        <a:ea typeface="+mn-ea"/>
                        <a:cs typeface="+mn-cs"/>
                      </a:endParaRPr>
                    </a:p>
                  </a:txBody>
                  <a:tcPr anchor="ctr"/>
                </a:tc>
                <a:extLst>
                  <a:ext uri="{0D108BD9-81ED-4DB2-BD59-A6C34878D82A}">
                    <a16:rowId xmlns:a16="http://schemas.microsoft.com/office/drawing/2014/main" val="10002"/>
                  </a:ext>
                </a:extLst>
              </a:tr>
              <a:tr h="609962">
                <a:tc>
                  <a:txBody>
                    <a:bodyPr/>
                    <a:lstStyle/>
                    <a:p>
                      <a:pPr algn="ctr"/>
                      <a:r>
                        <a:rPr lang="es-GT" sz="1800" b="0" dirty="0">
                          <a:solidFill>
                            <a:schemeClr val="tx1"/>
                          </a:solidFill>
                          <a:latin typeface="Centaur" panose="02030504050205020304" pitchFamily="18" charset="0"/>
                        </a:rPr>
                        <a:t>Bolivia</a:t>
                      </a:r>
                    </a:p>
                  </a:txBody>
                  <a:tcPr anchor="ctr"/>
                </a:tc>
                <a:tc>
                  <a:txBody>
                    <a:bodyPr/>
                    <a:lstStyle/>
                    <a:p>
                      <a:pPr algn="ctr"/>
                      <a:r>
                        <a:rPr lang="es-GT" sz="1800" b="0" dirty="0">
                          <a:solidFill>
                            <a:schemeClr val="tx1"/>
                          </a:solidFill>
                          <a:latin typeface="Centaur" panose="02030504050205020304" pitchFamily="18" charset="0"/>
                        </a:rPr>
                        <a:t>Dra. </a:t>
                      </a:r>
                      <a:r>
                        <a:rPr lang="es-GT" sz="1800" b="0" dirty="0" err="1">
                          <a:solidFill>
                            <a:schemeClr val="tx1"/>
                          </a:solidFill>
                          <a:latin typeface="Centaur" panose="02030504050205020304" pitchFamily="18" charset="0"/>
                        </a:rPr>
                        <a:t>Karol</a:t>
                      </a:r>
                      <a:r>
                        <a:rPr lang="es-GT" sz="1800" b="0" dirty="0">
                          <a:solidFill>
                            <a:schemeClr val="tx1"/>
                          </a:solidFill>
                          <a:latin typeface="Centaur" panose="02030504050205020304" pitchFamily="18" charset="0"/>
                        </a:rPr>
                        <a:t> Talavera</a:t>
                      </a:r>
                    </a:p>
                  </a:txBody>
                  <a:tcPr anchor="ctr"/>
                </a:tc>
                <a:tc>
                  <a:txBody>
                    <a:bodyPr/>
                    <a:lstStyle/>
                    <a:p>
                      <a:pPr algn="ctr"/>
                      <a:r>
                        <a:rPr lang="it-IT" sz="1800" b="0" kern="1200" dirty="0">
                          <a:solidFill>
                            <a:schemeClr val="tx1"/>
                          </a:solidFill>
                          <a:effectLst/>
                          <a:latin typeface="Centaur" panose="02030504050205020304" pitchFamily="18" charset="0"/>
                        </a:rPr>
                        <a:t>(00 591) 72691155</a:t>
                      </a:r>
                      <a:endParaRPr lang="it-IT" sz="1800" b="0" i="0" kern="1200" dirty="0">
                        <a:solidFill>
                          <a:schemeClr val="tx1"/>
                        </a:solidFill>
                        <a:effectLst/>
                        <a:latin typeface="Centaur" panose="02030504050205020304" pitchFamily="18" charset="0"/>
                        <a:ea typeface="+mn-ea"/>
                        <a:cs typeface="+mn-cs"/>
                      </a:endParaRPr>
                    </a:p>
                  </a:txBody>
                  <a:tcPr anchor="ctr"/>
                </a:tc>
                <a:extLst>
                  <a:ext uri="{0D108BD9-81ED-4DB2-BD59-A6C34878D82A}">
                    <a16:rowId xmlns:a16="http://schemas.microsoft.com/office/drawing/2014/main" val="3065574858"/>
                  </a:ext>
                </a:extLst>
              </a:tr>
            </a:tbl>
          </a:graphicData>
        </a:graphic>
      </p:graphicFrame>
      <p:pic>
        <p:nvPicPr>
          <p:cNvPr id="2" name="Picture 2">
            <a:extLst>
              <a:ext uri="{FF2B5EF4-FFF2-40B4-BE49-F238E27FC236}">
                <a16:creationId xmlns:a16="http://schemas.microsoft.com/office/drawing/2014/main" id="{EB8BD5B8-FE63-27CD-68D5-0DA5217B82DE}"/>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11939" y="487799"/>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0EA054A9-6001-C664-59BF-33B3BF3653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2899" y="286801"/>
            <a:ext cx="1259089" cy="1312327"/>
          </a:xfrm>
          <a:prstGeom prst="rect">
            <a:avLst/>
          </a:prstGeom>
        </p:spPr>
      </p:pic>
    </p:spTree>
    <p:extLst>
      <p:ext uri="{BB962C8B-B14F-4D97-AF65-F5344CB8AC3E}">
        <p14:creationId xmlns:p14="http://schemas.microsoft.com/office/powerpoint/2010/main" val="620413888"/>
      </p:ext>
    </p:extLst>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3200" b="1" dirty="0">
                <a:latin typeface="Centaur" panose="02030504050205020304" pitchFamily="18" charset="0"/>
              </a:rPr>
              <a:t>ASIGNACIÓN DE </a:t>
            </a:r>
            <a:br>
              <a:rPr lang="es-ES" sz="3200" b="1" dirty="0">
                <a:latin typeface="Centaur" panose="02030504050205020304" pitchFamily="18" charset="0"/>
              </a:rPr>
            </a:br>
            <a:r>
              <a:rPr lang="es-ES" sz="3200" b="1" dirty="0">
                <a:latin typeface="Centaur" panose="02030504050205020304" pitchFamily="18" charset="0"/>
              </a:rPr>
              <a:t>UNIDADES TEÓRICAS</a:t>
            </a:r>
            <a:endParaRPr lang="es-GT" sz="3200" b="1" dirty="0">
              <a:latin typeface="Centaur" panose="02030504050205020304" pitchFamily="18" charset="0"/>
            </a:endParaRPr>
          </a:p>
        </p:txBody>
      </p:sp>
      <p:sp>
        <p:nvSpPr>
          <p:cNvPr id="9" name="8 Marcador de contenido"/>
          <p:cNvSpPr>
            <a:spLocks noGrp="1"/>
          </p:cNvSpPr>
          <p:nvPr>
            <p:ph idx="1"/>
          </p:nvPr>
        </p:nvSpPr>
        <p:spPr>
          <a:xfrm>
            <a:off x="467544" y="1446778"/>
            <a:ext cx="8501122" cy="5043510"/>
          </a:xfrm>
        </p:spPr>
        <p:txBody>
          <a:bodyPr>
            <a:normAutofit fontScale="62500" lnSpcReduction="20000"/>
          </a:bodyPr>
          <a:lstStyle/>
          <a:p>
            <a:pPr algn="just">
              <a:lnSpc>
                <a:spcPct val="120000"/>
              </a:lnSpc>
              <a:spcBef>
                <a:spcPts val="528"/>
              </a:spcBef>
            </a:pPr>
            <a:r>
              <a:rPr lang="es-ES" dirty="0">
                <a:latin typeface="Centaur" panose="02030504050205020304" pitchFamily="18" charset="0"/>
              </a:rPr>
              <a:t>Cada residente deberá tomar y aprobar todas y cada una de las unidades teóricas preestablecidas dependiendo el año que cursa.  No se asignará una nueva unidad al residente que tenga la unidad previa pendiente de aprobar. Se extenderá un puntaje final promedio de las evaluaciones efectuadas en cada unidad teórica.</a:t>
            </a:r>
            <a:endParaRPr lang="es-GT" dirty="0">
              <a:latin typeface="Centaur" panose="02030504050205020304" pitchFamily="18" charset="0"/>
            </a:endParaRPr>
          </a:p>
          <a:p>
            <a:pPr algn="just">
              <a:lnSpc>
                <a:spcPct val="120000"/>
              </a:lnSpc>
              <a:spcBef>
                <a:spcPts val="528"/>
              </a:spcBef>
              <a:buNone/>
            </a:pPr>
            <a:endParaRPr lang="es-GT" dirty="0">
              <a:latin typeface="Centaur" panose="02030504050205020304" pitchFamily="18" charset="0"/>
            </a:endParaRPr>
          </a:p>
          <a:p>
            <a:pPr algn="just">
              <a:lnSpc>
                <a:spcPct val="120000"/>
              </a:lnSpc>
              <a:spcBef>
                <a:spcPts val="528"/>
              </a:spcBef>
            </a:pPr>
            <a:r>
              <a:rPr lang="es-ES" dirty="0">
                <a:latin typeface="Centaur" panose="02030504050205020304" pitchFamily="18" charset="0"/>
              </a:rPr>
              <a:t>Las clases impartidas a los residentes serán solamente una guía, y serán utilizadas únicamente como material de apoyo para el estudiante,  quien deberá complementar al máximo con libros y revistas de actualidad. El catedrático está en libertad y obligación de hacer en el examen cualquier pregunta con relación al tema evaluado (aunque no se haya tratado en clase) y el residente tiene la obligación de conocer la respuesta. </a:t>
            </a:r>
            <a:endParaRPr lang="es-GT" dirty="0">
              <a:latin typeface="Centaur" panose="02030504050205020304" pitchFamily="18" charset="0"/>
            </a:endParaRPr>
          </a:p>
          <a:p>
            <a:pPr algn="just">
              <a:lnSpc>
                <a:spcPct val="120000"/>
              </a:lnSpc>
              <a:spcBef>
                <a:spcPts val="528"/>
              </a:spcBef>
              <a:buNone/>
            </a:pPr>
            <a:endParaRPr lang="es-GT" dirty="0">
              <a:latin typeface="Centaur" panose="02030504050205020304" pitchFamily="18" charset="0"/>
            </a:endParaRPr>
          </a:p>
          <a:p>
            <a:pPr algn="just">
              <a:lnSpc>
                <a:spcPct val="120000"/>
              </a:lnSpc>
              <a:spcBef>
                <a:spcPts val="528"/>
              </a:spcBef>
            </a:pPr>
            <a:r>
              <a:rPr lang="es-ES" dirty="0">
                <a:latin typeface="Centaur" panose="02030504050205020304" pitchFamily="18" charset="0"/>
              </a:rPr>
              <a:t>El rendimiento de los médicos residentes será evaluado 0 - 100, para aprobar una unidad teórica, siendo el puntaje mínimo final para considerar la unidad aprobada de </a:t>
            </a:r>
            <a:r>
              <a:rPr lang="es-ES" b="1" dirty="0">
                <a:latin typeface="Centaur" panose="02030504050205020304" pitchFamily="18" charset="0"/>
              </a:rPr>
              <a:t>75 puntos</a:t>
            </a:r>
            <a:r>
              <a:rPr lang="es-ES" dirty="0">
                <a:latin typeface="Centaur" panose="02030504050205020304" pitchFamily="18" charset="0"/>
              </a:rPr>
              <a:t>. Para poder ser promovido al siguiente año, el residente deberá tener aprobadas </a:t>
            </a:r>
            <a:r>
              <a:rPr lang="es-ES" b="1" u="dbl" dirty="0">
                <a:latin typeface="Centaur" panose="02030504050205020304" pitchFamily="18" charset="0"/>
              </a:rPr>
              <a:t>TODAS</a:t>
            </a:r>
            <a:r>
              <a:rPr lang="es-ES" dirty="0">
                <a:latin typeface="Centaur" panose="02030504050205020304" pitchFamily="18" charset="0"/>
              </a:rPr>
              <a:t> las Unidades Asignadas de acorde al año que cursa</a:t>
            </a:r>
            <a:r>
              <a:rPr lang="es-ES" dirty="0">
                <a:solidFill>
                  <a:schemeClr val="bg1"/>
                </a:solidFill>
                <a:latin typeface="Centaur" panose="02030504050205020304" pitchFamily="18" charset="0"/>
              </a:rPr>
              <a:t>. </a:t>
            </a:r>
            <a:endParaRPr lang="es-GT" dirty="0">
              <a:solidFill>
                <a:schemeClr val="bg1"/>
              </a:solidFill>
              <a:latin typeface="Centaur" panose="02030504050205020304" pitchFamily="18" charset="0"/>
            </a:endParaRPr>
          </a:p>
        </p:txBody>
      </p:sp>
      <p:pic>
        <p:nvPicPr>
          <p:cNvPr id="2" name="Picture 2">
            <a:extLst>
              <a:ext uri="{FF2B5EF4-FFF2-40B4-BE49-F238E27FC236}">
                <a16:creationId xmlns:a16="http://schemas.microsoft.com/office/drawing/2014/main" id="{BEF4E56F-954A-3576-B0C9-66F1F957A99F}"/>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89619" y="337979"/>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02B2778A-696C-40A0-775E-24166D63C4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7" y="236374"/>
            <a:ext cx="1218630" cy="1270157"/>
          </a:xfrm>
          <a:prstGeom prst="rect">
            <a:avLst/>
          </a:prstGeom>
        </p:spPr>
      </p:pic>
    </p:spTree>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3600" b="1" dirty="0">
                <a:solidFill>
                  <a:schemeClr val="bg1"/>
                </a:solidFill>
                <a:latin typeface="Centaur" panose="02030504050205020304" pitchFamily="18" charset="0"/>
              </a:rPr>
              <a:t> </a:t>
            </a:r>
            <a:r>
              <a:rPr lang="es-ES" sz="3600" b="1" dirty="0">
                <a:latin typeface="Centaur" panose="02030504050205020304" pitchFamily="18" charset="0"/>
              </a:rPr>
              <a:t>EVALUACIÓN ACADÉMICA</a:t>
            </a:r>
            <a:endParaRPr lang="es-GT" sz="3600" b="1" dirty="0">
              <a:latin typeface="Centaur" panose="02030504050205020304" pitchFamily="18" charset="0"/>
            </a:endParaRPr>
          </a:p>
        </p:txBody>
      </p:sp>
      <p:sp>
        <p:nvSpPr>
          <p:cNvPr id="7" name="6 Marcador de contenido"/>
          <p:cNvSpPr>
            <a:spLocks noGrp="1"/>
          </p:cNvSpPr>
          <p:nvPr>
            <p:ph idx="1"/>
          </p:nvPr>
        </p:nvSpPr>
        <p:spPr>
          <a:xfrm>
            <a:off x="363836" y="2060848"/>
            <a:ext cx="8429684" cy="3701008"/>
          </a:xfrm>
        </p:spPr>
        <p:txBody>
          <a:bodyPr>
            <a:normAutofit/>
          </a:bodyPr>
          <a:lstStyle/>
          <a:p>
            <a:r>
              <a:rPr lang="es-ES" sz="1800" dirty="0">
                <a:latin typeface="Centaur" panose="02030504050205020304" pitchFamily="18" charset="0"/>
              </a:rPr>
              <a:t>La práctica médica supervisada (Consulta Externa, Laboratorio de Dermatopatología, Cirugía Menor, Rotación Hospitalaria) será calificada de acuerdo a los siguientes aspectos:</a:t>
            </a:r>
            <a:endParaRPr lang="es-GT" sz="1800" dirty="0">
              <a:latin typeface="Centaur" panose="02030504050205020304" pitchFamily="18" charset="0"/>
            </a:endParaRPr>
          </a:p>
          <a:p>
            <a:pPr>
              <a:buNone/>
            </a:pPr>
            <a:endParaRPr lang="es-GT" sz="1800" dirty="0">
              <a:latin typeface="Centaur" panose="02030504050205020304" pitchFamily="18" charset="0"/>
            </a:endParaRPr>
          </a:p>
          <a:p>
            <a:pPr lvl="1"/>
            <a:r>
              <a:rPr lang="es-ES" sz="1800" dirty="0">
                <a:latin typeface="Centaur" panose="02030504050205020304" pitchFamily="18" charset="0"/>
              </a:rPr>
              <a:t>Conocimientos		    25 %</a:t>
            </a:r>
            <a:endParaRPr lang="es-GT" sz="1800" dirty="0">
              <a:latin typeface="Centaur" panose="02030504050205020304" pitchFamily="18" charset="0"/>
            </a:endParaRPr>
          </a:p>
          <a:p>
            <a:pPr lvl="1"/>
            <a:r>
              <a:rPr lang="es-ES" sz="1800" dirty="0">
                <a:latin typeface="Centaur" panose="02030504050205020304" pitchFamily="18" charset="0"/>
              </a:rPr>
              <a:t>Número de Pacientes Vistos 		</a:t>
            </a:r>
          </a:p>
          <a:p>
            <a:pPr marL="457200" lvl="1" indent="0">
              <a:buNone/>
            </a:pPr>
            <a:r>
              <a:rPr lang="es-ES" sz="1800" dirty="0">
                <a:latin typeface="Centaur" panose="02030504050205020304" pitchFamily="18" charset="0"/>
              </a:rPr>
              <a:t>      y Procedimientos Realizados </a:t>
            </a:r>
            <a:endParaRPr lang="es-GT" sz="1800" dirty="0">
              <a:latin typeface="Centaur" panose="02030504050205020304" pitchFamily="18" charset="0"/>
            </a:endParaRPr>
          </a:p>
          <a:p>
            <a:pPr marL="457200" lvl="1" indent="0">
              <a:buNone/>
            </a:pPr>
            <a:r>
              <a:rPr lang="es-ES" sz="1800" dirty="0">
                <a:latin typeface="Centaur" panose="02030504050205020304" pitchFamily="18" charset="0"/>
              </a:rPr>
              <a:t>      en el mes			    25 %</a:t>
            </a:r>
            <a:endParaRPr lang="es-GT" sz="1800" dirty="0">
              <a:latin typeface="Centaur" panose="02030504050205020304" pitchFamily="18" charset="0"/>
            </a:endParaRPr>
          </a:p>
          <a:p>
            <a:pPr lvl="1"/>
            <a:r>
              <a:rPr lang="es-ES" sz="1800" dirty="0">
                <a:latin typeface="Centaur" panose="02030504050205020304" pitchFamily="18" charset="0"/>
              </a:rPr>
              <a:t>Puntualidad			    15 %</a:t>
            </a:r>
            <a:endParaRPr lang="es-GT" sz="1800" dirty="0">
              <a:latin typeface="Centaur" panose="02030504050205020304" pitchFamily="18" charset="0"/>
            </a:endParaRPr>
          </a:p>
          <a:p>
            <a:pPr lvl="1"/>
            <a:r>
              <a:rPr lang="es-ES" sz="1800" dirty="0">
                <a:latin typeface="Centaur" panose="02030504050205020304" pitchFamily="18" charset="0"/>
              </a:rPr>
              <a:t>Seguimiento de Ordenes	    20 %</a:t>
            </a:r>
            <a:endParaRPr lang="es-GT" sz="1800" dirty="0">
              <a:latin typeface="Centaur" panose="02030504050205020304" pitchFamily="18" charset="0"/>
            </a:endParaRPr>
          </a:p>
          <a:p>
            <a:pPr lvl="1"/>
            <a:r>
              <a:rPr lang="es-ES" sz="1800" dirty="0">
                <a:latin typeface="Centaur" panose="02030504050205020304" pitchFamily="18" charset="0"/>
              </a:rPr>
              <a:t>Relaciones interpersonales	      5 %</a:t>
            </a:r>
            <a:endParaRPr lang="es-GT" sz="1800" dirty="0">
              <a:latin typeface="Centaur" panose="02030504050205020304" pitchFamily="18" charset="0"/>
            </a:endParaRPr>
          </a:p>
          <a:p>
            <a:pPr lvl="1"/>
            <a:r>
              <a:rPr lang="es-ES" sz="1800" dirty="0">
                <a:latin typeface="Centaur" panose="02030504050205020304" pitchFamily="18" charset="0"/>
              </a:rPr>
              <a:t>Redacción de Papelería		    10 %</a:t>
            </a:r>
            <a:endParaRPr lang="es-GT" sz="1800" dirty="0">
              <a:latin typeface="Centaur" panose="02030504050205020304" pitchFamily="18" charset="0"/>
            </a:endParaRPr>
          </a:p>
          <a:p>
            <a:pPr marL="0" indent="0">
              <a:lnSpc>
                <a:spcPct val="170000"/>
              </a:lnSpc>
              <a:buNone/>
            </a:pPr>
            <a:endParaRPr lang="es-GT" sz="1800" dirty="0"/>
          </a:p>
        </p:txBody>
      </p:sp>
      <p:pic>
        <p:nvPicPr>
          <p:cNvPr id="2" name="Picture 2">
            <a:extLst>
              <a:ext uri="{FF2B5EF4-FFF2-40B4-BE49-F238E27FC236}">
                <a16:creationId xmlns:a16="http://schemas.microsoft.com/office/drawing/2014/main" id="{3FF33248-CD5E-0211-E0B6-48B09698C2DB}"/>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86444" y="352093"/>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A556AF15-DF58-A3DA-A504-0EFD87C86F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0543" y="334780"/>
            <a:ext cx="7901014" cy="1143000"/>
          </a:xfrm>
        </p:spPr>
        <p:txBody>
          <a:bodyPr>
            <a:noAutofit/>
          </a:bodyPr>
          <a:lstStyle/>
          <a:p>
            <a:r>
              <a:rPr lang="es-ES" sz="3200" b="1" dirty="0">
                <a:latin typeface="Centaur" panose="02030504050205020304" pitchFamily="18" charset="0"/>
              </a:rPr>
              <a:t>ASIGNACIÓN DE </a:t>
            </a:r>
            <a:br>
              <a:rPr lang="es-ES" sz="3200" b="1" dirty="0">
                <a:latin typeface="Centaur" panose="02030504050205020304" pitchFamily="18" charset="0"/>
              </a:rPr>
            </a:br>
            <a:r>
              <a:rPr lang="es-ES" sz="3200" b="1" dirty="0">
                <a:latin typeface="Centaur" panose="02030504050205020304" pitchFamily="18" charset="0"/>
              </a:rPr>
              <a:t>UNIDADES TEÓRICAS</a:t>
            </a:r>
            <a:endParaRPr lang="es-GT" sz="3200" b="1" dirty="0">
              <a:latin typeface="Centaur" panose="02030504050205020304" pitchFamily="18" charset="0"/>
            </a:endParaRPr>
          </a:p>
        </p:txBody>
      </p:sp>
      <p:sp>
        <p:nvSpPr>
          <p:cNvPr id="7" name="6 Marcador de contenido"/>
          <p:cNvSpPr>
            <a:spLocks noGrp="1"/>
          </p:cNvSpPr>
          <p:nvPr>
            <p:ph idx="1"/>
          </p:nvPr>
        </p:nvSpPr>
        <p:spPr>
          <a:xfrm>
            <a:off x="467544" y="2348880"/>
            <a:ext cx="8429684" cy="3124944"/>
          </a:xfrm>
        </p:spPr>
        <p:txBody>
          <a:bodyPr>
            <a:normAutofit/>
          </a:bodyPr>
          <a:lstStyle/>
          <a:p>
            <a:pPr marL="342000" indent="0" algn="just">
              <a:spcBef>
                <a:spcPts val="528"/>
              </a:spcBef>
            </a:pPr>
            <a:r>
              <a:rPr lang="es-ES" sz="1800" dirty="0">
                <a:latin typeface="Centaur" panose="02030504050205020304" pitchFamily="18" charset="0"/>
              </a:rPr>
              <a:t>   Al finalizar los dos años y cuatro meses que dura la Especialización de Dermatología Pediátrica, el residente deberá de someterse a una evaluación de todo el contenido académico impartido durante la residencia.  Dicha evaluación será realizada por el Comité Académico y Docentes de INDERMA, el cual esta conformado por:</a:t>
            </a:r>
          </a:p>
          <a:p>
            <a:pPr marL="342000" indent="0" algn="just">
              <a:spcBef>
                <a:spcPts val="528"/>
              </a:spcBef>
            </a:pPr>
            <a:endParaRPr lang="es-GT" sz="1800" dirty="0">
              <a:latin typeface="Centaur" panose="02030504050205020304" pitchFamily="18" charset="0"/>
            </a:endParaRPr>
          </a:p>
          <a:p>
            <a:pPr marL="1027800" lvl="2" indent="-285750" algn="just">
              <a:spcBef>
                <a:spcPts val="528"/>
              </a:spcBef>
              <a:buFont typeface="Centaur" panose="02030504050205020304" pitchFamily="18" charset="0"/>
              <a:buChar char="–"/>
            </a:pPr>
            <a:r>
              <a:rPr lang="es-ES" sz="1400" dirty="0">
                <a:latin typeface="Centaur" panose="02030504050205020304" pitchFamily="18" charset="0"/>
              </a:rPr>
              <a:t> </a:t>
            </a:r>
            <a:r>
              <a:rPr lang="es-ES" sz="1800" dirty="0">
                <a:latin typeface="Centaur" panose="02030504050205020304" pitchFamily="18" charset="0"/>
              </a:rPr>
              <a:t>Un Examen Escrito realizado por la Facultad de Medicina de Universidad Francisco Marroquín (U.F.M.).</a:t>
            </a:r>
          </a:p>
          <a:p>
            <a:pPr marL="1027800" lvl="2" indent="-285750" algn="just">
              <a:spcBef>
                <a:spcPts val="528"/>
              </a:spcBef>
              <a:buFont typeface="Centaur" panose="02030504050205020304" pitchFamily="18" charset="0"/>
              <a:buChar char="–"/>
            </a:pPr>
            <a:endParaRPr lang="es-GT" sz="1800" dirty="0">
              <a:latin typeface="Centaur" panose="02030504050205020304" pitchFamily="18" charset="0"/>
            </a:endParaRPr>
          </a:p>
          <a:p>
            <a:pPr marL="1027800" lvl="2" indent="-285750" algn="just">
              <a:spcBef>
                <a:spcPts val="528"/>
              </a:spcBef>
              <a:buFont typeface="Centaur" panose="02030504050205020304" pitchFamily="18" charset="0"/>
              <a:buChar char="–"/>
            </a:pPr>
            <a:r>
              <a:rPr lang="es-ES" sz="1800" dirty="0">
                <a:latin typeface="Centaur" panose="02030504050205020304" pitchFamily="18" charset="0"/>
              </a:rPr>
              <a:t> Un Examen Oral ante tres examinadores (tres representantes de INDERMA), en la fecha estipulada por la  Universidad. </a:t>
            </a:r>
            <a:endParaRPr lang="es-GT" sz="1800" dirty="0">
              <a:latin typeface="Centaur" panose="02030504050205020304" pitchFamily="18" charset="0"/>
            </a:endParaRPr>
          </a:p>
        </p:txBody>
      </p:sp>
      <p:pic>
        <p:nvPicPr>
          <p:cNvPr id="2" name="Picture 2">
            <a:extLst>
              <a:ext uri="{FF2B5EF4-FFF2-40B4-BE49-F238E27FC236}">
                <a16:creationId xmlns:a16="http://schemas.microsoft.com/office/drawing/2014/main" id="{C3ABF278-B946-054B-A402-E02E4AA3D2C8}"/>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70543" y="337979"/>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DBCBAB60-7B3E-8347-956E-66DF7E9E2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4000" dirty="0"/>
              <a:t> </a:t>
            </a:r>
            <a:r>
              <a:rPr lang="es-ES" sz="3600" b="1" dirty="0">
                <a:latin typeface="Centaur" panose="02030504050205020304" pitchFamily="18" charset="0"/>
              </a:rPr>
              <a:t>EVALUACIÓN ACADÉMICA</a:t>
            </a:r>
            <a:endParaRPr lang="es-GT" sz="3600" b="1" dirty="0">
              <a:latin typeface="Centaur" panose="02030504050205020304" pitchFamily="18" charset="0"/>
            </a:endParaRPr>
          </a:p>
        </p:txBody>
      </p:sp>
      <p:sp>
        <p:nvSpPr>
          <p:cNvPr id="7" name="6 Marcador de contenido"/>
          <p:cNvSpPr>
            <a:spLocks noGrp="1"/>
          </p:cNvSpPr>
          <p:nvPr>
            <p:ph idx="1"/>
          </p:nvPr>
        </p:nvSpPr>
        <p:spPr>
          <a:xfrm>
            <a:off x="357158" y="1916832"/>
            <a:ext cx="8429684" cy="4061048"/>
          </a:xfrm>
        </p:spPr>
        <p:txBody>
          <a:bodyPr>
            <a:noAutofit/>
          </a:bodyPr>
          <a:lstStyle/>
          <a:p>
            <a:pPr marL="342000" algn="just">
              <a:spcBef>
                <a:spcPts val="528"/>
              </a:spcBef>
            </a:pPr>
            <a:r>
              <a:rPr lang="es-ES" sz="1800" dirty="0">
                <a:latin typeface="Centaur" panose="02030504050205020304" pitchFamily="18" charset="0"/>
              </a:rPr>
              <a:t>Las actividades docentes (presentación de casos,  lectura de revistas,  elaboración de protocolo, trabajos de investigación,  clases impartidas por residentes)  se calificarán individualmente de acuerdo con los siguientes aspectos:</a:t>
            </a:r>
            <a:endParaRPr lang="es-GT" sz="1800" dirty="0">
              <a:latin typeface="Centaur" panose="02030504050205020304" pitchFamily="18" charset="0"/>
            </a:endParaRPr>
          </a:p>
          <a:p>
            <a:pPr marL="342000">
              <a:spcBef>
                <a:spcPts val="528"/>
              </a:spcBef>
            </a:pPr>
            <a:endParaRPr lang="es-GT" sz="1800" dirty="0">
              <a:latin typeface="Centaur" panose="02030504050205020304" pitchFamily="18" charset="0"/>
            </a:endParaRPr>
          </a:p>
          <a:p>
            <a:pPr marL="342000" lvl="1">
              <a:spcBef>
                <a:spcPts val="528"/>
              </a:spcBef>
            </a:pPr>
            <a:r>
              <a:rPr lang="es-ES" sz="1800" dirty="0">
                <a:latin typeface="Centaur" panose="02030504050205020304" pitchFamily="18" charset="0"/>
              </a:rPr>
              <a:t>Discusión previa del tema con autor		20%</a:t>
            </a:r>
            <a:endParaRPr lang="es-GT" sz="1800" dirty="0">
              <a:latin typeface="Centaur" panose="02030504050205020304" pitchFamily="18" charset="0"/>
            </a:endParaRPr>
          </a:p>
          <a:p>
            <a:pPr marL="342000" lvl="1">
              <a:spcBef>
                <a:spcPts val="528"/>
              </a:spcBef>
            </a:pPr>
            <a:r>
              <a:rPr lang="es-ES" sz="1800" dirty="0">
                <a:latin typeface="Centaur" panose="02030504050205020304" pitchFamily="18" charset="0"/>
              </a:rPr>
              <a:t>Dominio del tema			50%</a:t>
            </a:r>
            <a:endParaRPr lang="es-GT" sz="1800" dirty="0">
              <a:latin typeface="Centaur" panose="02030504050205020304" pitchFamily="18" charset="0"/>
            </a:endParaRPr>
          </a:p>
          <a:p>
            <a:pPr marL="342000" lvl="1">
              <a:spcBef>
                <a:spcPts val="528"/>
              </a:spcBef>
            </a:pPr>
            <a:r>
              <a:rPr lang="es-ES" sz="1800" dirty="0">
                <a:latin typeface="Centaur" panose="02030504050205020304" pitchFamily="18" charset="0"/>
              </a:rPr>
              <a:t>Recursos bibliográficos adicionales		10%</a:t>
            </a:r>
            <a:endParaRPr lang="es-GT" sz="1800" dirty="0">
              <a:latin typeface="Centaur" panose="02030504050205020304" pitchFamily="18" charset="0"/>
            </a:endParaRPr>
          </a:p>
          <a:p>
            <a:pPr marL="342000" lvl="1">
              <a:spcBef>
                <a:spcPts val="528"/>
              </a:spcBef>
            </a:pPr>
            <a:r>
              <a:rPr lang="es-ES" sz="1800" dirty="0">
                <a:latin typeface="Centaur" panose="02030504050205020304" pitchFamily="18" charset="0"/>
              </a:rPr>
              <a:t>Recursos audiovisuales			10%</a:t>
            </a:r>
            <a:endParaRPr lang="es-GT" sz="1800" dirty="0">
              <a:latin typeface="Centaur" panose="02030504050205020304" pitchFamily="18" charset="0"/>
            </a:endParaRPr>
          </a:p>
          <a:p>
            <a:pPr marL="342000" lvl="1">
              <a:spcBef>
                <a:spcPts val="528"/>
              </a:spcBef>
            </a:pPr>
            <a:r>
              <a:rPr lang="es-ES" sz="1800" dirty="0">
                <a:latin typeface="Centaur" panose="02030504050205020304" pitchFamily="18" charset="0"/>
              </a:rPr>
              <a:t>Elocuencia y manejo del público		10%</a:t>
            </a:r>
            <a:endParaRPr lang="es-GT" sz="1800" dirty="0">
              <a:latin typeface="Centaur" panose="02030504050205020304" pitchFamily="18" charset="0"/>
            </a:endParaRPr>
          </a:p>
          <a:p>
            <a:pPr marL="342000">
              <a:spcBef>
                <a:spcPts val="528"/>
              </a:spcBef>
              <a:buNone/>
            </a:pPr>
            <a:endParaRPr lang="es-GT" sz="1800" dirty="0">
              <a:latin typeface="Centaur" panose="02030504050205020304" pitchFamily="18" charset="0"/>
            </a:endParaRPr>
          </a:p>
          <a:p>
            <a:pPr marL="342000" algn="just">
              <a:spcBef>
                <a:spcPts val="528"/>
              </a:spcBef>
            </a:pPr>
            <a:r>
              <a:rPr lang="es-ES" sz="1800" dirty="0">
                <a:latin typeface="Centaur" panose="02030504050205020304" pitchFamily="18" charset="0"/>
              </a:rPr>
              <a:t>Para poder aprobar la Unidad, el residente deberá asistir al 90% de las actividades</a:t>
            </a:r>
            <a:r>
              <a:rPr lang="es-ES" sz="1800" dirty="0">
                <a:solidFill>
                  <a:schemeClr val="bg1"/>
                </a:solidFill>
                <a:latin typeface="Centaur" panose="02030504050205020304" pitchFamily="18" charset="0"/>
              </a:rPr>
              <a:t> programadas.</a:t>
            </a:r>
            <a:endParaRPr lang="es-GT" sz="1800" dirty="0">
              <a:solidFill>
                <a:schemeClr val="bg1"/>
              </a:solidFill>
              <a:latin typeface="Centaur" panose="02030504050205020304" pitchFamily="18" charset="0"/>
            </a:endParaRPr>
          </a:p>
        </p:txBody>
      </p:sp>
      <p:pic>
        <p:nvPicPr>
          <p:cNvPr id="2" name="Picture 2">
            <a:extLst>
              <a:ext uri="{FF2B5EF4-FFF2-40B4-BE49-F238E27FC236}">
                <a16:creationId xmlns:a16="http://schemas.microsoft.com/office/drawing/2014/main" id="{3B8E8158-DEE8-99D8-793A-14218DB085FC}"/>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60271" y="337979"/>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0F20942E-581B-1D00-4C84-1B010B5F71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7753" y="105311"/>
            <a:ext cx="1259089" cy="1312327"/>
          </a:xfrm>
          <a:prstGeom prst="rect">
            <a:avLst/>
          </a:prstGeom>
        </p:spPr>
      </p:pic>
    </p:spTree>
  </p:cSld>
  <p:clrMapOvr>
    <a:masterClrMapping/>
  </p:clrMapOvr>
  <p:transition spd="med">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4000" dirty="0"/>
              <a:t> </a:t>
            </a:r>
            <a:r>
              <a:rPr lang="es-ES" sz="3200" b="1" dirty="0">
                <a:latin typeface="Centaur" panose="02030504050205020304" pitchFamily="18" charset="0"/>
              </a:rPr>
              <a:t>EXÁMENES </a:t>
            </a:r>
            <a:br>
              <a:rPr lang="es-ES" sz="3200" b="1" dirty="0">
                <a:latin typeface="Centaur" panose="02030504050205020304" pitchFamily="18" charset="0"/>
              </a:rPr>
            </a:br>
            <a:r>
              <a:rPr lang="es-ES" sz="3200" b="1" dirty="0">
                <a:latin typeface="Centaur" panose="02030504050205020304" pitchFamily="18" charset="0"/>
              </a:rPr>
              <a:t>EXTRAORDINARIOS</a:t>
            </a:r>
            <a:endParaRPr lang="es-GT" sz="3200" b="1" dirty="0">
              <a:latin typeface="Centaur" panose="02030504050205020304" pitchFamily="18" charset="0"/>
            </a:endParaRPr>
          </a:p>
        </p:txBody>
      </p:sp>
      <p:sp>
        <p:nvSpPr>
          <p:cNvPr id="7" name="6 Marcador de contenido"/>
          <p:cNvSpPr>
            <a:spLocks noGrp="1"/>
          </p:cNvSpPr>
          <p:nvPr>
            <p:ph idx="1"/>
          </p:nvPr>
        </p:nvSpPr>
        <p:spPr>
          <a:xfrm>
            <a:off x="357158" y="1600200"/>
            <a:ext cx="8429684" cy="4972072"/>
          </a:xfrm>
        </p:spPr>
        <p:txBody>
          <a:bodyPr anchor="ctr">
            <a:normAutofit/>
          </a:bodyPr>
          <a:lstStyle/>
          <a:p>
            <a:pPr lvl="0" algn="just">
              <a:spcBef>
                <a:spcPts val="528"/>
              </a:spcBef>
            </a:pPr>
            <a:r>
              <a:rPr lang="es-ES" sz="1800" dirty="0">
                <a:latin typeface="Centaur" panose="02030504050205020304" pitchFamily="18" charset="0"/>
              </a:rPr>
              <a:t>El Comité Académico, podrá autorizar un Examen Extraordinario en aquellos casos que un residente no se halla sometido a un examen ordinario debido a una causa justificada,  en un período </a:t>
            </a:r>
            <a:r>
              <a:rPr lang="es-ES" sz="1800" b="1" u="dbl" dirty="0">
                <a:latin typeface="Centaur" panose="02030504050205020304" pitchFamily="18" charset="0"/>
              </a:rPr>
              <a:t>No Mayor de Veinte Días</a:t>
            </a:r>
            <a:r>
              <a:rPr lang="es-ES" sz="1800" b="1" dirty="0">
                <a:latin typeface="Centaur" panose="02030504050205020304" pitchFamily="18" charset="0"/>
              </a:rPr>
              <a:t> </a:t>
            </a:r>
            <a:r>
              <a:rPr lang="es-ES" sz="1800" dirty="0">
                <a:latin typeface="Centaur" panose="02030504050205020304" pitchFamily="18" charset="0"/>
              </a:rPr>
              <a:t>a partir de la fecha de realización del mismo.  El residente debe de solicitar la realización de esta evaluación extemporánea por medio escrito y debe ser previamente aprobado por el Profesor de la materia. </a:t>
            </a:r>
            <a:endParaRPr lang="es-GT" sz="1800" dirty="0">
              <a:latin typeface="Centaur" panose="02030504050205020304" pitchFamily="18" charset="0"/>
            </a:endParaRPr>
          </a:p>
          <a:p>
            <a:pPr algn="just">
              <a:spcBef>
                <a:spcPts val="528"/>
              </a:spcBef>
            </a:pPr>
            <a:endParaRPr lang="es-GT" sz="1800" dirty="0">
              <a:latin typeface="Centaur" panose="02030504050205020304" pitchFamily="18" charset="0"/>
            </a:endParaRPr>
          </a:p>
          <a:p>
            <a:pPr lvl="0" algn="just">
              <a:spcBef>
                <a:spcPts val="528"/>
              </a:spcBef>
            </a:pPr>
            <a:r>
              <a:rPr lang="es-ES" sz="1800" dirty="0">
                <a:latin typeface="Centaur" panose="02030504050205020304" pitchFamily="18" charset="0"/>
              </a:rPr>
              <a:t>En casos especiales, el Comité Académico podrá autorizar un examen de reposición, para aquellos estudiantes que hayan reprobado una unidad.  Dicha autorización será evaluada de forma individual,  de acuerdo a sus antecedentes académicos previos en el transcurso del Postgrado. Siendo excluyente para este efecto, todas las conductas tomadas por el Comité Académico con anterioridad hacia otros residentes. El examen deberá realizarse como </a:t>
            </a:r>
            <a:r>
              <a:rPr lang="es-ES" sz="1800" b="1" u="dbl" dirty="0">
                <a:latin typeface="Centaur" panose="02030504050205020304" pitchFamily="18" charset="0"/>
              </a:rPr>
              <a:t>Máximo Treinta Días Después de Finalizada la Unidad Reprobada, Siendo la Calificación Máxima que se podrá obtener de un Total de 75 puntos</a:t>
            </a:r>
            <a:r>
              <a:rPr lang="es-ES" sz="1800" u="dbl" dirty="0">
                <a:latin typeface="Centaur" panose="02030504050205020304" pitchFamily="18" charset="0"/>
              </a:rPr>
              <a:t>.</a:t>
            </a:r>
            <a:endParaRPr lang="es-GT" sz="1800" dirty="0">
              <a:latin typeface="Centaur" panose="02030504050205020304" pitchFamily="18" charset="0"/>
            </a:endParaRPr>
          </a:p>
        </p:txBody>
      </p:sp>
      <p:pic>
        <p:nvPicPr>
          <p:cNvPr id="2" name="Picture 2">
            <a:extLst>
              <a:ext uri="{FF2B5EF4-FFF2-40B4-BE49-F238E27FC236}">
                <a16:creationId xmlns:a16="http://schemas.microsoft.com/office/drawing/2014/main" id="{D91A5EBE-2306-B1D5-9487-60511AE476CD}"/>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9257" y="520541"/>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E6DA0E62-CB83-A0AC-7808-2A9ADA39B0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571472" y="274638"/>
            <a:ext cx="7901014" cy="1143000"/>
          </a:xfrm>
        </p:spPr>
        <p:txBody>
          <a:bodyPr>
            <a:noAutofit/>
          </a:bodyPr>
          <a:lstStyle/>
          <a:p>
            <a:r>
              <a:rPr lang="es-ES" sz="3600" b="1" dirty="0">
                <a:latin typeface="Centaur" panose="02030504050205020304" pitchFamily="18" charset="0"/>
              </a:rPr>
              <a:t> EXÁMENES </a:t>
            </a:r>
            <a:br>
              <a:rPr lang="es-ES" sz="3600" b="1" dirty="0">
                <a:latin typeface="Centaur" panose="02030504050205020304" pitchFamily="18" charset="0"/>
              </a:rPr>
            </a:br>
            <a:r>
              <a:rPr lang="es-ES" sz="3600" b="1" dirty="0">
                <a:latin typeface="Centaur" panose="02030504050205020304" pitchFamily="18" charset="0"/>
              </a:rPr>
              <a:t>EXTRAORDINARIOS</a:t>
            </a:r>
            <a:endParaRPr lang="es-GT" sz="3600" b="1" dirty="0">
              <a:latin typeface="Centaur" panose="02030504050205020304" pitchFamily="18" charset="0"/>
            </a:endParaRPr>
          </a:p>
        </p:txBody>
      </p:sp>
      <p:sp>
        <p:nvSpPr>
          <p:cNvPr id="7" name="6 Marcador de contenido"/>
          <p:cNvSpPr>
            <a:spLocks noGrp="1"/>
          </p:cNvSpPr>
          <p:nvPr>
            <p:ph idx="1"/>
          </p:nvPr>
        </p:nvSpPr>
        <p:spPr>
          <a:xfrm>
            <a:off x="357158" y="1600200"/>
            <a:ext cx="8429684" cy="4972072"/>
          </a:xfrm>
        </p:spPr>
        <p:txBody>
          <a:bodyPr>
            <a:normAutofit fontScale="85000" lnSpcReduction="10000"/>
          </a:bodyPr>
          <a:lstStyle/>
          <a:p>
            <a:pPr lvl="0" algn="just">
              <a:lnSpc>
                <a:spcPct val="120000"/>
              </a:lnSpc>
            </a:pPr>
            <a:r>
              <a:rPr lang="es-ES" sz="1800" dirty="0">
                <a:latin typeface="Centaur" panose="02030504050205020304" pitchFamily="18" charset="0"/>
              </a:rPr>
              <a:t>Solamente se permitirá </a:t>
            </a:r>
            <a:r>
              <a:rPr lang="es-ES" sz="1800" b="1" dirty="0">
                <a:latin typeface="Centaur" panose="02030504050205020304" pitchFamily="18" charset="0"/>
              </a:rPr>
              <a:t>UN EXAMEN EXTRAORDINARIO</a:t>
            </a:r>
            <a:r>
              <a:rPr lang="es-ES" sz="1800" dirty="0">
                <a:latin typeface="Centaur" panose="02030504050205020304" pitchFamily="18" charset="0"/>
              </a:rPr>
              <a:t> cada año. El valor del examen de reposición:              </a:t>
            </a:r>
            <a:r>
              <a:rPr lang="es-ES" sz="1800" b="1" u="sng" dirty="0">
                <a:latin typeface="Centaur" panose="02030504050205020304" pitchFamily="18" charset="0"/>
              </a:rPr>
              <a:t>Q. 1,000.00</a:t>
            </a:r>
            <a:r>
              <a:rPr lang="es-ES" sz="1800" dirty="0">
                <a:latin typeface="Centaur" panose="02030504050205020304" pitchFamily="18" charset="0"/>
              </a:rPr>
              <a:t>.  Este examen de recuperación de la unidad reprobada incluirá el 100% del contenido de la misma, el cual debe ser aprobado por el estudiante sin excusas ni pretextos para poder continuar dentro del programa de post grado.  La fecha del mismo quedará a disposición del docente encargado. </a:t>
            </a:r>
            <a:endParaRPr lang="es-GT" sz="1800" dirty="0">
              <a:latin typeface="Centaur" panose="02030504050205020304" pitchFamily="18" charset="0"/>
            </a:endParaRPr>
          </a:p>
          <a:p>
            <a:pPr algn="just">
              <a:lnSpc>
                <a:spcPct val="120000"/>
              </a:lnSpc>
            </a:pPr>
            <a:endParaRPr lang="es-GT" sz="1800" dirty="0">
              <a:latin typeface="Centaur" panose="02030504050205020304" pitchFamily="18" charset="0"/>
            </a:endParaRPr>
          </a:p>
          <a:p>
            <a:pPr algn="just">
              <a:lnSpc>
                <a:spcPct val="120000"/>
              </a:lnSpc>
            </a:pPr>
            <a:r>
              <a:rPr lang="es-ES" sz="1800" dirty="0">
                <a:latin typeface="Centaur" panose="02030504050205020304" pitchFamily="18" charset="0"/>
              </a:rPr>
              <a:t>Una unidad asignada incorrectamente no se registrará en el historial académico y por lo mismo no será reconocido como válido,  aún cuando sea aprobada. </a:t>
            </a:r>
            <a:endParaRPr lang="es-GT" sz="1800" dirty="0">
              <a:latin typeface="Centaur" panose="02030504050205020304" pitchFamily="18" charset="0"/>
            </a:endParaRPr>
          </a:p>
          <a:p>
            <a:pPr algn="just">
              <a:lnSpc>
                <a:spcPct val="120000"/>
              </a:lnSpc>
            </a:pPr>
            <a:endParaRPr lang="es-GT" sz="1800" dirty="0">
              <a:latin typeface="Centaur" panose="02030504050205020304" pitchFamily="18" charset="0"/>
            </a:endParaRPr>
          </a:p>
          <a:p>
            <a:pPr algn="just">
              <a:lnSpc>
                <a:spcPct val="120000"/>
              </a:lnSpc>
            </a:pPr>
            <a:r>
              <a:rPr lang="es-ES" sz="1800" dirty="0">
                <a:latin typeface="Centaur" panose="02030504050205020304" pitchFamily="18" charset="0"/>
              </a:rPr>
              <a:t>El Comité Académico de INDERMA podrá negar la reinscripción al siguiente ciclo académico a los residentes con conducta o rendimiento inapropiado, y que no cumpla con el contenido o el reglamento interno durante su estadía dentro del programa. </a:t>
            </a:r>
            <a:endParaRPr lang="es-GT" sz="1800" dirty="0">
              <a:latin typeface="Centaur" panose="02030504050205020304" pitchFamily="18" charset="0"/>
            </a:endParaRPr>
          </a:p>
          <a:p>
            <a:pPr algn="just">
              <a:lnSpc>
                <a:spcPct val="120000"/>
              </a:lnSpc>
            </a:pPr>
            <a:endParaRPr lang="es-GT" sz="1800" dirty="0">
              <a:latin typeface="Centaur" panose="02030504050205020304" pitchFamily="18" charset="0"/>
            </a:endParaRPr>
          </a:p>
          <a:p>
            <a:pPr lvl="0" algn="just">
              <a:lnSpc>
                <a:spcPct val="120000"/>
              </a:lnSpc>
            </a:pPr>
            <a:r>
              <a:rPr lang="es-ES" sz="1800" dirty="0">
                <a:latin typeface="Centaur" panose="02030504050205020304" pitchFamily="18" charset="0"/>
              </a:rPr>
              <a:t>En casos excepcionales, el Comité Académico podrá autorizar reasignación del curso perdido,  en caso de haber sido reprobada una unidad.  Dicha autorización será evaluada de forma individual,  de acuerdo al record académico  del residente, record laboral, relaciones interpersonales y luego de verificar que no haya conflictos con los cursos pendientes, siendo excluyentes para este efecto,  las conductas tomadas anteriormente hacia otros residentes. Valor de examen de re-asignación del curso perdido: $ 2,500.00.</a:t>
            </a:r>
            <a:endParaRPr lang="es-GT" sz="1800" dirty="0">
              <a:latin typeface="Centaur" panose="02030504050205020304" pitchFamily="18" charset="0"/>
            </a:endParaRPr>
          </a:p>
        </p:txBody>
      </p:sp>
      <p:pic>
        <p:nvPicPr>
          <p:cNvPr id="2" name="Picture 2">
            <a:extLst>
              <a:ext uri="{FF2B5EF4-FFF2-40B4-BE49-F238E27FC236}">
                <a16:creationId xmlns:a16="http://schemas.microsoft.com/office/drawing/2014/main" id="{4786F591-2192-F276-F086-C9A92C8EDFE4}"/>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71472" y="274638"/>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6EBFF46D-0F85-B183-4955-AED8B5D815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7753" y="86807"/>
            <a:ext cx="1259089" cy="1312327"/>
          </a:xfrm>
          <a:prstGeom prst="rect">
            <a:avLst/>
          </a:prstGeom>
        </p:spPr>
      </p:pic>
    </p:spTree>
  </p:cSld>
  <p:clrMapOvr>
    <a:masterClrMapping/>
  </p:clrMapOvr>
  <p:transition spd="med">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1000100" y="274638"/>
            <a:ext cx="7072362" cy="1143000"/>
          </a:xfrm>
        </p:spPr>
        <p:txBody>
          <a:bodyPr>
            <a:noAutofit/>
          </a:bodyPr>
          <a:lstStyle/>
          <a:p>
            <a:r>
              <a:rPr lang="es-ES" sz="4000" dirty="0"/>
              <a:t> </a:t>
            </a:r>
            <a:r>
              <a:rPr lang="es-ES" sz="3600" b="1" dirty="0">
                <a:latin typeface="Centaur" panose="02030504050205020304" pitchFamily="18" charset="0"/>
              </a:rPr>
              <a:t>ASISTENCIAS A CONGRESOS</a:t>
            </a:r>
            <a:endParaRPr lang="es-GT" sz="3600" b="1" dirty="0">
              <a:latin typeface="Centaur" panose="02030504050205020304" pitchFamily="18" charset="0"/>
            </a:endParaRPr>
          </a:p>
        </p:txBody>
      </p:sp>
      <p:sp>
        <p:nvSpPr>
          <p:cNvPr id="7" name="6 Marcador de contenido"/>
          <p:cNvSpPr>
            <a:spLocks noGrp="1"/>
          </p:cNvSpPr>
          <p:nvPr>
            <p:ph idx="1"/>
          </p:nvPr>
        </p:nvSpPr>
        <p:spPr>
          <a:xfrm>
            <a:off x="457200" y="1916832"/>
            <a:ext cx="8229600" cy="4016488"/>
          </a:xfrm>
        </p:spPr>
        <p:txBody>
          <a:bodyPr>
            <a:normAutofit/>
          </a:bodyPr>
          <a:lstStyle/>
          <a:p>
            <a:pPr marL="342000" algn="just">
              <a:spcBef>
                <a:spcPts val="528"/>
              </a:spcBef>
            </a:pPr>
            <a:r>
              <a:rPr lang="es-ES" sz="2000" dirty="0">
                <a:latin typeface="Centaur" panose="02030504050205020304" pitchFamily="18" charset="0"/>
              </a:rPr>
              <a:t>Tiene el derecho de asistir a dos congresos nacionales y un internacional de la especialidad al año. La solicitud para asistir a un congreso (nacional o internacional) deberá ser presentada a la Unidad de Docencia e Investigación con copia a Dirección Médica al menos tres meses antes del evento.</a:t>
            </a:r>
            <a:endParaRPr lang="es-GT" sz="2000" dirty="0">
              <a:latin typeface="Centaur" panose="02030504050205020304" pitchFamily="18" charset="0"/>
            </a:endParaRPr>
          </a:p>
          <a:p>
            <a:pPr marL="342000" algn="just">
              <a:spcBef>
                <a:spcPts val="528"/>
              </a:spcBef>
            </a:pPr>
            <a:endParaRPr lang="es-GT" sz="2000" dirty="0">
              <a:latin typeface="Centaur" panose="02030504050205020304" pitchFamily="18" charset="0"/>
            </a:endParaRPr>
          </a:p>
          <a:p>
            <a:pPr marL="342000" algn="just">
              <a:spcBef>
                <a:spcPts val="528"/>
              </a:spcBef>
            </a:pPr>
            <a:r>
              <a:rPr lang="es-ES" sz="2000" dirty="0">
                <a:latin typeface="Centaur" panose="02030504050205020304" pitchFamily="18" charset="0"/>
              </a:rPr>
              <a:t>Tendrá derecho de asistir a un congreso nacional o internacional por año académico,  siempre y cuando la suma del total de días no excede del 10% de faltas por unidad cursada.</a:t>
            </a:r>
            <a:endParaRPr lang="es-GT" sz="2000" dirty="0">
              <a:latin typeface="Centaur" panose="02030504050205020304" pitchFamily="18" charset="0"/>
            </a:endParaRPr>
          </a:p>
          <a:p>
            <a:pPr marL="342000" indent="0" algn="just">
              <a:spcBef>
                <a:spcPts val="528"/>
              </a:spcBef>
              <a:buNone/>
            </a:pPr>
            <a:endParaRPr lang="es-GT" sz="2000" dirty="0">
              <a:latin typeface="Centaur" panose="02030504050205020304" pitchFamily="18" charset="0"/>
            </a:endParaRPr>
          </a:p>
          <a:p>
            <a:pPr marL="342000" algn="just">
              <a:spcBef>
                <a:spcPts val="528"/>
              </a:spcBef>
            </a:pPr>
            <a:r>
              <a:rPr lang="es-ES" sz="2000" dirty="0">
                <a:latin typeface="Centaur" panose="02030504050205020304" pitchFamily="18" charset="0"/>
              </a:rPr>
              <a:t>La selección de residentes para asistir a congresos internacionales dependerá del promedio académico, así como de la disponibilidad del mismo según distribución, rotaciones y normativa dentro de la Institución.</a:t>
            </a:r>
            <a:endParaRPr lang="es-GT" sz="2000" dirty="0">
              <a:latin typeface="Centaur" panose="02030504050205020304" pitchFamily="18" charset="0"/>
            </a:endParaRPr>
          </a:p>
        </p:txBody>
      </p:sp>
      <p:pic>
        <p:nvPicPr>
          <p:cNvPr id="2" name="Picture 2">
            <a:extLst>
              <a:ext uri="{FF2B5EF4-FFF2-40B4-BE49-F238E27FC236}">
                <a16:creationId xmlns:a16="http://schemas.microsoft.com/office/drawing/2014/main" id="{9BA41A78-A0CB-7B76-304D-680F969914C3}"/>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75184" y="306308"/>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586D1945-163E-CB5F-288C-B545C3388D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189973"/>
            <a:ext cx="1259089" cy="1312327"/>
          </a:xfrm>
          <a:prstGeom prst="rect">
            <a:avLst/>
          </a:prstGeom>
        </p:spPr>
      </p:pic>
    </p:spTree>
  </p:cSld>
  <p:clrMapOvr>
    <a:masterClrMapping/>
  </p:clrMapOvr>
  <p:transition spd="med">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Título">
            <a:extLst>
              <a:ext uri="{FF2B5EF4-FFF2-40B4-BE49-F238E27FC236}">
                <a16:creationId xmlns:a16="http://schemas.microsoft.com/office/drawing/2014/main" id="{47DCFE4F-7C32-4DCA-9C9F-DCE3445C5817}"/>
              </a:ext>
            </a:extLst>
          </p:cNvPr>
          <p:cNvSpPr txBox="1">
            <a:spLocks/>
          </p:cNvSpPr>
          <p:nvPr/>
        </p:nvSpPr>
        <p:spPr>
          <a:xfrm>
            <a:off x="1035819" y="493093"/>
            <a:ext cx="7072362" cy="85010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s-ES" sz="4000" dirty="0"/>
              <a:t> </a:t>
            </a:r>
            <a:r>
              <a:rPr lang="es-ES" sz="3600" b="1" dirty="0">
                <a:latin typeface="Centaur" panose="02030504050205020304" pitchFamily="18" charset="0"/>
              </a:rPr>
              <a:t>ASISTENCIAS A CONGRESOS</a:t>
            </a:r>
            <a:endParaRPr lang="es-GT" sz="3600" b="1" dirty="0">
              <a:latin typeface="Centaur" panose="02030504050205020304" pitchFamily="18" charset="0"/>
            </a:endParaRPr>
          </a:p>
        </p:txBody>
      </p:sp>
      <p:sp>
        <p:nvSpPr>
          <p:cNvPr id="5" name="6 Marcador de contenido">
            <a:extLst>
              <a:ext uri="{FF2B5EF4-FFF2-40B4-BE49-F238E27FC236}">
                <a16:creationId xmlns:a16="http://schemas.microsoft.com/office/drawing/2014/main" id="{689A2705-05C8-4E6F-BACC-5E22CBF610D4}"/>
              </a:ext>
            </a:extLst>
          </p:cNvPr>
          <p:cNvSpPr txBox="1">
            <a:spLocks/>
          </p:cNvSpPr>
          <p:nvPr/>
        </p:nvSpPr>
        <p:spPr>
          <a:xfrm>
            <a:off x="457200" y="2060848"/>
            <a:ext cx="8229600" cy="352839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fontAlgn="auto">
              <a:spcBef>
                <a:spcPts val="528"/>
              </a:spcBef>
              <a:spcAft>
                <a:spcPts val="0"/>
              </a:spcAft>
            </a:pPr>
            <a:r>
              <a:rPr lang="es-ES" sz="2000" dirty="0">
                <a:latin typeface="Centaur" panose="02030504050205020304" pitchFamily="18" charset="0"/>
              </a:rPr>
              <a:t>Se podrá solicitar ayuda o patrocinio al Patronato de Acción Contra la Lepra y Enfermedades de la Piel, Laboratorios Farmacéuticos o entidades afines, previo autorización por Unidad de Docencia e Investigación y Dirección Médica.</a:t>
            </a:r>
            <a:endParaRPr lang="es-GT" sz="2000" dirty="0">
              <a:latin typeface="Centaur" panose="02030504050205020304" pitchFamily="18" charset="0"/>
            </a:endParaRPr>
          </a:p>
          <a:p>
            <a:pPr algn="just" fontAlgn="auto">
              <a:spcBef>
                <a:spcPts val="528"/>
              </a:spcBef>
              <a:spcAft>
                <a:spcPts val="0"/>
              </a:spcAft>
            </a:pPr>
            <a:endParaRPr lang="es-GT" sz="2000" dirty="0">
              <a:latin typeface="Centaur" panose="02030504050205020304" pitchFamily="18" charset="0"/>
            </a:endParaRPr>
          </a:p>
          <a:p>
            <a:pPr algn="just" fontAlgn="auto">
              <a:spcBef>
                <a:spcPts val="528"/>
              </a:spcBef>
              <a:spcAft>
                <a:spcPts val="0"/>
              </a:spcAft>
            </a:pPr>
            <a:r>
              <a:rPr lang="es-ES" sz="2000" dirty="0">
                <a:latin typeface="Centaur" panose="02030504050205020304" pitchFamily="18" charset="0"/>
              </a:rPr>
              <a:t>Es requisito indispensable para la solicitud de patrocinio al Patronato de Acción Contra la Lepra y Enfermedades de la Piel, para la asistencia a congresos nacionales e internacionales la presentación de un trabajo libre, </a:t>
            </a:r>
            <a:r>
              <a:rPr lang="es-ES" sz="2000" dirty="0" err="1">
                <a:latin typeface="Centaur" panose="02030504050205020304" pitchFamily="18" charset="0"/>
              </a:rPr>
              <a:t>mini-caso</a:t>
            </a:r>
            <a:r>
              <a:rPr lang="es-ES" sz="2000" dirty="0">
                <a:latin typeface="Centaur" panose="02030504050205020304" pitchFamily="18" charset="0"/>
              </a:rPr>
              <a:t>, comunicación electrónica o póster por el residente asistente y al regresar de realizar una presentación escrita y audiovisual en el INDERMA en donde comparte los nuevos conocimientos adquiridos durante el congreso.</a:t>
            </a:r>
            <a:endParaRPr lang="es-GT" sz="2000" dirty="0">
              <a:latin typeface="Centaur" panose="02030504050205020304" pitchFamily="18" charset="0"/>
            </a:endParaRPr>
          </a:p>
        </p:txBody>
      </p:sp>
      <p:pic>
        <p:nvPicPr>
          <p:cNvPr id="2" name="Picture 2">
            <a:extLst>
              <a:ext uri="{FF2B5EF4-FFF2-40B4-BE49-F238E27FC236}">
                <a16:creationId xmlns:a16="http://schemas.microsoft.com/office/drawing/2014/main" id="{C78ACDC1-78CF-253B-CC0A-E20ABED08639}"/>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6" name="Imagen 5" descr="Imagen que contiene Forma&#10;&#10;El contenido generado por IA puede ser incorrecto.">
            <a:extLst>
              <a:ext uri="{FF2B5EF4-FFF2-40B4-BE49-F238E27FC236}">
                <a16:creationId xmlns:a16="http://schemas.microsoft.com/office/drawing/2014/main" id="{2FCE72A4-2627-B871-2956-3EFD554A1A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160601"/>
            <a:ext cx="1259089" cy="1312327"/>
          </a:xfrm>
          <a:prstGeom prst="rect">
            <a:avLst/>
          </a:prstGeom>
        </p:spPr>
      </p:pic>
    </p:spTree>
    <p:extLst>
      <p:ext uri="{BB962C8B-B14F-4D97-AF65-F5344CB8AC3E}">
        <p14:creationId xmlns:p14="http://schemas.microsoft.com/office/powerpoint/2010/main" val="1165124041"/>
      </p:ext>
    </p:extLst>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Título"/>
          <p:cNvSpPr>
            <a:spLocks noGrp="1"/>
          </p:cNvSpPr>
          <p:nvPr>
            <p:ph type="title"/>
          </p:nvPr>
        </p:nvSpPr>
        <p:spPr>
          <a:xfrm>
            <a:off x="901192" y="300654"/>
            <a:ext cx="7072362" cy="1143000"/>
          </a:xfrm>
        </p:spPr>
        <p:txBody>
          <a:bodyPr>
            <a:noAutofit/>
          </a:bodyPr>
          <a:lstStyle/>
          <a:p>
            <a:r>
              <a:rPr lang="es-ES" sz="3600" b="1" dirty="0">
                <a:latin typeface="Centaur" panose="02030504050205020304" pitchFamily="18" charset="0"/>
              </a:rPr>
              <a:t>VACACIONES O PERMISOS</a:t>
            </a:r>
            <a:endParaRPr lang="es-GT" sz="3600" b="1" dirty="0">
              <a:latin typeface="Centaur" panose="02030504050205020304" pitchFamily="18" charset="0"/>
            </a:endParaRPr>
          </a:p>
        </p:txBody>
      </p:sp>
      <p:sp>
        <p:nvSpPr>
          <p:cNvPr id="7" name="6 Marcador de contenido"/>
          <p:cNvSpPr>
            <a:spLocks noGrp="1"/>
          </p:cNvSpPr>
          <p:nvPr>
            <p:ph idx="1"/>
          </p:nvPr>
        </p:nvSpPr>
        <p:spPr>
          <a:xfrm>
            <a:off x="457200" y="1916832"/>
            <a:ext cx="8229600" cy="4160504"/>
          </a:xfrm>
        </p:spPr>
        <p:txBody>
          <a:bodyPr>
            <a:normAutofit fontScale="92500" lnSpcReduction="10000"/>
          </a:bodyPr>
          <a:lstStyle/>
          <a:p>
            <a:pPr lvl="0" algn="just">
              <a:spcBef>
                <a:spcPts val="528"/>
              </a:spcBef>
            </a:pPr>
            <a:r>
              <a:rPr lang="es-ES" sz="1800" dirty="0">
                <a:latin typeface="Centaur" panose="02030504050205020304" pitchFamily="18" charset="0"/>
              </a:rPr>
              <a:t>El residente podrá gozar de diez días hábiles de vacaciones cada año.  La fecha será programada de manera que no interfiera en sus actividades académicas e institucionales durante el primero, segundo y tercer año de residencia.</a:t>
            </a:r>
            <a:endParaRPr lang="es-GT" sz="1800" dirty="0">
              <a:latin typeface="Centaur" panose="02030504050205020304" pitchFamily="18" charset="0"/>
            </a:endParaRPr>
          </a:p>
          <a:p>
            <a:pPr lvl="0" algn="just">
              <a:spcBef>
                <a:spcPts val="528"/>
              </a:spcBef>
            </a:pPr>
            <a:endParaRPr lang="es-ES" sz="1800" dirty="0">
              <a:latin typeface="Centaur" panose="02030504050205020304" pitchFamily="18" charset="0"/>
            </a:endParaRPr>
          </a:p>
          <a:p>
            <a:pPr lvl="0" algn="just">
              <a:spcBef>
                <a:spcPts val="528"/>
              </a:spcBef>
            </a:pPr>
            <a:r>
              <a:rPr lang="es-ES" sz="1800" dirty="0">
                <a:latin typeface="Centaur" panose="02030504050205020304" pitchFamily="18" charset="0"/>
              </a:rPr>
              <a:t>Todo permiso y/o vacaciones serán coordinadas y aprobadas por el Jefe de Residentes, Jefe Unidad de Docencia e Investigación, Dirección Médica, Jefe de Consultas Externas y Administración.  La solicitud para los permisos deberá ser tramitada al menos 15 días antes de las fechas en cuestión.</a:t>
            </a:r>
            <a:endParaRPr lang="es-GT" sz="1800" dirty="0">
              <a:latin typeface="Centaur" panose="02030504050205020304" pitchFamily="18" charset="0"/>
            </a:endParaRPr>
          </a:p>
          <a:p>
            <a:pPr algn="just">
              <a:spcBef>
                <a:spcPts val="528"/>
              </a:spcBef>
            </a:pPr>
            <a:endParaRPr lang="es-GT" sz="1800" dirty="0">
              <a:latin typeface="Centaur" panose="02030504050205020304" pitchFamily="18" charset="0"/>
            </a:endParaRPr>
          </a:p>
          <a:p>
            <a:pPr lvl="0" algn="just">
              <a:spcBef>
                <a:spcPts val="528"/>
              </a:spcBef>
            </a:pPr>
            <a:r>
              <a:rPr lang="es-ES" sz="1800" dirty="0">
                <a:latin typeface="Centaur" panose="02030504050205020304" pitchFamily="18" charset="0"/>
              </a:rPr>
              <a:t>Podrá gozar de vacaciones durante semana santa y fin de año, siempre que se respete el rol de turnos interno. </a:t>
            </a:r>
            <a:endParaRPr lang="es-GT" sz="1800" dirty="0">
              <a:latin typeface="Centaur" panose="02030504050205020304" pitchFamily="18" charset="0"/>
            </a:endParaRPr>
          </a:p>
          <a:p>
            <a:pPr algn="just">
              <a:spcBef>
                <a:spcPts val="528"/>
              </a:spcBef>
            </a:pPr>
            <a:endParaRPr lang="es-GT" sz="1800" dirty="0">
              <a:latin typeface="Centaur" panose="02030504050205020304" pitchFamily="18" charset="0"/>
            </a:endParaRPr>
          </a:p>
          <a:p>
            <a:pPr lvl="0" algn="just">
              <a:spcBef>
                <a:spcPts val="528"/>
              </a:spcBef>
            </a:pPr>
            <a:r>
              <a:rPr lang="es-ES" sz="1800" dirty="0">
                <a:latin typeface="Centaur" panose="02030504050205020304" pitchFamily="18" charset="0"/>
              </a:rPr>
              <a:t>Las ausencias por emergencia serán notificadas de manera directa al Jefe de Residentes y Coordinadora de  la Unidad de Docencia e Investigación en funciones, quien tomará las medidas </a:t>
            </a:r>
            <a:r>
              <a:rPr lang="es-ES" sz="1800" dirty="0">
                <a:solidFill>
                  <a:schemeClr val="bg1"/>
                </a:solidFill>
                <a:latin typeface="Centaur" panose="02030504050205020304" pitchFamily="18" charset="0"/>
              </a:rPr>
              <a:t>pertinentes de notificación.</a:t>
            </a:r>
            <a:endParaRPr lang="es-GT" sz="1800" dirty="0">
              <a:solidFill>
                <a:schemeClr val="bg1"/>
              </a:solidFill>
              <a:latin typeface="Centaur" panose="02030504050205020304" pitchFamily="18" charset="0"/>
            </a:endParaRPr>
          </a:p>
          <a:p>
            <a:pPr>
              <a:lnSpc>
                <a:spcPct val="170000"/>
              </a:lnSpc>
            </a:pPr>
            <a:endParaRPr lang="es-GT" sz="1600" dirty="0"/>
          </a:p>
        </p:txBody>
      </p:sp>
      <p:pic>
        <p:nvPicPr>
          <p:cNvPr id="2" name="Picture 2">
            <a:extLst>
              <a:ext uri="{FF2B5EF4-FFF2-40B4-BE49-F238E27FC236}">
                <a16:creationId xmlns:a16="http://schemas.microsoft.com/office/drawing/2014/main" id="{41AD6F6A-4787-13E1-7151-5EC802F41429}"/>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8225164A-7E42-6FF2-C9C3-A2E120D0AA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7711" y="160601"/>
            <a:ext cx="1259089" cy="1312327"/>
          </a:xfrm>
          <a:prstGeom prst="rect">
            <a:avLst/>
          </a:prstGeom>
        </p:spPr>
      </p:pic>
    </p:spTree>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rmAutofit/>
          </a:bodyPr>
          <a:lstStyle/>
          <a:p>
            <a:pPr eaLnBrk="1" hangingPunct="1"/>
            <a:r>
              <a:rPr lang="es-MX" sz="4000" b="1" dirty="0">
                <a:latin typeface="Centaur" panose="02030504050205020304" pitchFamily="18" charset="0"/>
              </a:rPr>
              <a:t>REQUISITOS DE INGRESO</a:t>
            </a:r>
            <a:endParaRPr lang="es-ES" sz="4000" b="1" dirty="0">
              <a:latin typeface="Centaur" panose="02030504050205020304" pitchFamily="18" charset="0"/>
            </a:endParaRPr>
          </a:p>
        </p:txBody>
      </p:sp>
      <p:sp>
        <p:nvSpPr>
          <p:cNvPr id="35843" name="2 Marcador de contenido"/>
          <p:cNvSpPr>
            <a:spLocks noGrp="1"/>
          </p:cNvSpPr>
          <p:nvPr>
            <p:ph idx="1"/>
          </p:nvPr>
        </p:nvSpPr>
        <p:spPr>
          <a:xfrm>
            <a:off x="457200" y="1600200"/>
            <a:ext cx="8229600" cy="4972072"/>
          </a:xfrm>
        </p:spPr>
        <p:txBody>
          <a:bodyPr>
            <a:normAutofit/>
          </a:bodyPr>
          <a:lstStyle/>
          <a:p>
            <a:pPr algn="just">
              <a:spcBef>
                <a:spcPts val="528"/>
              </a:spcBef>
            </a:pPr>
            <a:r>
              <a:rPr lang="es-MX" sz="2000" b="0" dirty="0">
                <a:latin typeface="Centaur" panose="02030504050205020304" pitchFamily="18" charset="0"/>
              </a:rPr>
              <a:t>Para iniciar los estudios de esta especialización las personas interesadas deben de tener como requisito mínimo haber cerrado </a:t>
            </a:r>
            <a:r>
              <a:rPr lang="es-MX" sz="2000" dirty="0">
                <a:latin typeface="Centaur" panose="02030504050205020304" pitchFamily="18" charset="0"/>
              </a:rPr>
              <a:t>Pe</a:t>
            </a:r>
            <a:r>
              <a:rPr lang="es-MX" sz="2000" b="0" dirty="0">
                <a:latin typeface="Centaur" panose="02030504050205020304" pitchFamily="18" charset="0"/>
              </a:rPr>
              <a:t>nsum de estudios en medicina, Título de Dermatólogo o Pediatra y presentar su papelería, además de someterse al proceso de Admisión. </a:t>
            </a:r>
          </a:p>
          <a:p>
            <a:pPr algn="just">
              <a:spcBef>
                <a:spcPts val="528"/>
              </a:spcBef>
            </a:pPr>
            <a:endParaRPr lang="es-MX" sz="2000" b="0" dirty="0">
              <a:latin typeface="Centaur" panose="02030504050205020304" pitchFamily="18" charset="0"/>
            </a:endParaRPr>
          </a:p>
          <a:p>
            <a:pPr algn="just">
              <a:spcBef>
                <a:spcPts val="528"/>
              </a:spcBef>
            </a:pPr>
            <a:r>
              <a:rPr lang="es-MX" sz="2000" b="0" dirty="0">
                <a:latin typeface="Centaur" panose="02030504050205020304" pitchFamily="18" charset="0"/>
              </a:rPr>
              <a:t>El Examen de Admisión pueden realizarlo máximo 3 oportunidades o en casos excepcionales las que el Comité Académico considere apropiado.</a:t>
            </a:r>
          </a:p>
          <a:p>
            <a:pPr algn="just">
              <a:spcBef>
                <a:spcPts val="528"/>
              </a:spcBef>
            </a:pPr>
            <a:endParaRPr lang="es-MX" sz="2000" b="0" dirty="0">
              <a:latin typeface="Centaur" panose="02030504050205020304" pitchFamily="18" charset="0"/>
            </a:endParaRPr>
          </a:p>
          <a:p>
            <a:pPr algn="just">
              <a:spcBef>
                <a:spcPts val="528"/>
              </a:spcBef>
            </a:pPr>
            <a:r>
              <a:rPr lang="es-MX" sz="2000" b="0" dirty="0">
                <a:latin typeface="Centaur" panose="02030504050205020304" pitchFamily="18" charset="0"/>
              </a:rPr>
              <a:t>En el momento de la selección el Comité Académico decide cuantos aspirantes se aceptarán.</a:t>
            </a:r>
          </a:p>
          <a:p>
            <a:pPr algn="just">
              <a:spcBef>
                <a:spcPts val="528"/>
              </a:spcBef>
            </a:pPr>
            <a:endParaRPr lang="es-MX" sz="2000" b="0" dirty="0">
              <a:latin typeface="Centaur" panose="02030504050205020304" pitchFamily="18" charset="0"/>
            </a:endParaRPr>
          </a:p>
          <a:p>
            <a:pPr>
              <a:spcBef>
                <a:spcPts val="528"/>
              </a:spcBef>
            </a:pPr>
            <a:r>
              <a:rPr lang="es-GT" sz="2000" dirty="0">
                <a:latin typeface="Centaur" panose="02030504050205020304" pitchFamily="18" charset="0"/>
              </a:rPr>
              <a:t>El último día de recepción de papelería es el 13 de Marzo 2026 y se debe enviar de forma digital al correo: </a:t>
            </a:r>
            <a:r>
              <a:rPr lang="es-GT" sz="2000" b="1" dirty="0">
                <a:latin typeface="Centaur" panose="02030504050205020304" pitchFamily="18" charset="0"/>
                <a:hlinkClick r:id="rId2">
                  <a:extLst>
                    <a:ext uri="{A12FA001-AC4F-418D-AE19-62706E023703}">
                      <ahyp:hlinkClr xmlns:ahyp="http://schemas.microsoft.com/office/drawing/2018/hyperlinkcolor" val="tx"/>
                    </a:ext>
                  </a:extLst>
                </a:hlinkClick>
              </a:rPr>
              <a:t>postulaciondermatologiainderma@gmail.com</a:t>
            </a:r>
            <a:endParaRPr lang="es-GT" sz="2000" dirty="0">
              <a:latin typeface="Centaur" panose="02030504050205020304" pitchFamily="18" charset="0"/>
            </a:endParaRPr>
          </a:p>
          <a:p>
            <a:endParaRPr lang="es-GT" sz="2000" dirty="0">
              <a:solidFill>
                <a:schemeClr val="bg1"/>
              </a:solidFill>
              <a:latin typeface="Centaur" panose="02030504050205020304" pitchFamily="18" charset="0"/>
            </a:endParaRPr>
          </a:p>
          <a:p>
            <a:endParaRPr lang="es-GT" sz="2000" dirty="0">
              <a:solidFill>
                <a:schemeClr val="bg1"/>
              </a:solidFill>
              <a:latin typeface="Centaur" panose="02030504050205020304" pitchFamily="18" charset="0"/>
            </a:endParaRPr>
          </a:p>
        </p:txBody>
      </p:sp>
      <p:pic>
        <p:nvPicPr>
          <p:cNvPr id="2" name="Picture 2">
            <a:extLst>
              <a:ext uri="{FF2B5EF4-FFF2-40B4-BE49-F238E27FC236}">
                <a16:creationId xmlns:a16="http://schemas.microsoft.com/office/drawing/2014/main" id="{F9B3658F-32ED-A187-4841-7A36C860ABBD}"/>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D7D2820A-1A08-689B-162B-49CE4415FB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344" y="160601"/>
            <a:ext cx="1259089" cy="1312327"/>
          </a:xfrm>
          <a:prstGeom prst="rect">
            <a:avLst/>
          </a:prstGeom>
        </p:spPr>
      </p:pic>
    </p:spTree>
  </p:cSld>
  <p:clrMapOvr>
    <a:masterClrMapping/>
  </p:clrMapOvr>
  <p:transition spd="med">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rmAutofit/>
          </a:bodyPr>
          <a:lstStyle/>
          <a:p>
            <a:pPr eaLnBrk="1" hangingPunct="1"/>
            <a:r>
              <a:rPr lang="es-MX" sz="4000" b="1" dirty="0">
                <a:latin typeface="Centaur" panose="02030504050205020304" pitchFamily="18" charset="0"/>
              </a:rPr>
              <a:t>REQUISITOS DE INGRESO</a:t>
            </a:r>
            <a:endParaRPr lang="es-ES" sz="4000" b="1" dirty="0">
              <a:latin typeface="Centaur" panose="02030504050205020304" pitchFamily="18" charset="0"/>
            </a:endParaRPr>
          </a:p>
        </p:txBody>
      </p:sp>
      <p:sp>
        <p:nvSpPr>
          <p:cNvPr id="35843" name="2 Marcador de contenido"/>
          <p:cNvSpPr>
            <a:spLocks noGrp="1"/>
          </p:cNvSpPr>
          <p:nvPr>
            <p:ph idx="1"/>
          </p:nvPr>
        </p:nvSpPr>
        <p:spPr>
          <a:xfrm>
            <a:off x="453132" y="1700807"/>
            <a:ext cx="8229600" cy="4593999"/>
          </a:xfrm>
        </p:spPr>
        <p:txBody>
          <a:bodyPr anchor="ctr">
            <a:normAutofit/>
          </a:bodyPr>
          <a:lstStyle/>
          <a:p>
            <a:pPr algn="just"/>
            <a:r>
              <a:rPr lang="es-ES" sz="2000" dirty="0">
                <a:latin typeface="Centaur" panose="02030504050205020304" pitchFamily="18" charset="0"/>
              </a:rPr>
              <a:t>Los documentos escaneados deberán tener sus debidos trámites legales y el orden que se solicita (ver la página </a:t>
            </a:r>
            <a:r>
              <a:rPr lang="es-ES" sz="2000" dirty="0">
                <a:latin typeface="Centaur" panose="02030504050205020304" pitchFamily="18" charset="0"/>
                <a:hlinkClick r:id="rId2">
                  <a:extLst>
                    <a:ext uri="{A12FA001-AC4F-418D-AE19-62706E023703}">
                      <ahyp:hlinkClr xmlns:ahyp="http://schemas.microsoft.com/office/drawing/2018/hyperlinkcolor" val="tx"/>
                    </a:ext>
                  </a:extLst>
                </a:hlinkClick>
              </a:rPr>
              <a:t>www.indermaguatemala.com</a:t>
            </a:r>
            <a:r>
              <a:rPr lang="es-ES" sz="2000" dirty="0">
                <a:latin typeface="Centaur" panose="02030504050205020304" pitchFamily="18" charset="0"/>
              </a:rPr>
              <a:t>).</a:t>
            </a:r>
          </a:p>
          <a:p>
            <a:pPr algn="just"/>
            <a:endParaRPr lang="es-ES" sz="2000" dirty="0">
              <a:latin typeface="Centaur" panose="02030504050205020304" pitchFamily="18" charset="0"/>
            </a:endParaRPr>
          </a:p>
          <a:p>
            <a:pPr algn="just"/>
            <a:r>
              <a:rPr lang="es-ES" sz="2000" dirty="0">
                <a:latin typeface="Centaur" panose="02030504050205020304" pitchFamily="18" charset="0"/>
              </a:rPr>
              <a:t>El Examen de Oposición se realizará el </a:t>
            </a:r>
            <a:r>
              <a:rPr lang="es-ES" sz="2000" b="1" i="1" u="sng" dirty="0">
                <a:latin typeface="Centaur" panose="02030504050205020304" pitchFamily="18" charset="0"/>
              </a:rPr>
              <a:t>17 de Abril 2026.</a:t>
            </a:r>
            <a:endParaRPr lang="es-ES" sz="2000" dirty="0">
              <a:latin typeface="Centaur" panose="02030504050205020304" pitchFamily="18" charset="0"/>
            </a:endParaRPr>
          </a:p>
          <a:p>
            <a:pPr algn="just"/>
            <a:endParaRPr lang="es-ES" sz="2000" dirty="0">
              <a:latin typeface="Centaur" panose="02030504050205020304" pitchFamily="18" charset="0"/>
            </a:endParaRPr>
          </a:p>
          <a:p>
            <a:pPr algn="just"/>
            <a:r>
              <a:rPr lang="es-ES" sz="2000" dirty="0">
                <a:latin typeface="Centaur" panose="02030504050205020304" pitchFamily="18" charset="0"/>
              </a:rPr>
              <a:t>Se dará prioridad a los estudiantes que obtengan el mejor puntaje durante la entrevista y exámenes escritos.</a:t>
            </a:r>
          </a:p>
          <a:p>
            <a:pPr algn="just"/>
            <a:endParaRPr lang="es-ES" sz="2000" dirty="0">
              <a:latin typeface="Centaur" panose="02030504050205020304" pitchFamily="18" charset="0"/>
            </a:endParaRPr>
          </a:p>
          <a:p>
            <a:pPr algn="just"/>
            <a:r>
              <a:rPr lang="es-MX" sz="2000" dirty="0">
                <a:latin typeface="Centaur" panose="02030504050205020304" pitchFamily="18" charset="0"/>
              </a:rPr>
              <a:t>Según el desempeño del aspirante en el Examen de Oposición se programarán las respectivas entrevistas personales en las semanas siguientes.</a:t>
            </a:r>
            <a:endParaRPr lang="es-ES" sz="2000" dirty="0">
              <a:latin typeface="Centaur" panose="02030504050205020304" pitchFamily="18" charset="0"/>
            </a:endParaRPr>
          </a:p>
        </p:txBody>
      </p:sp>
      <p:pic>
        <p:nvPicPr>
          <p:cNvPr id="2" name="Picture 2">
            <a:extLst>
              <a:ext uri="{FF2B5EF4-FFF2-40B4-BE49-F238E27FC236}">
                <a16:creationId xmlns:a16="http://schemas.microsoft.com/office/drawing/2014/main" id="{134D7673-1DEC-0FFA-1976-1946EDE12F81}"/>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7D7D5094-EF77-FD64-E241-85E2E03CBA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352" y="160601"/>
            <a:ext cx="1259089" cy="1312327"/>
          </a:xfrm>
          <a:prstGeom prst="rect">
            <a:avLst/>
          </a:prstGeom>
        </p:spPr>
      </p:pic>
    </p:spTree>
  </p:cSld>
  <p:clrMapOvr>
    <a:masterClrMapping/>
  </p:clrMapOvr>
  <p:transition spd="med">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rmAutofit/>
          </a:bodyPr>
          <a:lstStyle/>
          <a:p>
            <a:pPr eaLnBrk="1" hangingPunct="1"/>
            <a:r>
              <a:rPr lang="es-MX" sz="4000" b="1" dirty="0">
                <a:latin typeface="Centaur" panose="02030504050205020304" pitchFamily="18" charset="0"/>
              </a:rPr>
              <a:t>REQUISITOS DE INGRESO</a:t>
            </a:r>
            <a:endParaRPr lang="es-ES" sz="4000" b="1" dirty="0">
              <a:latin typeface="Centaur" panose="02030504050205020304" pitchFamily="18" charset="0"/>
            </a:endParaRPr>
          </a:p>
        </p:txBody>
      </p:sp>
      <p:sp>
        <p:nvSpPr>
          <p:cNvPr id="35843" name="2 Marcador de contenido"/>
          <p:cNvSpPr>
            <a:spLocks noGrp="1"/>
          </p:cNvSpPr>
          <p:nvPr>
            <p:ph idx="1"/>
          </p:nvPr>
        </p:nvSpPr>
        <p:spPr>
          <a:xfrm>
            <a:off x="476276" y="1988840"/>
            <a:ext cx="8229600" cy="3578732"/>
          </a:xfrm>
        </p:spPr>
        <p:txBody>
          <a:bodyPr anchor="ctr">
            <a:normAutofit/>
          </a:bodyPr>
          <a:lstStyle/>
          <a:p>
            <a:pPr algn="just"/>
            <a:r>
              <a:rPr lang="es-MX" sz="2000" dirty="0">
                <a:latin typeface="Centaur" panose="02030504050205020304" pitchFamily="18" charset="0"/>
              </a:rPr>
              <a:t>Se notificará vía correo electrónico la resolución del Comité Académico.</a:t>
            </a:r>
          </a:p>
          <a:p>
            <a:pPr algn="just"/>
            <a:endParaRPr lang="es-MX" sz="2000" dirty="0">
              <a:latin typeface="Centaur" panose="02030504050205020304" pitchFamily="18" charset="0"/>
            </a:endParaRPr>
          </a:p>
          <a:p>
            <a:pPr algn="just">
              <a:buFont typeface="Arial" panose="020B0604020202020204" pitchFamily="34" charset="0"/>
              <a:buChar char="•"/>
            </a:pPr>
            <a:r>
              <a:rPr lang="es-MX" sz="2000" b="0" i="0" dirty="0">
                <a:effectLst/>
                <a:latin typeface="Centaur" panose="02030504050205020304" pitchFamily="18" charset="0"/>
              </a:rPr>
              <a:t>El ingreso de los Residentes electos será </a:t>
            </a:r>
            <a:r>
              <a:rPr lang="es-MX" sz="2000" dirty="0">
                <a:latin typeface="Centaur" panose="02030504050205020304" pitchFamily="18" charset="0"/>
              </a:rPr>
              <a:t>el 01 de Septiembre 2026</a:t>
            </a:r>
            <a:r>
              <a:rPr lang="es-MX" sz="2000" b="0" i="0" dirty="0">
                <a:effectLst/>
                <a:latin typeface="Centaur" panose="02030504050205020304" pitchFamily="18" charset="0"/>
              </a:rPr>
              <a:t> para ambientación y el inicio de la Especialización será el 01 de Octubre 2026.</a:t>
            </a:r>
          </a:p>
          <a:p>
            <a:pPr algn="just">
              <a:buFont typeface="Arial" panose="020B0604020202020204" pitchFamily="34" charset="0"/>
              <a:buChar char="•"/>
            </a:pPr>
            <a:endParaRPr lang="es-MX" sz="2000" dirty="0">
              <a:latin typeface="Centaur" panose="02030504050205020304" pitchFamily="18" charset="0"/>
            </a:endParaRPr>
          </a:p>
          <a:p>
            <a:pPr algn="just">
              <a:buFont typeface="Arial" panose="020B0604020202020204" pitchFamily="34" charset="0"/>
              <a:buChar char="•"/>
            </a:pPr>
            <a:r>
              <a:rPr lang="es-MX" sz="2000" b="0" i="0" dirty="0">
                <a:effectLst/>
                <a:latin typeface="Centaur" panose="02030504050205020304" pitchFamily="18" charset="0"/>
              </a:rPr>
              <a:t>Los documentos se entregarán original y copias, hasta que sean aceptados en el Postgrado de Dermatología. </a:t>
            </a:r>
          </a:p>
        </p:txBody>
      </p:sp>
      <p:pic>
        <p:nvPicPr>
          <p:cNvPr id="2" name="Picture 2">
            <a:extLst>
              <a:ext uri="{FF2B5EF4-FFF2-40B4-BE49-F238E27FC236}">
                <a16:creationId xmlns:a16="http://schemas.microsoft.com/office/drawing/2014/main" id="{2F58A5D0-BC9E-40F5-CF0A-0F574A74CA6B}"/>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D997687E-02E5-43BF-9A94-726CFFAFC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160601"/>
            <a:ext cx="1259089" cy="1312327"/>
          </a:xfrm>
          <a:prstGeom prst="rect">
            <a:avLst/>
          </a:prstGeom>
        </p:spPr>
      </p:pic>
    </p:spTree>
  </p:cSld>
  <p:clrMapOvr>
    <a:masterClrMapping/>
  </p:clrMapOvr>
  <p:transition spd="med">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rmAutofit/>
          </a:bodyPr>
          <a:lstStyle/>
          <a:p>
            <a:pPr eaLnBrk="1" hangingPunct="1"/>
            <a:r>
              <a:rPr lang="es-MX" sz="3200" b="1" dirty="0">
                <a:latin typeface="Centaur" panose="02030504050205020304" pitchFamily="18" charset="0"/>
              </a:rPr>
              <a:t>REQUISITOS DE INGRESO </a:t>
            </a:r>
            <a:br>
              <a:rPr lang="es-MX" sz="3200" b="1" dirty="0">
                <a:latin typeface="Centaur" panose="02030504050205020304" pitchFamily="18" charset="0"/>
              </a:rPr>
            </a:br>
            <a:r>
              <a:rPr lang="es-MX" sz="3200" b="1" dirty="0">
                <a:latin typeface="Centaur" panose="02030504050205020304" pitchFamily="18" charset="0"/>
              </a:rPr>
              <a:t>PARA MÉDICOS NACIONALES</a:t>
            </a:r>
            <a:endParaRPr lang="es-ES" sz="3200" b="1" dirty="0">
              <a:latin typeface="Centaur" panose="02030504050205020304" pitchFamily="18" charset="0"/>
            </a:endParaRPr>
          </a:p>
        </p:txBody>
      </p:sp>
      <p:sp>
        <p:nvSpPr>
          <p:cNvPr id="35843" name="2 Marcador de contenido"/>
          <p:cNvSpPr>
            <a:spLocks noGrp="1"/>
          </p:cNvSpPr>
          <p:nvPr>
            <p:ph idx="1"/>
          </p:nvPr>
        </p:nvSpPr>
        <p:spPr>
          <a:xfrm>
            <a:off x="457200" y="1600200"/>
            <a:ext cx="8229600" cy="5043510"/>
          </a:xfrm>
        </p:spPr>
        <p:txBody>
          <a:bodyPr anchor="ctr">
            <a:normAutofit fontScale="92500" lnSpcReduction="20000"/>
          </a:bodyPr>
          <a:lstStyle/>
          <a:p>
            <a:pPr algn="l">
              <a:buFont typeface="+mj-lt"/>
              <a:buAutoNum type="arabicPeriod"/>
            </a:pPr>
            <a:r>
              <a:rPr lang="es-MX" sz="1600" b="0" i="0" dirty="0">
                <a:effectLst/>
                <a:latin typeface="Centaur" panose="02030504050205020304" pitchFamily="18" charset="0"/>
              </a:rPr>
              <a:t>Fotocopia de Documento Personal de Identificación DPI (2 copias)</a:t>
            </a:r>
            <a:br>
              <a:rPr lang="es-MX" sz="1600" b="0" i="0" dirty="0">
                <a:effectLst/>
                <a:latin typeface="Centaur" panose="02030504050205020304" pitchFamily="18" charset="0"/>
              </a:rPr>
            </a:br>
            <a:br>
              <a:rPr lang="es-MX" sz="1600" b="0" i="0" dirty="0">
                <a:effectLst/>
                <a:latin typeface="Centaur" panose="02030504050205020304" pitchFamily="18" charset="0"/>
              </a:rPr>
            </a:br>
            <a:endParaRPr lang="es-MX" sz="1600" b="0" i="0" dirty="0">
              <a:effectLst/>
              <a:latin typeface="Centaur" panose="02030504050205020304" pitchFamily="18" charset="0"/>
            </a:endParaRPr>
          </a:p>
          <a:p>
            <a:pPr algn="l">
              <a:buFont typeface="+mj-lt"/>
              <a:buAutoNum type="arabicPeriod"/>
            </a:pPr>
            <a:r>
              <a:rPr lang="es-MX" sz="1600" b="0" i="0" dirty="0">
                <a:effectLst/>
                <a:latin typeface="Centaur" panose="02030504050205020304" pitchFamily="18" charset="0"/>
              </a:rPr>
              <a:t>Certificado de Nacimiento original</a:t>
            </a:r>
            <a:br>
              <a:rPr lang="es-MX" sz="1600" b="0" i="0" dirty="0">
                <a:effectLst/>
                <a:latin typeface="Centaur" panose="02030504050205020304" pitchFamily="18" charset="0"/>
              </a:rPr>
            </a:br>
            <a:br>
              <a:rPr lang="es-MX" sz="1600" b="0" i="0" dirty="0">
                <a:effectLst/>
                <a:latin typeface="Centaur" panose="02030504050205020304" pitchFamily="18" charset="0"/>
              </a:rPr>
            </a:br>
            <a:endParaRPr lang="es-MX" sz="1600" b="0" i="0" dirty="0">
              <a:effectLst/>
              <a:latin typeface="Centaur" panose="02030504050205020304" pitchFamily="18" charset="0"/>
            </a:endParaRPr>
          </a:p>
          <a:p>
            <a:pPr algn="l">
              <a:buFont typeface="+mj-lt"/>
              <a:buAutoNum type="arabicPeriod"/>
            </a:pPr>
            <a:r>
              <a:rPr lang="es-MX" sz="1600" b="0" i="0" dirty="0">
                <a:effectLst/>
                <a:latin typeface="Centaur" panose="02030504050205020304" pitchFamily="18" charset="0"/>
              </a:rPr>
              <a:t>Dos fotografías recientes 4x5 cm.</a:t>
            </a:r>
            <a:br>
              <a:rPr lang="es-MX" sz="1600" b="0" i="0" dirty="0">
                <a:effectLst/>
                <a:latin typeface="Centaur" panose="02030504050205020304" pitchFamily="18" charset="0"/>
              </a:rPr>
            </a:br>
            <a:br>
              <a:rPr lang="es-MX" sz="1600" b="0" i="0" dirty="0">
                <a:effectLst/>
                <a:latin typeface="Centaur" panose="02030504050205020304" pitchFamily="18" charset="0"/>
              </a:rPr>
            </a:br>
            <a:endParaRPr lang="es-MX" sz="1600" b="0" i="0" dirty="0">
              <a:effectLst/>
              <a:latin typeface="Centaur" panose="02030504050205020304" pitchFamily="18" charset="0"/>
            </a:endParaRPr>
          </a:p>
          <a:p>
            <a:pPr algn="l">
              <a:buFont typeface="+mj-lt"/>
              <a:buAutoNum type="arabicPeriod"/>
            </a:pPr>
            <a:r>
              <a:rPr lang="es-MX" sz="1600" b="0" i="0" dirty="0">
                <a:effectLst/>
                <a:latin typeface="Centaur" panose="02030504050205020304" pitchFamily="18" charset="0"/>
              </a:rPr>
              <a:t>Carta de solicitud a la Jefe Unidad de Docencia e Investigación del INDERMA, Dra. Garbiñe Riley</a:t>
            </a:r>
            <a:br>
              <a:rPr lang="es-MX" sz="1600" b="0" i="0" dirty="0">
                <a:effectLst/>
                <a:latin typeface="Centaur" panose="02030504050205020304" pitchFamily="18" charset="0"/>
              </a:rPr>
            </a:br>
            <a:br>
              <a:rPr lang="es-MX" sz="1600" b="0" i="0" dirty="0">
                <a:effectLst/>
                <a:latin typeface="Centaur" panose="02030504050205020304" pitchFamily="18" charset="0"/>
              </a:rPr>
            </a:br>
            <a:endParaRPr lang="es-MX" sz="1600" b="0" i="0" dirty="0">
              <a:effectLst/>
              <a:latin typeface="Centaur" panose="02030504050205020304" pitchFamily="18" charset="0"/>
            </a:endParaRPr>
          </a:p>
          <a:p>
            <a:pPr algn="l">
              <a:buFont typeface="+mj-lt"/>
              <a:buAutoNum type="arabicPeriod"/>
            </a:pPr>
            <a:r>
              <a:rPr lang="es-MX" sz="1600" b="0" i="0" dirty="0">
                <a:effectLst/>
                <a:latin typeface="Centaur" panose="02030504050205020304" pitchFamily="18" charset="0"/>
              </a:rPr>
              <a:t>Currículum Vitae (2 copias)</a:t>
            </a:r>
            <a:br>
              <a:rPr lang="es-MX" sz="1600" b="0" i="0" dirty="0">
                <a:effectLst/>
                <a:latin typeface="Centaur" panose="02030504050205020304" pitchFamily="18" charset="0"/>
              </a:rPr>
            </a:br>
            <a:br>
              <a:rPr lang="es-MX" sz="1600" b="0" i="0" dirty="0">
                <a:effectLst/>
                <a:latin typeface="Centaur" panose="02030504050205020304" pitchFamily="18" charset="0"/>
              </a:rPr>
            </a:br>
            <a:endParaRPr lang="es-MX" sz="1600" b="0" i="0" dirty="0">
              <a:effectLst/>
              <a:latin typeface="Centaur" panose="02030504050205020304" pitchFamily="18" charset="0"/>
            </a:endParaRPr>
          </a:p>
          <a:p>
            <a:pPr algn="l">
              <a:buFont typeface="+mj-lt"/>
              <a:buAutoNum type="arabicPeriod"/>
            </a:pPr>
            <a:r>
              <a:rPr lang="es-MX" sz="1600" b="0" i="0" dirty="0">
                <a:effectLst/>
                <a:latin typeface="Centaur" panose="02030504050205020304" pitchFamily="18" charset="0"/>
              </a:rPr>
              <a:t>Fotocopia y Fotostática de Título de Médico y Cirujano (tamaño carta, dos caras) (1 copia a color con autentica original), adicional Título de Médico Dermatólogo</a:t>
            </a:r>
            <a:r>
              <a:rPr lang="es-MX" sz="1600" dirty="0">
                <a:latin typeface="Centaur" panose="02030504050205020304" pitchFamily="18" charset="0"/>
              </a:rPr>
              <a:t> y/o Pediatra (Los títulos deben tener sus respectivos tramites)</a:t>
            </a:r>
            <a:br>
              <a:rPr lang="es-MX" sz="1600" b="0" i="0" dirty="0">
                <a:effectLst/>
                <a:latin typeface="Centaur" panose="02030504050205020304" pitchFamily="18" charset="0"/>
              </a:rPr>
            </a:br>
            <a:br>
              <a:rPr lang="es-MX" sz="1600" b="0" i="0" dirty="0">
                <a:effectLst/>
                <a:latin typeface="Centaur" panose="02030504050205020304" pitchFamily="18" charset="0"/>
              </a:rPr>
            </a:br>
            <a:endParaRPr lang="es-MX" sz="1600" b="0" i="0" dirty="0">
              <a:effectLst/>
              <a:latin typeface="Centaur" panose="02030504050205020304" pitchFamily="18" charset="0"/>
            </a:endParaRPr>
          </a:p>
          <a:p>
            <a:pPr algn="l">
              <a:buFont typeface="+mj-lt"/>
              <a:buAutoNum type="arabicPeriod"/>
            </a:pPr>
            <a:r>
              <a:rPr lang="es-MX" sz="1600" b="0" i="0" dirty="0">
                <a:effectLst/>
                <a:latin typeface="Centaur" panose="02030504050205020304" pitchFamily="18" charset="0"/>
              </a:rPr>
              <a:t>Certificado de Calificaciones de la Universidad (1 copia a color con su autentica original)</a:t>
            </a:r>
            <a:br>
              <a:rPr lang="es-MX" sz="1600" b="0" i="0" dirty="0">
                <a:solidFill>
                  <a:schemeClr val="bg1"/>
                </a:solidFill>
                <a:effectLst/>
                <a:latin typeface="Centaur" panose="02030504050205020304" pitchFamily="18" charset="0"/>
              </a:rPr>
            </a:br>
            <a:br>
              <a:rPr lang="es-MX" sz="1600" b="0" i="0" dirty="0">
                <a:solidFill>
                  <a:schemeClr val="bg1"/>
                </a:solidFill>
                <a:effectLst/>
                <a:latin typeface="Centaur" panose="02030504050205020304" pitchFamily="18" charset="0"/>
              </a:rPr>
            </a:br>
            <a:endParaRPr lang="es-MX" sz="1600" b="0" i="0" dirty="0">
              <a:solidFill>
                <a:schemeClr val="bg1"/>
              </a:solidFill>
              <a:effectLst/>
              <a:latin typeface="Centaur" panose="02030504050205020304" pitchFamily="18" charset="0"/>
            </a:endParaRPr>
          </a:p>
          <a:p>
            <a:pPr algn="l">
              <a:buFont typeface="+mj-lt"/>
              <a:buAutoNum type="arabicPeriod"/>
            </a:pPr>
            <a:r>
              <a:rPr lang="es-MX" sz="1600" b="0" i="0" dirty="0">
                <a:solidFill>
                  <a:schemeClr val="bg1"/>
                </a:solidFill>
                <a:effectLst/>
                <a:latin typeface="Centaur" panose="02030504050205020304" pitchFamily="18" charset="0"/>
              </a:rPr>
              <a:t>Carta de lugar que ocupo en su promoción</a:t>
            </a:r>
          </a:p>
        </p:txBody>
      </p:sp>
      <p:pic>
        <p:nvPicPr>
          <p:cNvPr id="2" name="Picture 2">
            <a:extLst>
              <a:ext uri="{FF2B5EF4-FFF2-40B4-BE49-F238E27FC236}">
                <a16:creationId xmlns:a16="http://schemas.microsoft.com/office/drawing/2014/main" id="{07F6D067-D319-C43A-FE00-A27D866066C7}"/>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1F3F2480-2DB2-E91E-4C1D-A6D14FAB22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Autofit/>
          </a:bodyPr>
          <a:lstStyle/>
          <a:p>
            <a:pPr eaLnBrk="1" hangingPunct="1"/>
            <a:r>
              <a:rPr lang="es-MX" sz="3200" b="1" dirty="0">
                <a:latin typeface="Centaur" panose="02030504050205020304" pitchFamily="18" charset="0"/>
              </a:rPr>
              <a:t>REQUISITOS DE INGRESO </a:t>
            </a:r>
            <a:br>
              <a:rPr lang="es-MX" sz="3200" b="1" dirty="0">
                <a:latin typeface="Centaur" panose="02030504050205020304" pitchFamily="18" charset="0"/>
              </a:rPr>
            </a:br>
            <a:r>
              <a:rPr lang="es-MX" sz="3200" b="1" dirty="0">
                <a:latin typeface="Centaur" panose="02030504050205020304" pitchFamily="18" charset="0"/>
              </a:rPr>
              <a:t>PARA MÉDICOS NACIONALES</a:t>
            </a:r>
            <a:endParaRPr lang="es-ES" sz="3200" b="1" dirty="0">
              <a:latin typeface="Centaur" panose="02030504050205020304" pitchFamily="18" charset="0"/>
            </a:endParaRPr>
          </a:p>
        </p:txBody>
      </p:sp>
      <p:sp>
        <p:nvSpPr>
          <p:cNvPr id="35843" name="2 Marcador de contenido"/>
          <p:cNvSpPr>
            <a:spLocks noGrp="1"/>
          </p:cNvSpPr>
          <p:nvPr>
            <p:ph idx="1"/>
          </p:nvPr>
        </p:nvSpPr>
        <p:spPr>
          <a:xfrm>
            <a:off x="457200" y="1600200"/>
            <a:ext cx="8229600" cy="5043510"/>
          </a:xfrm>
        </p:spPr>
        <p:txBody>
          <a:bodyPr anchor="ctr">
            <a:normAutofit/>
          </a:bodyPr>
          <a:lstStyle/>
          <a:p>
            <a:pPr>
              <a:buFont typeface="+mj-lt"/>
              <a:buAutoNum type="arabicPeriod" startAt="9"/>
            </a:pPr>
            <a:r>
              <a:rPr lang="es-ES" sz="1600" dirty="0">
                <a:latin typeface="Centaur" panose="02030504050205020304" pitchFamily="18" charset="0"/>
              </a:rPr>
              <a:t>  Prueba de VIH Negativa </a:t>
            </a:r>
          </a:p>
          <a:p>
            <a:pPr marL="457200" indent="-457200">
              <a:buFont typeface="+mj-lt"/>
              <a:buAutoNum type="arabicPeriod" startAt="9"/>
            </a:pPr>
            <a:endParaRPr lang="es-ES" sz="1600" dirty="0">
              <a:latin typeface="Centaur" panose="02030504050205020304" pitchFamily="18" charset="0"/>
            </a:endParaRPr>
          </a:p>
          <a:p>
            <a:pPr marL="457200" indent="-457200">
              <a:buFont typeface="+mj-lt"/>
              <a:buAutoNum type="arabicPeriod" startAt="9"/>
            </a:pPr>
            <a:r>
              <a:rPr lang="es-ES" sz="1600" dirty="0">
                <a:latin typeface="Centaur" panose="02030504050205020304" pitchFamily="18" charset="0"/>
              </a:rPr>
              <a:t>Constancia de Colegiado Activo (Carta y Recibo de Pago Original) (2 copias)</a:t>
            </a:r>
          </a:p>
          <a:p>
            <a:pPr marL="457200" indent="-457200">
              <a:buFont typeface="+mj-lt"/>
              <a:buAutoNum type="arabicPeriod" startAt="9"/>
            </a:pPr>
            <a:endParaRPr lang="es-ES" sz="1600" dirty="0">
              <a:latin typeface="Centaur" panose="02030504050205020304" pitchFamily="18" charset="0"/>
            </a:endParaRPr>
          </a:p>
          <a:p>
            <a:pPr marL="457200" indent="-457200">
              <a:buFont typeface="+mj-lt"/>
              <a:buAutoNum type="arabicPeriod" startAt="9"/>
            </a:pPr>
            <a:r>
              <a:rPr lang="es-ES" sz="1600" dirty="0">
                <a:latin typeface="Centaur" panose="02030504050205020304" pitchFamily="18" charset="0"/>
              </a:rPr>
              <a:t>Copia de Tesina de Graduación (Carátula, Resumen y Bibliografía) </a:t>
            </a:r>
          </a:p>
          <a:p>
            <a:pPr marL="457200" indent="-457200">
              <a:buFont typeface="+mj-lt"/>
              <a:buAutoNum type="arabicPeriod" startAt="9"/>
            </a:pPr>
            <a:endParaRPr lang="es-ES" sz="1600" dirty="0">
              <a:latin typeface="Centaur" panose="02030504050205020304" pitchFamily="18" charset="0"/>
            </a:endParaRPr>
          </a:p>
          <a:p>
            <a:pPr marL="457200" indent="-457200">
              <a:buFont typeface="+mj-lt"/>
              <a:buAutoNum type="arabicPeriod" startAt="9"/>
            </a:pPr>
            <a:r>
              <a:rPr lang="es-ES" sz="1600" dirty="0">
                <a:latin typeface="Centaur" panose="02030504050205020304" pitchFamily="18" charset="0"/>
              </a:rPr>
              <a:t>Tres cartas de recomendación de Jefes de Departamentos en donde realizó sus estudios Universitarios ó de Postgrado, dirigidas a Dra. Garbiñe Riley (Jefe Unidad de Docencia e Investigación INDERMA).</a:t>
            </a:r>
          </a:p>
          <a:p>
            <a:pPr marL="457200" indent="-457200">
              <a:buFont typeface="+mj-lt"/>
              <a:buAutoNum type="arabicPeriod" startAt="9"/>
            </a:pPr>
            <a:endParaRPr lang="es-ES" sz="1600" dirty="0">
              <a:latin typeface="Centaur" panose="02030504050205020304" pitchFamily="18" charset="0"/>
            </a:endParaRPr>
          </a:p>
          <a:p>
            <a:pPr marL="457200" indent="-457200">
              <a:buFont typeface="+mj-lt"/>
              <a:buAutoNum type="arabicPeriod" startAt="9"/>
            </a:pPr>
            <a:r>
              <a:rPr lang="es-ES" sz="1600" dirty="0">
                <a:latin typeface="Centaur" panose="02030504050205020304" pitchFamily="18" charset="0"/>
              </a:rPr>
              <a:t>Dominar el idioma inglés y presentar constancia de ello (parte del Examen de Oposición y Entrevista con el Comité Académico de INDERMA es en idioma inglés)</a:t>
            </a:r>
          </a:p>
          <a:p>
            <a:pPr marL="457200" indent="-457200">
              <a:buFont typeface="+mj-lt"/>
              <a:buAutoNum type="arabicPeriod" startAt="9"/>
            </a:pPr>
            <a:endParaRPr lang="es-ES" sz="1600" dirty="0">
              <a:latin typeface="Centaur" panose="02030504050205020304" pitchFamily="18" charset="0"/>
            </a:endParaRPr>
          </a:p>
          <a:p>
            <a:pPr marL="457200" indent="-457200">
              <a:buFont typeface="+mj-lt"/>
              <a:buAutoNum type="arabicPeriod" startAt="9"/>
            </a:pPr>
            <a:r>
              <a:rPr lang="es-MX" sz="1600" dirty="0">
                <a:latin typeface="Centaur" panose="02030504050205020304" pitchFamily="18" charset="0"/>
              </a:rPr>
              <a:t>Someterse a todo el proceso de selección: Examen de Oposición, Psicológico y Entrevistas</a:t>
            </a:r>
          </a:p>
          <a:p>
            <a:pPr marL="457200" indent="-457200">
              <a:buFont typeface="+mj-lt"/>
              <a:buAutoNum type="arabicPeriod" startAt="9"/>
            </a:pPr>
            <a:endParaRPr lang="es-MX" sz="1600" dirty="0">
              <a:latin typeface="Centaur" panose="02030504050205020304" pitchFamily="18" charset="0"/>
            </a:endParaRPr>
          </a:p>
          <a:p>
            <a:pPr marL="457200" indent="-457200">
              <a:buFont typeface="+mj-lt"/>
              <a:buAutoNum type="arabicPeriod" startAt="9"/>
            </a:pPr>
            <a:r>
              <a:rPr lang="es-MX" sz="1600" dirty="0">
                <a:latin typeface="Centaur" panose="02030504050205020304" pitchFamily="18" charset="0"/>
              </a:rPr>
              <a:t>En caso de ser aceptado: Debe traer Certificado Médico de Buena Salud, Prueba PCR y Carnet de Vacunación (COVID).</a:t>
            </a:r>
            <a:endParaRPr lang="es-ES" sz="1600" dirty="0">
              <a:latin typeface="Centaur" panose="02030504050205020304" pitchFamily="18" charset="0"/>
            </a:endParaRPr>
          </a:p>
          <a:p>
            <a:pPr marL="0" indent="0">
              <a:buNone/>
            </a:pPr>
            <a:endParaRPr lang="es-ES" sz="1600" dirty="0">
              <a:solidFill>
                <a:schemeClr val="bg1"/>
              </a:solidFill>
              <a:latin typeface="Centaur" panose="02030504050205020304" pitchFamily="18" charset="0"/>
            </a:endParaRPr>
          </a:p>
        </p:txBody>
      </p:sp>
      <p:pic>
        <p:nvPicPr>
          <p:cNvPr id="2" name="Picture 2">
            <a:extLst>
              <a:ext uri="{FF2B5EF4-FFF2-40B4-BE49-F238E27FC236}">
                <a16:creationId xmlns:a16="http://schemas.microsoft.com/office/drawing/2014/main" id="{8B1656AD-C590-907B-89E1-4504220DC3E4}"/>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ED1988EA-1731-FFCA-F549-AF1A820B7E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rmAutofit/>
          </a:bodyPr>
          <a:lstStyle/>
          <a:p>
            <a:pPr eaLnBrk="1" hangingPunct="1"/>
            <a:r>
              <a:rPr lang="es-MX" sz="3200" b="1" dirty="0">
                <a:latin typeface="Centaur" panose="02030504050205020304" pitchFamily="18" charset="0"/>
              </a:rPr>
              <a:t>REQUISITOS DE INGRESO </a:t>
            </a:r>
            <a:br>
              <a:rPr lang="es-MX" sz="3200" b="1" dirty="0">
                <a:latin typeface="Centaur" panose="02030504050205020304" pitchFamily="18" charset="0"/>
              </a:rPr>
            </a:br>
            <a:r>
              <a:rPr lang="es-MX" sz="3200" b="1" dirty="0">
                <a:latin typeface="Centaur" panose="02030504050205020304" pitchFamily="18" charset="0"/>
              </a:rPr>
              <a:t>PARA MÉDICOS EXTRANJEROS</a:t>
            </a:r>
            <a:endParaRPr lang="es-ES" sz="3200" b="1" dirty="0">
              <a:latin typeface="Centaur" panose="02030504050205020304" pitchFamily="18" charset="0"/>
            </a:endParaRPr>
          </a:p>
        </p:txBody>
      </p:sp>
      <p:sp>
        <p:nvSpPr>
          <p:cNvPr id="35843" name="2 Marcador de contenido"/>
          <p:cNvSpPr>
            <a:spLocks noGrp="1"/>
          </p:cNvSpPr>
          <p:nvPr>
            <p:ph idx="1"/>
          </p:nvPr>
        </p:nvSpPr>
        <p:spPr>
          <a:xfrm>
            <a:off x="457199" y="1600200"/>
            <a:ext cx="8399127" cy="4972072"/>
          </a:xfrm>
        </p:spPr>
        <p:txBody>
          <a:bodyPr anchor="ctr">
            <a:normAutofit fontScale="92500" lnSpcReduction="10000"/>
          </a:bodyPr>
          <a:lstStyle/>
          <a:p>
            <a:pPr>
              <a:lnSpc>
                <a:spcPct val="110000"/>
              </a:lnSpc>
              <a:buFont typeface="+mj-lt"/>
              <a:buAutoNum type="arabicPeriod"/>
            </a:pPr>
            <a:r>
              <a:rPr lang="es-ES" sz="1800" dirty="0">
                <a:latin typeface="Centaur" panose="02030504050205020304" pitchFamily="18" charset="0"/>
              </a:rPr>
              <a:t>Fotocopia de </a:t>
            </a:r>
            <a:r>
              <a:rPr lang="es-ES" sz="1800" b="1" u="sng" dirty="0">
                <a:latin typeface="Centaur" panose="02030504050205020304" pitchFamily="18" charset="0"/>
              </a:rPr>
              <a:t>Pasaporte Completo </a:t>
            </a:r>
            <a:r>
              <a:rPr lang="es-ES" sz="1800" dirty="0">
                <a:latin typeface="Centaur" panose="02030504050205020304" pitchFamily="18" charset="0"/>
              </a:rPr>
              <a:t>(con su respectivo trámite legal) (1 copia)</a:t>
            </a:r>
          </a:p>
          <a:p>
            <a:pPr>
              <a:lnSpc>
                <a:spcPct val="110000"/>
              </a:lnSpc>
              <a:buFont typeface="+mj-lt"/>
              <a:buAutoNum type="arabicPeriod"/>
            </a:pPr>
            <a:endParaRPr lang="es-ES" sz="1800" dirty="0">
              <a:latin typeface="Centaur" panose="02030504050205020304" pitchFamily="18" charset="0"/>
            </a:endParaRPr>
          </a:p>
          <a:p>
            <a:pPr>
              <a:lnSpc>
                <a:spcPct val="110000"/>
              </a:lnSpc>
              <a:buFont typeface="+mj-lt"/>
              <a:buAutoNum type="arabicPeriod"/>
            </a:pPr>
            <a:r>
              <a:rPr lang="es-ES" sz="1800" dirty="0">
                <a:latin typeface="Centaur" panose="02030504050205020304" pitchFamily="18" charset="0"/>
              </a:rPr>
              <a:t>2 Fotografías recientes (tamaño 3 cm de ancho por 4 cm de alto)</a:t>
            </a:r>
          </a:p>
          <a:p>
            <a:pPr>
              <a:lnSpc>
                <a:spcPct val="110000"/>
              </a:lnSpc>
              <a:buFont typeface="+mj-lt"/>
              <a:buAutoNum type="arabicPeriod"/>
            </a:pPr>
            <a:endParaRPr lang="es-ES" sz="1800" dirty="0">
              <a:latin typeface="Centaur" panose="02030504050205020304" pitchFamily="18" charset="0"/>
            </a:endParaRPr>
          </a:p>
          <a:p>
            <a:pPr>
              <a:lnSpc>
                <a:spcPct val="110000"/>
              </a:lnSpc>
              <a:buFont typeface="+mj-lt"/>
              <a:buAutoNum type="arabicPeriod"/>
            </a:pPr>
            <a:r>
              <a:rPr lang="es-ES" sz="1800" dirty="0">
                <a:latin typeface="Centaur" panose="02030504050205020304" pitchFamily="18" charset="0"/>
              </a:rPr>
              <a:t>Carta de solicitud al Jefe Unidad de Docencia e Investigación de INDERMA (Dra. Garbiñe Riley)</a:t>
            </a:r>
          </a:p>
          <a:p>
            <a:pPr>
              <a:lnSpc>
                <a:spcPct val="110000"/>
              </a:lnSpc>
              <a:buFont typeface="+mj-lt"/>
              <a:buAutoNum type="arabicPeriod"/>
            </a:pPr>
            <a:endParaRPr lang="es-ES" sz="1800" dirty="0">
              <a:latin typeface="Centaur" panose="02030504050205020304" pitchFamily="18" charset="0"/>
            </a:endParaRPr>
          </a:p>
          <a:p>
            <a:pPr>
              <a:lnSpc>
                <a:spcPct val="110000"/>
              </a:lnSpc>
              <a:buFont typeface="+mj-lt"/>
              <a:buAutoNum type="arabicPeriod"/>
            </a:pPr>
            <a:r>
              <a:rPr lang="es-ES" sz="1800" dirty="0">
                <a:latin typeface="Centaur" panose="02030504050205020304" pitchFamily="18" charset="0"/>
              </a:rPr>
              <a:t>Currículum vitae (2 copias)</a:t>
            </a:r>
          </a:p>
          <a:p>
            <a:pPr>
              <a:lnSpc>
                <a:spcPct val="110000"/>
              </a:lnSpc>
              <a:buFont typeface="+mj-lt"/>
              <a:buAutoNum type="arabicPeriod"/>
            </a:pPr>
            <a:endParaRPr lang="es-ES" sz="1800" dirty="0">
              <a:latin typeface="Centaur" panose="02030504050205020304" pitchFamily="18" charset="0"/>
            </a:endParaRPr>
          </a:p>
          <a:p>
            <a:pPr>
              <a:lnSpc>
                <a:spcPct val="110000"/>
              </a:lnSpc>
              <a:buFont typeface="+mj-lt"/>
              <a:buAutoNum type="arabicPeriod"/>
            </a:pPr>
            <a:r>
              <a:rPr lang="es-MX" sz="1800" b="0" i="0" dirty="0">
                <a:effectLst/>
                <a:latin typeface="Centaur" panose="02030504050205020304" pitchFamily="18" charset="0"/>
              </a:rPr>
              <a:t>Fotocopia y Fotostática de Título de Médico y Cirujano (tamaño carta, dos caras) (1 copia a color con autentica original), adicional Título de Médico Dermatólogo</a:t>
            </a:r>
            <a:r>
              <a:rPr lang="es-MX" sz="1800" dirty="0">
                <a:latin typeface="Centaur" panose="02030504050205020304" pitchFamily="18" charset="0"/>
              </a:rPr>
              <a:t> y/o Pediatra (Los títulos deben tener sus respectivos tramites de su país)</a:t>
            </a:r>
            <a:endParaRPr lang="es-ES" sz="1800" dirty="0">
              <a:latin typeface="Centaur" panose="02030504050205020304" pitchFamily="18" charset="0"/>
            </a:endParaRPr>
          </a:p>
          <a:p>
            <a:pPr>
              <a:lnSpc>
                <a:spcPct val="110000"/>
              </a:lnSpc>
              <a:buFont typeface="+mj-lt"/>
              <a:buAutoNum type="arabicPeriod"/>
            </a:pPr>
            <a:endParaRPr lang="es-ES" sz="1800" dirty="0">
              <a:latin typeface="Centaur" panose="02030504050205020304" pitchFamily="18" charset="0"/>
            </a:endParaRPr>
          </a:p>
          <a:p>
            <a:pPr>
              <a:lnSpc>
                <a:spcPct val="110000"/>
              </a:lnSpc>
              <a:buFont typeface="+mj-lt"/>
              <a:buAutoNum type="arabicPeriod"/>
            </a:pPr>
            <a:r>
              <a:rPr lang="es-ES" sz="1800" dirty="0">
                <a:latin typeface="Centaur" panose="02030504050205020304" pitchFamily="18" charset="0"/>
              </a:rPr>
              <a:t>Certificado de Calificaciones de la Universidad (con su respectivo trámite legal, Apostille).</a:t>
            </a:r>
          </a:p>
          <a:p>
            <a:pPr>
              <a:lnSpc>
                <a:spcPct val="110000"/>
              </a:lnSpc>
              <a:buFont typeface="+mj-lt"/>
              <a:buAutoNum type="arabicPeriod"/>
            </a:pPr>
            <a:endParaRPr lang="es-ES" sz="1800" dirty="0">
              <a:latin typeface="Centaur" panose="02030504050205020304" pitchFamily="18" charset="0"/>
            </a:endParaRPr>
          </a:p>
          <a:p>
            <a:pPr>
              <a:lnSpc>
                <a:spcPct val="110000"/>
              </a:lnSpc>
              <a:buFont typeface="+mj-lt"/>
              <a:buAutoNum type="arabicPeriod"/>
            </a:pPr>
            <a:r>
              <a:rPr lang="es-ES" sz="1800" dirty="0">
                <a:latin typeface="Centaur" panose="02030504050205020304" pitchFamily="18" charset="0"/>
              </a:rPr>
              <a:t>Carta de lugar que ocupó en su promoción.</a:t>
            </a:r>
          </a:p>
        </p:txBody>
      </p:sp>
      <p:pic>
        <p:nvPicPr>
          <p:cNvPr id="2" name="Picture 2">
            <a:extLst>
              <a:ext uri="{FF2B5EF4-FFF2-40B4-BE49-F238E27FC236}">
                <a16:creationId xmlns:a16="http://schemas.microsoft.com/office/drawing/2014/main" id="{10FE386D-3F4A-ADE6-CDEE-CE8CE23374B8}"/>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1E3DB877-609F-321E-C47B-B4FB2887D6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3016" y="274638"/>
            <a:ext cx="1259089" cy="1312327"/>
          </a:xfrm>
          <a:prstGeom prst="rect">
            <a:avLst/>
          </a:prstGeom>
        </p:spPr>
      </p:pic>
    </p:spTree>
  </p:cSld>
  <p:clrMapOvr>
    <a:masterClrMapping/>
  </p:clrMapOvr>
  <p:transition spd="med">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rmAutofit/>
          </a:bodyPr>
          <a:lstStyle/>
          <a:p>
            <a:pPr eaLnBrk="1" hangingPunct="1"/>
            <a:r>
              <a:rPr lang="es-MX" sz="3200" b="1" dirty="0">
                <a:latin typeface="Centaur" panose="02030504050205020304" pitchFamily="18" charset="0"/>
              </a:rPr>
              <a:t>REQUISITOS DE INGRESO </a:t>
            </a:r>
            <a:br>
              <a:rPr lang="es-MX" sz="3200" b="1" dirty="0">
                <a:latin typeface="Centaur" panose="02030504050205020304" pitchFamily="18" charset="0"/>
              </a:rPr>
            </a:br>
            <a:r>
              <a:rPr lang="es-MX" sz="3200" b="1" dirty="0">
                <a:latin typeface="Centaur" panose="02030504050205020304" pitchFamily="18" charset="0"/>
              </a:rPr>
              <a:t>PARA MÉDICOS EXTRANJEROS</a:t>
            </a:r>
            <a:endParaRPr lang="es-ES" sz="3200" b="1" dirty="0">
              <a:latin typeface="Centaur" panose="02030504050205020304" pitchFamily="18" charset="0"/>
            </a:endParaRPr>
          </a:p>
        </p:txBody>
      </p:sp>
      <p:sp>
        <p:nvSpPr>
          <p:cNvPr id="35843" name="2 Marcador de contenido"/>
          <p:cNvSpPr>
            <a:spLocks noGrp="1"/>
          </p:cNvSpPr>
          <p:nvPr>
            <p:ph idx="1"/>
          </p:nvPr>
        </p:nvSpPr>
        <p:spPr>
          <a:xfrm>
            <a:off x="457200" y="1600200"/>
            <a:ext cx="8229600" cy="5043510"/>
          </a:xfrm>
        </p:spPr>
        <p:txBody>
          <a:bodyPr anchor="ctr">
            <a:normAutofit/>
          </a:bodyPr>
          <a:lstStyle/>
          <a:p>
            <a:pPr>
              <a:lnSpc>
                <a:spcPct val="110000"/>
              </a:lnSpc>
              <a:buFont typeface="+mj-lt"/>
              <a:buAutoNum type="arabicPeriod" startAt="8"/>
            </a:pPr>
            <a:r>
              <a:rPr lang="es-ES" sz="1700" dirty="0">
                <a:latin typeface="Centaur" panose="02030504050205020304" pitchFamily="18" charset="0"/>
              </a:rPr>
              <a:t>Prueba de VIH negativa </a:t>
            </a:r>
          </a:p>
          <a:p>
            <a:pPr>
              <a:lnSpc>
                <a:spcPct val="110000"/>
              </a:lnSpc>
              <a:buFont typeface="+mj-lt"/>
              <a:buAutoNum type="arabicPeriod" startAt="8"/>
            </a:pPr>
            <a:endParaRPr lang="es-ES" sz="1700" dirty="0">
              <a:latin typeface="Centaur" panose="02030504050205020304" pitchFamily="18" charset="0"/>
            </a:endParaRPr>
          </a:p>
          <a:p>
            <a:pPr>
              <a:lnSpc>
                <a:spcPct val="110000"/>
              </a:lnSpc>
              <a:buFont typeface="+mj-lt"/>
              <a:buAutoNum type="arabicPeriod" startAt="8"/>
            </a:pPr>
            <a:r>
              <a:rPr lang="es-ES" sz="1700" dirty="0">
                <a:latin typeface="Centaur" panose="02030504050205020304" pitchFamily="18" charset="0"/>
              </a:rPr>
              <a:t>Constancia de Colegiado Activo (Colegio de Médicos y Cirujanos del país de origen, con su respectivo trámite legal) (2 originales).  En caso de ser admitido deberá obtener el colegiado MÉDICO TRANSITORIO guatemalteco, por medio del Colegio de Médicos y Cirujanos de Guatemala.</a:t>
            </a:r>
          </a:p>
          <a:p>
            <a:pPr marL="0" indent="0">
              <a:lnSpc>
                <a:spcPct val="110000"/>
              </a:lnSpc>
              <a:buNone/>
            </a:pPr>
            <a:endParaRPr lang="es-ES" sz="1700" dirty="0">
              <a:latin typeface="Centaur" panose="02030504050205020304" pitchFamily="18" charset="0"/>
            </a:endParaRPr>
          </a:p>
          <a:p>
            <a:pPr>
              <a:lnSpc>
                <a:spcPct val="110000"/>
              </a:lnSpc>
              <a:buFont typeface="+mj-lt"/>
              <a:buAutoNum type="arabicPeriod" startAt="10"/>
            </a:pPr>
            <a:r>
              <a:rPr lang="es-ES" sz="1700" dirty="0">
                <a:latin typeface="Centaur" panose="02030504050205020304" pitchFamily="18" charset="0"/>
              </a:rPr>
              <a:t> Copia de tesis de graduación (caratula, introducción y resumen de la misma) </a:t>
            </a:r>
          </a:p>
          <a:p>
            <a:pPr>
              <a:lnSpc>
                <a:spcPct val="110000"/>
              </a:lnSpc>
              <a:buFont typeface="+mj-lt"/>
              <a:buAutoNum type="arabicPeriod" startAt="10"/>
            </a:pPr>
            <a:endParaRPr lang="es-ES" sz="1700" dirty="0">
              <a:latin typeface="Centaur" panose="02030504050205020304" pitchFamily="18" charset="0"/>
            </a:endParaRPr>
          </a:p>
          <a:p>
            <a:pPr>
              <a:lnSpc>
                <a:spcPct val="110000"/>
              </a:lnSpc>
              <a:buFont typeface="+mj-lt"/>
              <a:buAutoNum type="arabicPeriod" startAt="10"/>
            </a:pPr>
            <a:r>
              <a:rPr lang="es-ES" sz="1700" dirty="0">
                <a:latin typeface="Centaur" panose="02030504050205020304" pitchFamily="18" charset="0"/>
              </a:rPr>
              <a:t> Tres cartas de recomendación de Jefes de Departamentos en donde realizó sus estudios    universitarios ó de Postgrado y una del profesor adjunto de INDERMA en su país.</a:t>
            </a:r>
          </a:p>
          <a:p>
            <a:pPr>
              <a:lnSpc>
                <a:spcPct val="110000"/>
              </a:lnSpc>
              <a:buFont typeface="+mj-lt"/>
              <a:buAutoNum type="arabicPeriod" startAt="10"/>
            </a:pPr>
            <a:endParaRPr lang="es-ES" sz="1700" dirty="0">
              <a:latin typeface="Centaur" panose="02030504050205020304" pitchFamily="18" charset="0"/>
            </a:endParaRPr>
          </a:p>
          <a:p>
            <a:pPr>
              <a:lnSpc>
                <a:spcPct val="110000"/>
              </a:lnSpc>
              <a:buFont typeface="+mj-lt"/>
              <a:buAutoNum type="arabicPeriod" startAt="10"/>
            </a:pPr>
            <a:r>
              <a:rPr lang="es-ES" sz="1700" dirty="0">
                <a:latin typeface="Centaur" panose="02030504050205020304" pitchFamily="18" charset="0"/>
              </a:rPr>
              <a:t> Dominar el idioma inglés y presentar constancia de ello (parte del Examen de Oposición y  Entrevista con el Comité Académico de INDERMA es en idioma inglés)</a:t>
            </a:r>
          </a:p>
          <a:p>
            <a:pPr marL="0" indent="0">
              <a:lnSpc>
                <a:spcPct val="110000"/>
              </a:lnSpc>
              <a:buNone/>
            </a:pPr>
            <a:endParaRPr lang="es-ES" sz="1050" dirty="0">
              <a:solidFill>
                <a:schemeClr val="bg1"/>
              </a:solidFill>
              <a:latin typeface="Centaur" panose="02030504050205020304" pitchFamily="18" charset="0"/>
            </a:endParaRPr>
          </a:p>
        </p:txBody>
      </p:sp>
      <p:pic>
        <p:nvPicPr>
          <p:cNvPr id="2" name="Picture 2">
            <a:extLst>
              <a:ext uri="{FF2B5EF4-FFF2-40B4-BE49-F238E27FC236}">
                <a16:creationId xmlns:a16="http://schemas.microsoft.com/office/drawing/2014/main" id="{397EC490-D8A0-5A77-A67C-08B29FB3A446}"/>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D9F539D5-2741-29C5-9347-B736C69F61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214290"/>
            <a:ext cx="1259089" cy="1312327"/>
          </a:xfrm>
          <a:prstGeom prst="rect">
            <a:avLst/>
          </a:prstGeom>
        </p:spPr>
      </p:pic>
    </p:spTree>
  </p:cSld>
  <p:clrMapOvr>
    <a:masterClrMapping/>
  </p:clrMapOvr>
  <p:transition spd="med">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200" b="1" dirty="0">
                <a:latin typeface="Centaur" panose="02030504050205020304" pitchFamily="18" charset="0"/>
              </a:rPr>
              <a:t>REQUISITOS DE INGRESO </a:t>
            </a:r>
            <a:br>
              <a:rPr lang="es-MX" sz="3200" b="1" dirty="0">
                <a:latin typeface="Centaur" panose="02030504050205020304" pitchFamily="18" charset="0"/>
              </a:rPr>
            </a:br>
            <a:r>
              <a:rPr lang="es-MX" sz="3200" b="1" dirty="0">
                <a:latin typeface="Centaur" panose="02030504050205020304" pitchFamily="18" charset="0"/>
              </a:rPr>
              <a:t>PARA MÉDICOS EXTRANJEROS</a:t>
            </a:r>
            <a:endParaRPr lang="es-GT" sz="3200" b="1" dirty="0">
              <a:latin typeface="Centaur" panose="02030504050205020304" pitchFamily="18" charset="0"/>
            </a:endParaRPr>
          </a:p>
        </p:txBody>
      </p:sp>
      <p:sp>
        <p:nvSpPr>
          <p:cNvPr id="6" name="2 Marcador de contenido"/>
          <p:cNvSpPr>
            <a:spLocks noGrp="1"/>
          </p:cNvSpPr>
          <p:nvPr>
            <p:ph idx="1"/>
          </p:nvPr>
        </p:nvSpPr>
        <p:spPr>
          <a:xfrm>
            <a:off x="457200" y="1482610"/>
            <a:ext cx="8229600" cy="4643554"/>
          </a:xfrm>
        </p:spPr>
        <p:txBody>
          <a:bodyPr anchor="ctr">
            <a:normAutofit fontScale="62500" lnSpcReduction="20000"/>
          </a:bodyPr>
          <a:lstStyle/>
          <a:p>
            <a:pPr marL="457200" indent="-457200">
              <a:lnSpc>
                <a:spcPct val="110000"/>
              </a:lnSpc>
              <a:buFont typeface="+mj-lt"/>
              <a:buAutoNum type="arabicPeriod" startAt="13"/>
            </a:pPr>
            <a:r>
              <a:rPr lang="es-MX" sz="2000" dirty="0">
                <a:latin typeface="Centaur" panose="02030504050205020304" pitchFamily="18" charset="0"/>
              </a:rPr>
              <a:t>Certificado de Nacimiento  (2 copias)</a:t>
            </a:r>
          </a:p>
          <a:p>
            <a:pPr marL="457200" indent="-457200">
              <a:lnSpc>
                <a:spcPct val="110000"/>
              </a:lnSpc>
              <a:buFont typeface="+mj-lt"/>
              <a:buAutoNum type="arabicPeriod" startAt="13"/>
            </a:pPr>
            <a:r>
              <a:rPr lang="es-MX" sz="2000" dirty="0">
                <a:latin typeface="Centaur" panose="02030504050205020304" pitchFamily="18" charset="0"/>
              </a:rPr>
              <a:t>Someterse a todo el proceso de selección: Examen de Oposición , Psicológico y Entrevistas</a:t>
            </a:r>
          </a:p>
          <a:p>
            <a:pPr marL="457200" indent="-457200">
              <a:lnSpc>
                <a:spcPct val="110000"/>
              </a:lnSpc>
              <a:buFont typeface="+mj-lt"/>
              <a:buAutoNum type="arabicPeriod" startAt="13"/>
            </a:pPr>
            <a:r>
              <a:rPr lang="es-MX" sz="2000" dirty="0">
                <a:latin typeface="Centaur" panose="02030504050205020304" pitchFamily="18" charset="0"/>
              </a:rPr>
              <a:t>Si su país exige Medicina Interna para Avalar su título de Dermatología, debe traer la constancia que ha cumplido con dicho requisito.</a:t>
            </a:r>
          </a:p>
          <a:p>
            <a:pPr marL="457200" indent="-457200">
              <a:lnSpc>
                <a:spcPct val="110000"/>
              </a:lnSpc>
              <a:buFont typeface="+mj-lt"/>
              <a:buAutoNum type="arabicPeriod" startAt="13"/>
            </a:pPr>
            <a:endParaRPr lang="es-MX" sz="2000" dirty="0">
              <a:latin typeface="Centaur" panose="02030504050205020304" pitchFamily="18" charset="0"/>
            </a:endParaRPr>
          </a:p>
          <a:p>
            <a:pPr>
              <a:buAutoNum type="arabicPeriod" startAt="16"/>
            </a:pPr>
            <a:r>
              <a:rPr lang="es-MX" sz="2000" b="1" dirty="0">
                <a:latin typeface="Book Antiqua" panose="02040602050305030304" pitchFamily="18" charset="0"/>
              </a:rPr>
              <a:t>  ROTULAR EL PDF COMO  “OPOSICIÓN (AÑOS)  PRIMER NOMBRE, PRIMER    </a:t>
            </a:r>
          </a:p>
          <a:p>
            <a:pPr marL="0" indent="0">
              <a:buNone/>
            </a:pPr>
            <a:r>
              <a:rPr lang="es-MX" sz="2000" b="1" dirty="0">
                <a:latin typeface="Book Antiqua" panose="02040602050305030304" pitchFamily="18" charset="0"/>
              </a:rPr>
              <a:t>          APELLIDO Y PAIS DE QUIEN APLICA” EJEMPLO “OPOSICIÓN 2026,    </a:t>
            </a:r>
          </a:p>
          <a:p>
            <a:pPr marL="0" indent="0">
              <a:buNone/>
            </a:pPr>
            <a:r>
              <a:rPr lang="es-MX" sz="2000" b="1" dirty="0">
                <a:latin typeface="Book Antiqua" panose="02040602050305030304" pitchFamily="18" charset="0"/>
              </a:rPr>
              <a:t>          FERNANDA GARCIA, GUATEMALA”.</a:t>
            </a:r>
          </a:p>
          <a:p>
            <a:pPr marL="0" indent="0">
              <a:buNone/>
            </a:pPr>
            <a:endParaRPr lang="es-MX" sz="2000" b="1" dirty="0">
              <a:latin typeface="Book Antiqua" panose="02040602050305030304" pitchFamily="18" charset="0"/>
            </a:endParaRPr>
          </a:p>
          <a:p>
            <a:pPr>
              <a:lnSpc>
                <a:spcPct val="110000"/>
              </a:lnSpc>
              <a:buFont typeface="Wingdings" panose="05000000000000000000" pitchFamily="2" charset="2"/>
              <a:buChar char="Ø"/>
            </a:pPr>
            <a:r>
              <a:rPr lang="es-ES" sz="2800" dirty="0">
                <a:latin typeface="Centaur" panose="02030504050205020304" pitchFamily="18" charset="0"/>
              </a:rPr>
              <a:t> </a:t>
            </a:r>
            <a:r>
              <a:rPr lang="es-ES" sz="2800" b="1" u="sng" dirty="0">
                <a:latin typeface="Centaur" panose="02030504050205020304" pitchFamily="18" charset="0"/>
              </a:rPr>
              <a:t>En caso de ser aceptado: </a:t>
            </a:r>
          </a:p>
          <a:p>
            <a:pPr lvl="1">
              <a:lnSpc>
                <a:spcPct val="110000"/>
              </a:lnSpc>
            </a:pPr>
            <a:r>
              <a:rPr lang="es-ES" sz="2000" dirty="0">
                <a:latin typeface="Centaur" panose="02030504050205020304" pitchFamily="18" charset="0"/>
              </a:rPr>
              <a:t>Seguro médico con cobertura internacional </a:t>
            </a:r>
          </a:p>
          <a:p>
            <a:pPr lvl="1">
              <a:lnSpc>
                <a:spcPct val="110000"/>
              </a:lnSpc>
            </a:pPr>
            <a:r>
              <a:rPr lang="es-ES" sz="2000" dirty="0">
                <a:latin typeface="Centaur" panose="02030504050205020304" pitchFamily="18" charset="0"/>
              </a:rPr>
              <a:t>Certificado de Buena Salud</a:t>
            </a:r>
          </a:p>
          <a:p>
            <a:pPr lvl="1">
              <a:lnSpc>
                <a:spcPct val="110000"/>
              </a:lnSpc>
            </a:pPr>
            <a:r>
              <a:rPr lang="es-ES" sz="2000" dirty="0">
                <a:latin typeface="Centaur" panose="02030504050205020304" pitchFamily="18" charset="0"/>
              </a:rPr>
              <a:t>Prueba PCR y Carnet de Vacuna (COVID)</a:t>
            </a:r>
          </a:p>
          <a:p>
            <a:pPr lvl="1">
              <a:lnSpc>
                <a:spcPct val="110000"/>
              </a:lnSpc>
            </a:pPr>
            <a:r>
              <a:rPr lang="es-ES" sz="2000" dirty="0">
                <a:latin typeface="Centaur" panose="02030504050205020304" pitchFamily="18" charset="0"/>
              </a:rPr>
              <a:t>Firmar Contrato y copia del Reglamento Interno del Postgrado,  en las que se compromete a trabajar de acuerdo a las normas establecidas.</a:t>
            </a:r>
          </a:p>
          <a:p>
            <a:pPr lvl="1">
              <a:lnSpc>
                <a:spcPct val="110000"/>
              </a:lnSpc>
            </a:pPr>
            <a:r>
              <a:rPr lang="es-ES" sz="2000" dirty="0">
                <a:latin typeface="Centaur" panose="02030504050205020304" pitchFamily="18" charset="0"/>
              </a:rPr>
              <a:t>Tramitar el permiso de ejercicio médico supervisado por medio de un colegiado activo transitorio en el Colegio de Médicos y Cirujanos de Guatemala</a:t>
            </a:r>
          </a:p>
          <a:p>
            <a:pPr lvl="1">
              <a:lnSpc>
                <a:spcPct val="110000"/>
              </a:lnSpc>
            </a:pPr>
            <a:r>
              <a:rPr lang="es-ES" sz="2000" dirty="0">
                <a:latin typeface="Centaur" panose="02030504050205020304" pitchFamily="18" charset="0"/>
              </a:rPr>
              <a:t>Tramitar su status migratorio de residencia de estudiantil en el Departamento de Migración </a:t>
            </a:r>
          </a:p>
          <a:p>
            <a:pPr marL="457200" lvl="1" indent="0">
              <a:lnSpc>
                <a:spcPct val="110000"/>
              </a:lnSpc>
              <a:buNone/>
            </a:pPr>
            <a:endParaRPr lang="es-ES" sz="2000" dirty="0">
              <a:latin typeface="Centaur" panose="02030504050205020304" pitchFamily="18" charset="0"/>
            </a:endParaRPr>
          </a:p>
          <a:p>
            <a:pPr marL="457200" lvl="1" indent="0" algn="ctr">
              <a:lnSpc>
                <a:spcPct val="110000"/>
              </a:lnSpc>
              <a:buNone/>
            </a:pPr>
            <a:r>
              <a:rPr lang="es-ES" sz="2000" dirty="0">
                <a:latin typeface="Centaur" panose="02030504050205020304" pitchFamily="18" charset="0"/>
              </a:rPr>
              <a:t>* </a:t>
            </a:r>
            <a:r>
              <a:rPr lang="es-ES" sz="2000" u="sng" dirty="0">
                <a:latin typeface="Centaur" panose="02030504050205020304" pitchFamily="18" charset="0"/>
              </a:rPr>
              <a:t>Todos los documento que entregan a INDERMA, no serán entregados a la hora de ingresar al Postgrado, ya que forman parte del expediente del Residente.  Deben tener copias de lo que entregan</a:t>
            </a:r>
            <a:r>
              <a:rPr lang="es-ES" sz="2000" dirty="0">
                <a:latin typeface="Centaur" panose="02030504050205020304" pitchFamily="18" charset="0"/>
              </a:rPr>
              <a:t>.</a:t>
            </a:r>
          </a:p>
          <a:p>
            <a:pPr marL="457200" lvl="1" indent="0">
              <a:lnSpc>
                <a:spcPct val="110000"/>
              </a:lnSpc>
              <a:buNone/>
            </a:pPr>
            <a:endParaRPr lang="es-ES" sz="2000" dirty="0">
              <a:solidFill>
                <a:schemeClr val="bg1"/>
              </a:solidFill>
              <a:latin typeface="Centaur" panose="02030504050205020304" pitchFamily="18" charset="0"/>
            </a:endParaRPr>
          </a:p>
        </p:txBody>
      </p:sp>
      <p:pic>
        <p:nvPicPr>
          <p:cNvPr id="3" name="Picture 2">
            <a:extLst>
              <a:ext uri="{FF2B5EF4-FFF2-40B4-BE49-F238E27FC236}">
                <a16:creationId xmlns:a16="http://schemas.microsoft.com/office/drawing/2014/main" id="{3255E044-A230-3B40-E5D5-F1A14437D3ED}"/>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5" name="Imagen 4" descr="Imagen que contiene Forma&#10;&#10;El contenido generado por IA puede ser incorrecto.">
            <a:extLst>
              <a:ext uri="{FF2B5EF4-FFF2-40B4-BE49-F238E27FC236}">
                <a16:creationId xmlns:a16="http://schemas.microsoft.com/office/drawing/2014/main" id="{A13AF04D-E633-CB7E-6FD9-1D023C6F74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9375" y="188640"/>
            <a:ext cx="1259089" cy="1312327"/>
          </a:xfrm>
          <a:prstGeom prst="rect">
            <a:avLst/>
          </a:prstGeom>
        </p:spPr>
      </p:pic>
    </p:spTree>
    <p:extLst>
      <p:ext uri="{BB962C8B-B14F-4D97-AF65-F5344CB8AC3E}">
        <p14:creationId xmlns:p14="http://schemas.microsoft.com/office/powerpoint/2010/main" val="3898959773"/>
      </p:ext>
    </p:extLst>
  </p:cSld>
  <p:clrMapOvr>
    <a:masterClrMapping/>
  </p:clrMapOvr>
  <p:transition spd="med">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rmAutofit/>
          </a:bodyPr>
          <a:lstStyle/>
          <a:p>
            <a:pPr eaLnBrk="1" hangingPunct="1"/>
            <a:r>
              <a:rPr lang="es-MX" sz="4000" b="1" dirty="0">
                <a:latin typeface="Centaur" panose="02030504050205020304" pitchFamily="18" charset="0"/>
              </a:rPr>
              <a:t>REQUISITOS DE INGRESO</a:t>
            </a:r>
            <a:endParaRPr lang="es-ES" sz="4000" b="1" dirty="0">
              <a:latin typeface="Centaur" panose="02030504050205020304" pitchFamily="18" charset="0"/>
            </a:endParaRPr>
          </a:p>
        </p:txBody>
      </p:sp>
      <p:sp>
        <p:nvSpPr>
          <p:cNvPr id="35843" name="2 Marcador de contenido"/>
          <p:cNvSpPr>
            <a:spLocks noGrp="1"/>
          </p:cNvSpPr>
          <p:nvPr>
            <p:ph idx="1"/>
          </p:nvPr>
        </p:nvSpPr>
        <p:spPr>
          <a:xfrm>
            <a:off x="457200" y="1341395"/>
            <a:ext cx="8229600" cy="4972072"/>
          </a:xfrm>
        </p:spPr>
        <p:txBody>
          <a:bodyPr anchor="ctr">
            <a:normAutofit/>
          </a:bodyPr>
          <a:lstStyle/>
          <a:p>
            <a:pPr algn="just"/>
            <a:r>
              <a:rPr lang="es-ES" sz="2000" b="1" u="sng" dirty="0">
                <a:latin typeface="Centaur" panose="02030504050205020304" pitchFamily="18" charset="0"/>
              </a:rPr>
              <a:t>EXAMEN PSICOLÓGICO:</a:t>
            </a:r>
            <a:r>
              <a:rPr lang="es-ES" sz="2000" dirty="0">
                <a:latin typeface="Centaur" panose="02030504050205020304" pitchFamily="18" charset="0"/>
              </a:rPr>
              <a:t> Evaluación por la Unidad de Psicodermatología de INDERMA. Esta se programará para el mismo día de la entrevista que se tenga en INDERMA.</a:t>
            </a:r>
          </a:p>
          <a:p>
            <a:pPr algn="just">
              <a:buNone/>
            </a:pPr>
            <a:endParaRPr lang="es-ES" sz="2000" dirty="0">
              <a:latin typeface="Centaur" panose="02030504050205020304" pitchFamily="18" charset="0"/>
            </a:endParaRPr>
          </a:p>
          <a:p>
            <a:pPr algn="just"/>
            <a:r>
              <a:rPr lang="es-ES" sz="2000" b="1" u="sng" dirty="0">
                <a:latin typeface="Centaur" panose="02030504050205020304" pitchFamily="18" charset="0"/>
              </a:rPr>
              <a:t>CALIFICACIÓN DEL EXAMEN ESCRITO</a:t>
            </a:r>
            <a:r>
              <a:rPr lang="es-ES" sz="2000" dirty="0">
                <a:latin typeface="Centaur" panose="02030504050205020304" pitchFamily="18" charset="0"/>
              </a:rPr>
              <a:t>: Valor de 0-100 puntos. Aprobación 75 puntos.</a:t>
            </a:r>
          </a:p>
          <a:p>
            <a:pPr lvl="1" algn="just"/>
            <a:r>
              <a:rPr lang="es-ES" sz="2000" dirty="0">
                <a:latin typeface="Centaur" panose="02030504050205020304" pitchFamily="18" charset="0"/>
              </a:rPr>
              <a:t>Los resultados serán notificados vía telefónica y/o electrónica</a:t>
            </a:r>
          </a:p>
          <a:p>
            <a:pPr algn="just">
              <a:buNone/>
            </a:pPr>
            <a:endParaRPr lang="es-ES" sz="2000" dirty="0">
              <a:latin typeface="Centaur" panose="02030504050205020304" pitchFamily="18" charset="0"/>
            </a:endParaRPr>
          </a:p>
          <a:p>
            <a:pPr lvl="0" algn="just"/>
            <a:r>
              <a:rPr lang="es-ES" sz="2000" b="1" u="sng" dirty="0">
                <a:latin typeface="Centaur" panose="02030504050205020304" pitchFamily="18" charset="0"/>
              </a:rPr>
              <a:t>ENTREVISTAS</a:t>
            </a:r>
            <a:r>
              <a:rPr lang="es-ES" sz="2000" dirty="0">
                <a:latin typeface="Centaur" panose="02030504050205020304" pitchFamily="18" charset="0"/>
              </a:rPr>
              <a:t>: Solo aquellos aspirantes que aprueben este examen, o quienes obtengan los puntajes </a:t>
            </a:r>
            <a:r>
              <a:rPr lang="es-ES" sz="2000" b="1" u="sng" dirty="0">
                <a:latin typeface="Centaur" panose="02030504050205020304" pitchFamily="18" charset="0"/>
              </a:rPr>
              <a:t>más altos</a:t>
            </a:r>
            <a:r>
              <a:rPr lang="es-ES" sz="2000" b="1" dirty="0">
                <a:latin typeface="Centaur" panose="02030504050205020304" pitchFamily="18" charset="0"/>
              </a:rPr>
              <a:t> </a:t>
            </a:r>
            <a:r>
              <a:rPr lang="es-ES" sz="2000" dirty="0">
                <a:latin typeface="Centaur" panose="02030504050205020304" pitchFamily="18" charset="0"/>
              </a:rPr>
              <a:t>en comparación a los demás aplicantes, tendrán derecho a Entrevista.</a:t>
            </a:r>
          </a:p>
        </p:txBody>
      </p:sp>
      <p:pic>
        <p:nvPicPr>
          <p:cNvPr id="2" name="Picture 2">
            <a:extLst>
              <a:ext uri="{FF2B5EF4-FFF2-40B4-BE49-F238E27FC236}">
                <a16:creationId xmlns:a16="http://schemas.microsoft.com/office/drawing/2014/main" id="{ACFB530F-25D8-670B-F322-96C000625E38}"/>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38CF672C-C126-633D-DFBF-F8700FC586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189974"/>
            <a:ext cx="1259089" cy="1312327"/>
          </a:xfrm>
          <a:prstGeom prst="rect">
            <a:avLst/>
          </a:prstGeom>
        </p:spPr>
      </p:pic>
    </p:spTree>
  </p:cSld>
  <p:clrMapOvr>
    <a:masterClrMapping/>
  </p:clrMapOvr>
  <p:transition spd="med">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normAutofit/>
          </a:bodyPr>
          <a:lstStyle/>
          <a:p>
            <a:pPr eaLnBrk="1" hangingPunct="1"/>
            <a:r>
              <a:rPr lang="es-MX" sz="4000" b="1" dirty="0">
                <a:latin typeface="Centaur" panose="02030504050205020304" pitchFamily="18" charset="0"/>
              </a:rPr>
              <a:t>REQUISITOS DE INGRESO</a:t>
            </a:r>
            <a:endParaRPr lang="es-ES" sz="4000" b="1" dirty="0">
              <a:latin typeface="Centaur" panose="02030504050205020304" pitchFamily="18" charset="0"/>
            </a:endParaRPr>
          </a:p>
        </p:txBody>
      </p:sp>
      <p:sp>
        <p:nvSpPr>
          <p:cNvPr id="35843" name="2 Marcador de contenido"/>
          <p:cNvSpPr>
            <a:spLocks noGrp="1"/>
          </p:cNvSpPr>
          <p:nvPr>
            <p:ph idx="1"/>
          </p:nvPr>
        </p:nvSpPr>
        <p:spPr>
          <a:xfrm>
            <a:off x="540102" y="1772816"/>
            <a:ext cx="8229600" cy="3071264"/>
          </a:xfrm>
        </p:spPr>
        <p:txBody>
          <a:bodyPr anchor="ctr">
            <a:normAutofit/>
          </a:bodyPr>
          <a:lstStyle/>
          <a:p>
            <a:pPr algn="just"/>
            <a:r>
              <a:rPr lang="es-ES" sz="2000" b="1" u="sng" dirty="0">
                <a:latin typeface="Centaur" panose="02030504050205020304" pitchFamily="18" charset="0"/>
              </a:rPr>
              <a:t>CALIFICACIÓN DEL CURRÍCULUM VITAE</a:t>
            </a:r>
            <a:r>
              <a:rPr lang="es-ES" sz="2000" b="1" dirty="0">
                <a:latin typeface="Centaur" panose="02030504050205020304" pitchFamily="18" charset="0"/>
              </a:rPr>
              <a:t>: </a:t>
            </a:r>
          </a:p>
          <a:p>
            <a:pPr algn="just">
              <a:buNone/>
            </a:pPr>
            <a:r>
              <a:rPr lang="es-ES" sz="2000" dirty="0">
                <a:latin typeface="Centaur" panose="02030504050205020304" pitchFamily="18" charset="0"/>
              </a:rPr>
              <a:t>      Se tomará en cuenta trayectoria durante los estudios de Pregrado y Postgrado, vocación profesional, participación en actividades científicas dermatológicas, distinciones,  publicaciones, estudios de inglés y recomendaciones. </a:t>
            </a:r>
          </a:p>
        </p:txBody>
      </p:sp>
      <p:pic>
        <p:nvPicPr>
          <p:cNvPr id="2" name="Picture 2">
            <a:extLst>
              <a:ext uri="{FF2B5EF4-FFF2-40B4-BE49-F238E27FC236}">
                <a16:creationId xmlns:a16="http://schemas.microsoft.com/office/drawing/2014/main" id="{91D131FD-442C-F1A4-736F-07DA7945F0CB}"/>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6DACE1A8-74EE-B366-3731-969734156F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189974"/>
            <a:ext cx="1259089" cy="1312327"/>
          </a:xfrm>
          <a:prstGeom prst="rect">
            <a:avLst/>
          </a:prstGeom>
        </p:spPr>
      </p:pic>
    </p:spTree>
  </p:cSld>
  <p:clrMapOvr>
    <a:masterClrMapping/>
  </p:clrMapOvr>
  <p:transition spd="med">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MX" dirty="0"/>
              <a:t> </a:t>
            </a:r>
            <a:r>
              <a:rPr lang="es-MX" sz="4000" b="1" dirty="0">
                <a:latin typeface="Centaur" panose="02030504050205020304" pitchFamily="18" charset="0"/>
              </a:rPr>
              <a:t>CUOTAS</a:t>
            </a:r>
            <a:endParaRPr lang="es-ES" sz="4000" b="1" dirty="0">
              <a:latin typeface="Centaur" panose="02030504050205020304" pitchFamily="18" charset="0"/>
            </a:endParaRPr>
          </a:p>
        </p:txBody>
      </p:sp>
      <p:sp>
        <p:nvSpPr>
          <p:cNvPr id="35843" name="2 Marcador de contenido"/>
          <p:cNvSpPr>
            <a:spLocks noGrp="1"/>
          </p:cNvSpPr>
          <p:nvPr>
            <p:ph idx="1"/>
          </p:nvPr>
        </p:nvSpPr>
        <p:spPr>
          <a:xfrm>
            <a:off x="457324" y="1124744"/>
            <a:ext cx="8229600" cy="5055287"/>
          </a:xfrm>
        </p:spPr>
        <p:txBody>
          <a:bodyPr anchor="ctr">
            <a:noAutofit/>
          </a:bodyPr>
          <a:lstStyle/>
          <a:p>
            <a:pPr lvl="0" algn="just">
              <a:lnSpc>
                <a:spcPct val="120000"/>
              </a:lnSpc>
            </a:pPr>
            <a:r>
              <a:rPr lang="es-ES" sz="1800" dirty="0">
                <a:latin typeface="Centaur" panose="02030504050205020304" pitchFamily="18" charset="0"/>
              </a:rPr>
              <a:t>Examen de admisión $ 140.00. </a:t>
            </a:r>
          </a:p>
          <a:p>
            <a:pPr lvl="0" algn="just">
              <a:lnSpc>
                <a:spcPct val="120000"/>
              </a:lnSpc>
            </a:pPr>
            <a:endParaRPr lang="es-GT" sz="1800" dirty="0">
              <a:latin typeface="Centaur" panose="02030504050205020304" pitchFamily="18" charset="0"/>
            </a:endParaRPr>
          </a:p>
          <a:p>
            <a:pPr lvl="0" algn="just">
              <a:lnSpc>
                <a:spcPct val="120000"/>
              </a:lnSpc>
            </a:pPr>
            <a:r>
              <a:rPr lang="es-ES" sz="1800" dirty="0">
                <a:latin typeface="Centaur" panose="02030504050205020304" pitchFamily="18" charset="0"/>
              </a:rPr>
              <a:t>Residentes extranjeros y nacionales: $. 6, 525.05 (dos años y tres meses) (Monto modificable)</a:t>
            </a:r>
          </a:p>
          <a:p>
            <a:pPr lvl="0" algn="just">
              <a:lnSpc>
                <a:spcPct val="120000"/>
              </a:lnSpc>
            </a:pPr>
            <a:endParaRPr lang="es-GT" sz="1800" dirty="0">
              <a:latin typeface="Centaur" panose="02030504050205020304" pitchFamily="18" charset="0"/>
            </a:endParaRPr>
          </a:p>
          <a:p>
            <a:pPr lvl="0" algn="just">
              <a:lnSpc>
                <a:spcPct val="120000"/>
              </a:lnSpc>
            </a:pPr>
            <a:r>
              <a:rPr lang="es-ES" sz="1800" dirty="0">
                <a:latin typeface="Centaur" panose="02030504050205020304" pitchFamily="18" charset="0"/>
              </a:rPr>
              <a:t>Pago Anual de Carnet Q. 250.00 a la Universidad Francisco Marroquín.</a:t>
            </a:r>
          </a:p>
          <a:p>
            <a:pPr lvl="0" algn="just">
              <a:lnSpc>
                <a:spcPct val="120000"/>
              </a:lnSpc>
            </a:pPr>
            <a:endParaRPr lang="es-ES" sz="1800" dirty="0">
              <a:latin typeface="Centaur" panose="02030504050205020304" pitchFamily="18" charset="0"/>
            </a:endParaRPr>
          </a:p>
          <a:p>
            <a:pPr algn="just">
              <a:lnSpc>
                <a:spcPct val="120000"/>
              </a:lnSpc>
            </a:pPr>
            <a:r>
              <a:rPr lang="es-ES" sz="1800" dirty="0">
                <a:latin typeface="Centaur" panose="02030504050205020304" pitchFamily="18" charset="0"/>
              </a:rPr>
              <a:t>Pago Anual de Colegiado Transitorio en el Colegio de Médicos de Guatemala                          (. Q 1, 740.00) (Médicos Extranjeros)</a:t>
            </a:r>
            <a:endParaRPr lang="es-GT" sz="1800" dirty="0">
              <a:latin typeface="Centaur" panose="02030504050205020304" pitchFamily="18" charset="0"/>
            </a:endParaRPr>
          </a:p>
          <a:p>
            <a:pPr lvl="0" algn="just">
              <a:lnSpc>
                <a:spcPct val="120000"/>
              </a:lnSpc>
            </a:pPr>
            <a:endParaRPr lang="es-GT" sz="1800" dirty="0">
              <a:latin typeface="Centaur" panose="02030504050205020304" pitchFamily="18" charset="0"/>
            </a:endParaRPr>
          </a:p>
          <a:p>
            <a:pPr lvl="0"/>
            <a:r>
              <a:rPr lang="es-ES" sz="1800" dirty="0">
                <a:latin typeface="Centaur" panose="02030504050205020304" pitchFamily="18" charset="0"/>
              </a:rPr>
              <a:t>Pago de 4 cursos de Proceso Económico I y II, Filosofía de Hayek y Retórica de la Escuela Austríaca a la Universidad Francisco Marroquín con valor de $ 3, 100.00 (Monto Sujeto a Modificación por la UFM).</a:t>
            </a:r>
            <a:endParaRPr lang="es-GT" sz="1800" dirty="0">
              <a:latin typeface="Centaur" panose="02030504050205020304" pitchFamily="18" charset="0"/>
            </a:endParaRPr>
          </a:p>
        </p:txBody>
      </p:sp>
      <p:pic>
        <p:nvPicPr>
          <p:cNvPr id="2" name="Picture 2">
            <a:extLst>
              <a:ext uri="{FF2B5EF4-FFF2-40B4-BE49-F238E27FC236}">
                <a16:creationId xmlns:a16="http://schemas.microsoft.com/office/drawing/2014/main" id="{7E5A8C81-A851-2F30-C89F-82255DECA833}"/>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276936"/>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200C1823-8EF1-B4F8-0607-21DF9E3247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EF4A11B-32C6-AA90-7E2A-80C5EE1524E6}"/>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57200" y="350665"/>
            <a:ext cx="849832" cy="1079659"/>
          </a:xfrm>
          <a:prstGeom prst="rect">
            <a:avLst/>
          </a:prstGeom>
          <a:noFill/>
          <a:ln w="9525">
            <a:noFill/>
            <a:miter lim="800000"/>
            <a:headEnd/>
            <a:tailEnd/>
          </a:ln>
        </p:spPr>
      </p:pic>
      <p:sp>
        <p:nvSpPr>
          <p:cNvPr id="6" name="2 Marcador de contenido">
            <a:extLst>
              <a:ext uri="{FF2B5EF4-FFF2-40B4-BE49-F238E27FC236}">
                <a16:creationId xmlns:a16="http://schemas.microsoft.com/office/drawing/2014/main" id="{B1B5137B-9BE4-4964-FBD1-8A15E56F1DDC}"/>
              </a:ext>
            </a:extLst>
          </p:cNvPr>
          <p:cNvSpPr>
            <a:spLocks noGrp="1"/>
          </p:cNvSpPr>
          <p:nvPr>
            <p:ph idx="1"/>
          </p:nvPr>
        </p:nvSpPr>
        <p:spPr>
          <a:xfrm>
            <a:off x="457200" y="2204864"/>
            <a:ext cx="8229600" cy="3312368"/>
          </a:xfrm>
        </p:spPr>
        <p:txBody>
          <a:bodyPr anchor="ctr">
            <a:noAutofit/>
          </a:bodyPr>
          <a:lstStyle/>
          <a:p>
            <a:r>
              <a:rPr lang="es-ES" sz="1800" dirty="0">
                <a:latin typeface="Centaur" panose="02030504050205020304" pitchFamily="18" charset="0"/>
              </a:rPr>
              <a:t>Pago de Matricula de la Universidad Francisco Marroquín (Q 3, 000.00 Anual) (Monto Total Q. 9, 000.00)</a:t>
            </a:r>
            <a:endParaRPr lang="es-GT" sz="1800" dirty="0">
              <a:latin typeface="Centaur" panose="02030504050205020304" pitchFamily="18" charset="0"/>
            </a:endParaRPr>
          </a:p>
          <a:p>
            <a:pPr lvl="0"/>
            <a:endParaRPr lang="es-ES" sz="1800" dirty="0">
              <a:latin typeface="Centaur" panose="02030504050205020304" pitchFamily="18" charset="0"/>
            </a:endParaRPr>
          </a:p>
          <a:p>
            <a:pPr lvl="0"/>
            <a:r>
              <a:rPr lang="es-ES" sz="1800" dirty="0">
                <a:latin typeface="Centaur" panose="02030504050205020304" pitchFamily="18" charset="0"/>
              </a:rPr>
              <a:t>Pago de Sistema de Reconocimiento de Especialidad Universidad Francisco Marroquín al Finalizar la Residencia e Historial Académico (Q 3, 000.00) (Monto modificable)</a:t>
            </a:r>
            <a:endParaRPr lang="es-GT" sz="1800" dirty="0">
              <a:latin typeface="Centaur" panose="02030504050205020304" pitchFamily="18" charset="0"/>
            </a:endParaRPr>
          </a:p>
          <a:p>
            <a:pPr lvl="0"/>
            <a:endParaRPr lang="es-GT" sz="1800" dirty="0">
              <a:latin typeface="Centaur" panose="02030504050205020304" pitchFamily="18" charset="0"/>
            </a:endParaRPr>
          </a:p>
          <a:p>
            <a:pPr lvl="0" algn="just">
              <a:lnSpc>
                <a:spcPct val="120000"/>
              </a:lnSpc>
            </a:pPr>
            <a:r>
              <a:rPr lang="es-ES" sz="1800" dirty="0">
                <a:latin typeface="Centaur" panose="02030504050205020304" pitchFamily="18" charset="0"/>
              </a:rPr>
              <a:t>Pago de certificaciones</a:t>
            </a:r>
          </a:p>
          <a:p>
            <a:pPr lvl="0" algn="just">
              <a:lnSpc>
                <a:spcPct val="120000"/>
              </a:lnSpc>
            </a:pPr>
            <a:endParaRPr lang="es-GT" sz="1800" dirty="0">
              <a:solidFill>
                <a:schemeClr val="bg1"/>
              </a:solidFill>
              <a:latin typeface="Centaur" panose="02030504050205020304" pitchFamily="18" charset="0"/>
            </a:endParaRPr>
          </a:p>
          <a:p>
            <a:pPr lvl="1" algn="just">
              <a:lnSpc>
                <a:spcPct val="120000"/>
              </a:lnSpc>
            </a:pPr>
            <a:r>
              <a:rPr lang="es-ES" sz="1200" dirty="0">
                <a:latin typeface="Cavolini" panose="03000502040302020204" pitchFamily="66" charset="0"/>
                <a:cs typeface="Cavolini" panose="03000502040302020204" pitchFamily="66" charset="0"/>
              </a:rPr>
              <a:t>NOTA: Los montos mencionados son aproximados, estos podrían variar según lo considere la U.F.M., INDERMA ó el cambio del dólar al momento del pago. </a:t>
            </a:r>
            <a:endParaRPr lang="es-GT" sz="1200" dirty="0">
              <a:latin typeface="Cavolini" panose="03000502040302020204" pitchFamily="66" charset="0"/>
              <a:cs typeface="Cavolini" panose="03000502040302020204" pitchFamily="66" charset="0"/>
            </a:endParaRPr>
          </a:p>
          <a:p>
            <a:pPr lvl="1" algn="just">
              <a:lnSpc>
                <a:spcPct val="120000"/>
              </a:lnSpc>
            </a:pPr>
            <a:r>
              <a:rPr lang="es-GT" sz="1200" dirty="0">
                <a:latin typeface="Cavolini" panose="03000502040302020204" pitchFamily="66" charset="0"/>
                <a:cs typeface="Cavolini" panose="03000502040302020204" pitchFamily="66" charset="0"/>
              </a:rPr>
              <a:t>No están incluidos gastos por exámenes de reposición o reasignación de unidades perdidas</a:t>
            </a:r>
            <a:r>
              <a:rPr lang="es-ES" sz="1200" dirty="0">
                <a:latin typeface="Cavolini" panose="03000502040302020204" pitchFamily="66" charset="0"/>
                <a:cs typeface="Cavolini" panose="03000502040302020204" pitchFamily="66" charset="0"/>
              </a:rPr>
              <a:t>.</a:t>
            </a:r>
            <a:endParaRPr lang="es-GT" sz="1200" dirty="0">
              <a:latin typeface="Cavolini" panose="03000502040302020204" pitchFamily="66" charset="0"/>
              <a:cs typeface="Cavolini" panose="03000502040302020204" pitchFamily="66" charset="0"/>
            </a:endParaRPr>
          </a:p>
          <a:p>
            <a:pPr>
              <a:lnSpc>
                <a:spcPct val="120000"/>
              </a:lnSpc>
            </a:pPr>
            <a:endParaRPr lang="es-ES" sz="1800" dirty="0">
              <a:solidFill>
                <a:schemeClr val="bg1"/>
              </a:solidFill>
              <a:latin typeface="Centaur" panose="02030504050205020304" pitchFamily="18" charset="0"/>
            </a:endParaRPr>
          </a:p>
        </p:txBody>
      </p:sp>
      <p:sp>
        <p:nvSpPr>
          <p:cNvPr id="7" name="1 Título">
            <a:extLst>
              <a:ext uri="{FF2B5EF4-FFF2-40B4-BE49-F238E27FC236}">
                <a16:creationId xmlns:a16="http://schemas.microsoft.com/office/drawing/2014/main" id="{ACD060B5-2589-536C-9015-EDD69A294F5D}"/>
              </a:ext>
            </a:extLst>
          </p:cNvPr>
          <p:cNvSpPr>
            <a:spLocks noGrp="1"/>
          </p:cNvSpPr>
          <p:nvPr>
            <p:ph type="title"/>
          </p:nvPr>
        </p:nvSpPr>
        <p:spPr>
          <a:xfrm>
            <a:off x="457200" y="274638"/>
            <a:ext cx="8229600" cy="1143000"/>
          </a:xfrm>
        </p:spPr>
        <p:txBody>
          <a:bodyPr/>
          <a:lstStyle/>
          <a:p>
            <a:pPr eaLnBrk="1" hangingPunct="1"/>
            <a:r>
              <a:rPr lang="es-MX" dirty="0"/>
              <a:t> </a:t>
            </a:r>
            <a:r>
              <a:rPr lang="es-MX" sz="4000" b="1" dirty="0">
                <a:latin typeface="Centaur" panose="02030504050205020304" pitchFamily="18" charset="0"/>
              </a:rPr>
              <a:t>CUOTAS</a:t>
            </a:r>
            <a:endParaRPr lang="es-ES" sz="4000" b="1" dirty="0">
              <a:latin typeface="Centaur" panose="02030504050205020304" pitchFamily="18" charset="0"/>
            </a:endParaRPr>
          </a:p>
        </p:txBody>
      </p:sp>
      <p:pic>
        <p:nvPicPr>
          <p:cNvPr id="2" name="Imagen 1" descr="Imagen que contiene Forma&#10;&#10;El contenido generado por IA puede ser incorrecto.">
            <a:extLst>
              <a:ext uri="{FF2B5EF4-FFF2-40B4-BE49-F238E27FC236}">
                <a16:creationId xmlns:a16="http://schemas.microsoft.com/office/drawing/2014/main" id="{541534F5-A8E2-0E4F-1318-6D2E9307D8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extLst>
      <p:ext uri="{BB962C8B-B14F-4D97-AF65-F5344CB8AC3E}">
        <p14:creationId xmlns:p14="http://schemas.microsoft.com/office/powerpoint/2010/main" val="667418436"/>
      </p:ext>
    </p:extLst>
  </p:cSld>
  <p:clrMapOvr>
    <a:masterClrMapping/>
  </p:clrMapOvr>
  <p:transition spd="med">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normAutofit/>
          </a:bodyPr>
          <a:lstStyle/>
          <a:p>
            <a:pPr eaLnBrk="1" hangingPunct="1"/>
            <a:r>
              <a:rPr lang="es-MX" sz="3200" b="1" dirty="0">
                <a:latin typeface="Centaur" panose="02030504050205020304" pitchFamily="18" charset="0"/>
              </a:rPr>
              <a:t>COLEGIO DE MÉDICOS Y </a:t>
            </a:r>
            <a:br>
              <a:rPr lang="es-MX" sz="3200" b="1" dirty="0">
                <a:latin typeface="Centaur" panose="02030504050205020304" pitchFamily="18" charset="0"/>
              </a:rPr>
            </a:br>
            <a:r>
              <a:rPr lang="es-MX" sz="3200" b="1" dirty="0">
                <a:latin typeface="Centaur" panose="02030504050205020304" pitchFamily="18" charset="0"/>
              </a:rPr>
              <a:t>CIRUJANOS DE GUATEMALA</a:t>
            </a:r>
            <a:endParaRPr lang="es-ES" sz="3200" b="1" dirty="0">
              <a:latin typeface="Centaur" panose="02030504050205020304" pitchFamily="18" charset="0"/>
            </a:endParaRPr>
          </a:p>
        </p:txBody>
      </p:sp>
      <p:sp>
        <p:nvSpPr>
          <p:cNvPr id="44035" name="2 Marcador de contenido"/>
          <p:cNvSpPr>
            <a:spLocks noGrp="1"/>
          </p:cNvSpPr>
          <p:nvPr>
            <p:ph idx="1"/>
          </p:nvPr>
        </p:nvSpPr>
        <p:spPr>
          <a:xfrm>
            <a:off x="457200" y="1600200"/>
            <a:ext cx="8229600" cy="4493096"/>
          </a:xfrm>
        </p:spPr>
        <p:txBody>
          <a:bodyPr>
            <a:normAutofit/>
          </a:bodyPr>
          <a:lstStyle/>
          <a:p>
            <a:pPr algn="ctr" eaLnBrk="1" hangingPunct="1">
              <a:buFontTx/>
              <a:buNone/>
            </a:pPr>
            <a:r>
              <a:rPr lang="es-ES" sz="1800" b="1" dirty="0">
                <a:latin typeface="Centaur" panose="02030504050205020304" pitchFamily="18" charset="0"/>
              </a:rPr>
              <a:t>REQUISITOS PARA NUEVOS COLEGIADOS </a:t>
            </a:r>
          </a:p>
          <a:p>
            <a:pPr algn="ctr" eaLnBrk="1" hangingPunct="1">
              <a:buFontTx/>
              <a:buNone/>
            </a:pPr>
            <a:r>
              <a:rPr lang="es-ES" sz="1800" b="1" dirty="0">
                <a:latin typeface="Centaur" panose="02030504050205020304" pitchFamily="18" charset="0"/>
              </a:rPr>
              <a:t>TRANSITORIOS (MÉDICOS EXTRANJEROS)</a:t>
            </a:r>
          </a:p>
          <a:p>
            <a:pPr eaLnBrk="1" hangingPunct="1">
              <a:lnSpc>
                <a:spcPct val="110000"/>
              </a:lnSpc>
              <a:buFontTx/>
              <a:buNone/>
            </a:pPr>
            <a:endParaRPr lang="es-ES" sz="1800" b="1" dirty="0">
              <a:latin typeface="Centaur" panose="02030504050205020304" pitchFamily="18" charset="0"/>
            </a:endParaRPr>
          </a:p>
          <a:p>
            <a:pPr algn="just" eaLnBrk="1" hangingPunct="1"/>
            <a:r>
              <a:rPr lang="es-ES" sz="1800" dirty="0">
                <a:latin typeface="Centaur" panose="02030504050205020304" pitchFamily="18" charset="0"/>
              </a:rPr>
              <a:t>Una</a:t>
            </a:r>
            <a:r>
              <a:rPr lang="es-ES" sz="1800" b="0" dirty="0">
                <a:latin typeface="Centaur" panose="02030504050205020304" pitchFamily="18" charset="0"/>
              </a:rPr>
              <a:t> fotografía tamaño cédula o DPI/pasaporte, en blanco y negro o a color</a:t>
            </a:r>
          </a:p>
          <a:p>
            <a:pPr algn="just" eaLnBrk="1" hangingPunct="1"/>
            <a:endParaRPr lang="es-ES" sz="1800" b="0" dirty="0">
              <a:latin typeface="Centaur" panose="02030504050205020304" pitchFamily="18" charset="0"/>
            </a:endParaRPr>
          </a:p>
          <a:p>
            <a:pPr algn="just" eaLnBrk="1" hangingPunct="1"/>
            <a:r>
              <a:rPr lang="es-ES" sz="1800" b="0" dirty="0">
                <a:latin typeface="Centaur" panose="02030504050205020304" pitchFamily="18" charset="0"/>
              </a:rPr>
              <a:t>Carta de solicitud dirigida a Junta </a:t>
            </a:r>
            <a:r>
              <a:rPr lang="es-ES" sz="1800" dirty="0">
                <a:latin typeface="Centaur" panose="02030504050205020304" pitchFamily="18" charset="0"/>
              </a:rPr>
              <a:t>D</a:t>
            </a:r>
            <a:r>
              <a:rPr lang="es-ES" sz="1800" b="0" dirty="0">
                <a:latin typeface="Centaur" panose="02030504050205020304" pitchFamily="18" charset="0"/>
              </a:rPr>
              <a:t>irectiva del Colegio de Médicos y Cirujanos de Guatemala.</a:t>
            </a:r>
          </a:p>
          <a:p>
            <a:pPr algn="just" eaLnBrk="1" hangingPunct="1"/>
            <a:endParaRPr lang="es-ES" sz="1800" b="0" dirty="0">
              <a:latin typeface="Centaur" panose="02030504050205020304" pitchFamily="18" charset="0"/>
            </a:endParaRPr>
          </a:p>
          <a:p>
            <a:pPr algn="just" eaLnBrk="1" hangingPunct="1"/>
            <a:r>
              <a:rPr lang="es-ES" sz="1800" b="0" dirty="0">
                <a:latin typeface="Centaur" panose="02030504050205020304" pitchFamily="18" charset="0"/>
              </a:rPr>
              <a:t>Presentar fotocopia autenticada por un abogado guatemalteco, del título profesional del respectivo país de origen, con todos sus pases de ley por el Ministerio de Relaciones </a:t>
            </a:r>
            <a:r>
              <a:rPr lang="es-ES" sz="1800" dirty="0">
                <a:latin typeface="Centaur" panose="02030504050205020304" pitchFamily="18" charset="0"/>
              </a:rPr>
              <a:t>E</a:t>
            </a:r>
            <a:r>
              <a:rPr lang="es-ES" sz="1800" b="0" dirty="0">
                <a:latin typeface="Centaur" panose="02030504050205020304" pitchFamily="18" charset="0"/>
              </a:rPr>
              <a:t>xteriores de Guatemala.</a:t>
            </a:r>
          </a:p>
          <a:p>
            <a:pPr algn="just" eaLnBrk="1" hangingPunct="1"/>
            <a:endParaRPr lang="es-ES" sz="1800" b="0" dirty="0">
              <a:latin typeface="Centaur" panose="02030504050205020304" pitchFamily="18" charset="0"/>
            </a:endParaRPr>
          </a:p>
          <a:p>
            <a:pPr algn="just" eaLnBrk="1" hangingPunct="1"/>
            <a:r>
              <a:rPr lang="es-ES" sz="1800" b="0" dirty="0">
                <a:latin typeface="Centaur" panose="02030504050205020304" pitchFamily="18" charset="0"/>
              </a:rPr>
              <a:t>Fotocopia autenticada de su pasaporte completo por un abogado guatemalteco</a:t>
            </a:r>
            <a:r>
              <a:rPr lang="es-ES" sz="1800" b="0" dirty="0">
                <a:solidFill>
                  <a:schemeClr val="bg1"/>
                </a:solidFill>
                <a:latin typeface="Centaur" panose="02030504050205020304" pitchFamily="18" charset="0"/>
              </a:rPr>
              <a:t>.</a:t>
            </a:r>
          </a:p>
        </p:txBody>
      </p:sp>
      <p:pic>
        <p:nvPicPr>
          <p:cNvPr id="2" name="Picture 2">
            <a:extLst>
              <a:ext uri="{FF2B5EF4-FFF2-40B4-BE49-F238E27FC236}">
                <a16:creationId xmlns:a16="http://schemas.microsoft.com/office/drawing/2014/main" id="{4A1A2EDF-6345-C8A5-EEDE-FE3AD0CABE6F}"/>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83568" y="355714"/>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4F9A7BBE-E420-2C00-3342-9EB66C7CC8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normAutofit/>
          </a:bodyPr>
          <a:lstStyle/>
          <a:p>
            <a:pPr eaLnBrk="1" hangingPunct="1"/>
            <a:r>
              <a:rPr lang="es-MX" sz="3200" b="1" dirty="0">
                <a:latin typeface="Centaur" panose="02030504050205020304" pitchFamily="18" charset="0"/>
              </a:rPr>
              <a:t>COLEGIO DE MÉDICOS Y </a:t>
            </a:r>
            <a:br>
              <a:rPr lang="es-MX" sz="3200" b="1" dirty="0">
                <a:latin typeface="Centaur" panose="02030504050205020304" pitchFamily="18" charset="0"/>
              </a:rPr>
            </a:br>
            <a:r>
              <a:rPr lang="es-MX" sz="3200" b="1" dirty="0">
                <a:latin typeface="Centaur" panose="02030504050205020304" pitchFamily="18" charset="0"/>
              </a:rPr>
              <a:t>CIRUJANOS DE GUATEMALA</a:t>
            </a:r>
            <a:endParaRPr lang="es-ES" sz="3200" b="1" dirty="0">
              <a:latin typeface="Centaur" panose="02030504050205020304" pitchFamily="18" charset="0"/>
            </a:endParaRPr>
          </a:p>
        </p:txBody>
      </p:sp>
      <p:sp>
        <p:nvSpPr>
          <p:cNvPr id="44035" name="2 Marcador de contenido"/>
          <p:cNvSpPr>
            <a:spLocks noGrp="1"/>
          </p:cNvSpPr>
          <p:nvPr>
            <p:ph idx="1"/>
          </p:nvPr>
        </p:nvSpPr>
        <p:spPr>
          <a:xfrm>
            <a:off x="457200" y="1600200"/>
            <a:ext cx="8229600" cy="4972072"/>
          </a:xfrm>
        </p:spPr>
        <p:txBody>
          <a:bodyPr>
            <a:normAutofit/>
          </a:bodyPr>
          <a:lstStyle/>
          <a:p>
            <a:pPr algn="ctr" eaLnBrk="1" hangingPunct="1">
              <a:buFontTx/>
              <a:buNone/>
            </a:pPr>
            <a:r>
              <a:rPr lang="es-ES" sz="1800" b="1" dirty="0">
                <a:latin typeface="Centaur" panose="02030504050205020304" pitchFamily="18" charset="0"/>
              </a:rPr>
              <a:t>REQUISITOS PARA NUEVOS COLEGIADOS </a:t>
            </a:r>
          </a:p>
          <a:p>
            <a:pPr algn="ctr" eaLnBrk="1" hangingPunct="1">
              <a:buFontTx/>
              <a:buNone/>
            </a:pPr>
            <a:r>
              <a:rPr lang="es-ES" sz="1800" b="1" dirty="0">
                <a:latin typeface="Centaur" panose="02030504050205020304" pitchFamily="18" charset="0"/>
              </a:rPr>
              <a:t>TRANSITORIOS (MEDICOS EXTRANJEROS)</a:t>
            </a:r>
          </a:p>
          <a:p>
            <a:pPr marL="0" indent="0" algn="just" eaLnBrk="1" hangingPunct="1">
              <a:lnSpc>
                <a:spcPct val="110000"/>
              </a:lnSpc>
              <a:buNone/>
            </a:pPr>
            <a:endParaRPr lang="es-ES" sz="1600" b="0" dirty="0">
              <a:latin typeface="Centaur" panose="02030504050205020304" pitchFamily="18" charset="0"/>
            </a:endParaRPr>
          </a:p>
          <a:p>
            <a:pPr algn="just" eaLnBrk="1" hangingPunct="1">
              <a:lnSpc>
                <a:spcPct val="110000"/>
              </a:lnSpc>
            </a:pPr>
            <a:r>
              <a:rPr lang="es-ES" sz="1800" b="0" dirty="0">
                <a:latin typeface="Centaur" panose="02030504050205020304" pitchFamily="18" charset="0"/>
              </a:rPr>
              <a:t>Fotostática del título de ambos lados.</a:t>
            </a:r>
          </a:p>
          <a:p>
            <a:pPr algn="just" eaLnBrk="1" hangingPunct="1">
              <a:lnSpc>
                <a:spcPct val="110000"/>
              </a:lnSpc>
            </a:pPr>
            <a:endParaRPr lang="es-ES" sz="1800" b="0" dirty="0">
              <a:latin typeface="Centaur" panose="02030504050205020304" pitchFamily="18" charset="0"/>
            </a:endParaRPr>
          </a:p>
          <a:p>
            <a:pPr algn="just" eaLnBrk="1" hangingPunct="1">
              <a:lnSpc>
                <a:spcPct val="110000"/>
              </a:lnSpc>
            </a:pPr>
            <a:r>
              <a:rPr lang="es-ES" sz="1800" b="0" dirty="0">
                <a:latin typeface="Centaur" panose="02030504050205020304" pitchFamily="18" charset="0"/>
              </a:rPr>
              <a:t>Presentar constancia original de aceptación en un programa de </a:t>
            </a:r>
            <a:r>
              <a:rPr lang="es-ES" sz="1800" dirty="0">
                <a:latin typeface="Centaur" panose="02030504050205020304" pitchFamily="18" charset="0"/>
              </a:rPr>
              <a:t>P</a:t>
            </a:r>
            <a:r>
              <a:rPr lang="es-ES" sz="1800" b="0" dirty="0">
                <a:latin typeface="Centaur" panose="02030504050205020304" pitchFamily="18" charset="0"/>
              </a:rPr>
              <a:t>ostgrado o entrenamiento avalado por las universidades nacionales en instituciones estatales y no estatales.</a:t>
            </a:r>
          </a:p>
          <a:p>
            <a:pPr algn="just" eaLnBrk="1" hangingPunct="1">
              <a:lnSpc>
                <a:spcPct val="110000"/>
              </a:lnSpc>
            </a:pPr>
            <a:endParaRPr lang="es-ES" sz="1800" b="0" dirty="0">
              <a:latin typeface="Centaur" panose="02030504050205020304" pitchFamily="18" charset="0"/>
            </a:endParaRPr>
          </a:p>
          <a:p>
            <a:pPr algn="just" eaLnBrk="1" hangingPunct="1">
              <a:lnSpc>
                <a:spcPct val="110000"/>
              </a:lnSpc>
            </a:pPr>
            <a:r>
              <a:rPr lang="es-ES" sz="1800" b="0" dirty="0">
                <a:latin typeface="Centaur" panose="02030504050205020304" pitchFamily="18" charset="0"/>
              </a:rPr>
              <a:t>Presentar constancia original de Colegiado Activo del Colegio Profesional de su respectivo país de origen.</a:t>
            </a:r>
          </a:p>
          <a:p>
            <a:pPr algn="just" eaLnBrk="1" hangingPunct="1">
              <a:lnSpc>
                <a:spcPct val="110000"/>
              </a:lnSpc>
            </a:pPr>
            <a:endParaRPr lang="es-ES" sz="1800" b="0" dirty="0">
              <a:latin typeface="Centaur" panose="02030504050205020304" pitchFamily="18" charset="0"/>
            </a:endParaRPr>
          </a:p>
          <a:p>
            <a:pPr algn="just" eaLnBrk="1" hangingPunct="1">
              <a:lnSpc>
                <a:spcPct val="110000"/>
              </a:lnSpc>
            </a:pPr>
            <a:r>
              <a:rPr lang="es-ES" sz="1800" b="0" dirty="0">
                <a:latin typeface="Centaur" panose="02030504050205020304" pitchFamily="18" charset="0"/>
              </a:rPr>
              <a:t>Cancelar Q.1, 740.00 por la inscripción.</a:t>
            </a:r>
          </a:p>
        </p:txBody>
      </p:sp>
      <p:pic>
        <p:nvPicPr>
          <p:cNvPr id="2" name="Picture 2">
            <a:extLst>
              <a:ext uri="{FF2B5EF4-FFF2-40B4-BE49-F238E27FC236}">
                <a16:creationId xmlns:a16="http://schemas.microsoft.com/office/drawing/2014/main" id="{4A1A2EDF-6345-C8A5-EEDE-FE3AD0CABE6F}"/>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83568" y="355714"/>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74A6D618-E9FC-AD7A-EDE5-CB97DF698E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extLst>
      <p:ext uri="{BB962C8B-B14F-4D97-AF65-F5344CB8AC3E}">
        <p14:creationId xmlns:p14="http://schemas.microsoft.com/office/powerpoint/2010/main" val="3756594197"/>
      </p:ext>
    </p:extLst>
  </p:cSld>
  <p:clrMapOvr>
    <a:masterClrMapping/>
  </p:clrMapOvr>
  <p:transition spd="med">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p:txBody>
          <a:bodyPr>
            <a:noAutofit/>
          </a:bodyPr>
          <a:lstStyle/>
          <a:p>
            <a:pPr eaLnBrk="1" hangingPunct="1"/>
            <a:r>
              <a:rPr lang="es-MX" sz="3600" b="1" dirty="0">
                <a:latin typeface="Centaur" panose="02030504050205020304" pitchFamily="18" charset="0"/>
              </a:rPr>
              <a:t>COLEGIO DE MÉDICOS Y </a:t>
            </a:r>
            <a:br>
              <a:rPr lang="es-MX" sz="3600" b="1" dirty="0">
                <a:latin typeface="Centaur" panose="02030504050205020304" pitchFamily="18" charset="0"/>
              </a:rPr>
            </a:br>
            <a:r>
              <a:rPr lang="es-MX" sz="3600" b="1" dirty="0">
                <a:latin typeface="Centaur" panose="02030504050205020304" pitchFamily="18" charset="0"/>
              </a:rPr>
              <a:t>CIRUJANOS DE GUATEMALA</a:t>
            </a:r>
            <a:endParaRPr lang="es-ES" sz="3600" b="1" dirty="0">
              <a:latin typeface="Centaur" panose="02030504050205020304" pitchFamily="18" charset="0"/>
            </a:endParaRPr>
          </a:p>
        </p:txBody>
      </p:sp>
      <p:sp>
        <p:nvSpPr>
          <p:cNvPr id="44035" name="2 Marcador de contenido"/>
          <p:cNvSpPr>
            <a:spLocks noGrp="1"/>
          </p:cNvSpPr>
          <p:nvPr>
            <p:ph idx="1"/>
          </p:nvPr>
        </p:nvSpPr>
        <p:spPr>
          <a:xfrm>
            <a:off x="457200" y="1600200"/>
            <a:ext cx="8229600" cy="4972072"/>
          </a:xfrm>
        </p:spPr>
        <p:txBody>
          <a:bodyPr>
            <a:normAutofit lnSpcReduction="10000"/>
          </a:bodyPr>
          <a:lstStyle/>
          <a:p>
            <a:pPr algn="ctr" eaLnBrk="1" hangingPunct="1">
              <a:lnSpc>
                <a:spcPct val="110000"/>
              </a:lnSpc>
              <a:buFontTx/>
              <a:buNone/>
            </a:pPr>
            <a:r>
              <a:rPr lang="es-ES" sz="1800" b="1" dirty="0">
                <a:latin typeface="Centaur" panose="02030504050205020304" pitchFamily="18" charset="0"/>
              </a:rPr>
              <a:t>REQUISITOS PARA NUEVOS COLEGIADOS </a:t>
            </a:r>
          </a:p>
          <a:p>
            <a:pPr algn="ctr" eaLnBrk="1" hangingPunct="1">
              <a:lnSpc>
                <a:spcPct val="110000"/>
              </a:lnSpc>
              <a:buFontTx/>
              <a:buNone/>
            </a:pPr>
            <a:r>
              <a:rPr lang="es-ES" sz="1800" b="1" dirty="0">
                <a:latin typeface="Centaur" panose="02030504050205020304" pitchFamily="18" charset="0"/>
              </a:rPr>
              <a:t>TRANSITORIOS (MÉDICOS EXTRANJEROS)</a:t>
            </a:r>
          </a:p>
          <a:p>
            <a:pPr eaLnBrk="1" hangingPunct="1">
              <a:lnSpc>
                <a:spcPct val="110000"/>
              </a:lnSpc>
              <a:buFontTx/>
              <a:buNone/>
            </a:pPr>
            <a:endParaRPr lang="es-ES" sz="1800" b="1" dirty="0">
              <a:latin typeface="Centaur" panose="02030504050205020304" pitchFamily="18" charset="0"/>
            </a:endParaRPr>
          </a:p>
          <a:p>
            <a:r>
              <a:rPr lang="es-ES" sz="1800" b="1" dirty="0">
                <a:latin typeface="Centaur" panose="02030504050205020304" pitchFamily="18" charset="0"/>
              </a:rPr>
              <a:t>RENOVACIONES</a:t>
            </a:r>
          </a:p>
          <a:p>
            <a:pPr lvl="1" algn="just"/>
            <a:r>
              <a:rPr lang="es-ES" sz="1800" dirty="0">
                <a:latin typeface="Centaur" panose="02030504050205020304" pitchFamily="18" charset="0"/>
              </a:rPr>
              <a:t>Para la renovación de su colegiado transitorio, el profesional deberá únicamente presentar una constancia original de aprobación de su post-grado o entrenamiento en la institución que lo esté realizando y su aceptación para el periodo subsiguiente, debiendo cumplir con la cuota anual correspondiente, la carta de solicitud deberá informar lo siguiente: No. De colegiado transitorio, nombres completos, año de residencia que está cursando,   nombre de la especialidad y en qué hospital está realizando el Postgrado. </a:t>
            </a:r>
          </a:p>
          <a:p>
            <a:pPr algn="just">
              <a:buNone/>
            </a:pPr>
            <a:endParaRPr lang="es-ES" sz="1800" dirty="0">
              <a:latin typeface="Centaur" panose="02030504050205020304" pitchFamily="18" charset="0"/>
            </a:endParaRPr>
          </a:p>
          <a:p>
            <a:pPr algn="just"/>
            <a:r>
              <a:rPr lang="es-ES" sz="1800" b="1" dirty="0">
                <a:latin typeface="Centaur" panose="02030504050205020304" pitchFamily="18" charset="0"/>
              </a:rPr>
              <a:t>EL TRÁMITE ES PERSONAL</a:t>
            </a:r>
          </a:p>
          <a:p>
            <a:pPr algn="just">
              <a:buNone/>
            </a:pPr>
            <a:endParaRPr lang="es-ES" sz="1800" dirty="0">
              <a:latin typeface="Centaur" panose="02030504050205020304" pitchFamily="18" charset="0"/>
            </a:endParaRPr>
          </a:p>
          <a:p>
            <a:pPr algn="just"/>
            <a:r>
              <a:rPr lang="es-ES" sz="1800" dirty="0">
                <a:latin typeface="Centaur" panose="02030504050205020304" pitchFamily="18" charset="0"/>
              </a:rPr>
              <a:t>Colegio de Médicos y Cirujanos de Guatemala Tel. (502) 2369-4049 al 52</a:t>
            </a:r>
          </a:p>
          <a:p>
            <a:pPr algn="just">
              <a:buNone/>
            </a:pPr>
            <a:endParaRPr lang="es-ES" sz="1800" dirty="0">
              <a:latin typeface="Centaur" panose="02030504050205020304" pitchFamily="18" charset="0"/>
            </a:endParaRPr>
          </a:p>
          <a:p>
            <a:pPr algn="just"/>
            <a:r>
              <a:rPr lang="es-ES" sz="1800" dirty="0">
                <a:latin typeface="Centaur" panose="02030504050205020304" pitchFamily="18" charset="0"/>
                <a:hlinkClick r:id="rId2">
                  <a:extLst>
                    <a:ext uri="{A12FA001-AC4F-418D-AE19-62706E023703}">
                      <ahyp:hlinkClr xmlns:ahyp="http://schemas.microsoft.com/office/drawing/2018/hyperlinkcolor" val="tx"/>
                    </a:ext>
                  </a:extLst>
                </a:hlinkClick>
              </a:rPr>
              <a:t>http://www.colmedegua.org</a:t>
            </a:r>
            <a:endParaRPr lang="es-ES" sz="1800" dirty="0">
              <a:latin typeface="Centaur" panose="02030504050205020304" pitchFamily="18" charset="0"/>
            </a:endParaRPr>
          </a:p>
          <a:p>
            <a:pPr algn="just"/>
            <a:endParaRPr lang="es-ES" sz="1800" dirty="0"/>
          </a:p>
        </p:txBody>
      </p:sp>
      <p:pic>
        <p:nvPicPr>
          <p:cNvPr id="2" name="Picture 2">
            <a:extLst>
              <a:ext uri="{FF2B5EF4-FFF2-40B4-BE49-F238E27FC236}">
                <a16:creationId xmlns:a16="http://schemas.microsoft.com/office/drawing/2014/main" id="{C77D6153-73F6-A6BC-3FE6-57FBBCC9F3CB}"/>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83568" y="355714"/>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EB21148C-142A-04F7-58A4-0511AD308C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4079" y="274638"/>
            <a:ext cx="1259089" cy="1312327"/>
          </a:xfrm>
          <a:prstGeom prst="rect">
            <a:avLst/>
          </a:prstGeom>
        </p:spPr>
      </p:pic>
    </p:spTree>
  </p:cSld>
  <p:clrMapOvr>
    <a:masterClrMapping/>
  </p:clrMapOvr>
  <p:transition spd="med">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Título"/>
          <p:cNvSpPr>
            <a:spLocks noGrp="1"/>
          </p:cNvSpPr>
          <p:nvPr>
            <p:ph type="title"/>
          </p:nvPr>
        </p:nvSpPr>
        <p:spPr/>
        <p:txBody>
          <a:bodyPr>
            <a:normAutofit/>
          </a:bodyPr>
          <a:lstStyle/>
          <a:p>
            <a:pPr eaLnBrk="1" hangingPunct="1"/>
            <a:r>
              <a:rPr lang="es-MX" sz="3200" b="1" dirty="0">
                <a:latin typeface="Centaur" panose="02030504050205020304" pitchFamily="18" charset="0"/>
              </a:rPr>
              <a:t>REQUISITOS MIGRATORIOS </a:t>
            </a:r>
            <a:br>
              <a:rPr lang="es-MX" sz="3200" b="1" dirty="0">
                <a:latin typeface="Centaur" panose="02030504050205020304" pitchFamily="18" charset="0"/>
              </a:rPr>
            </a:br>
            <a:r>
              <a:rPr lang="es-MX" sz="3200" b="1" dirty="0">
                <a:latin typeface="Centaur" panose="02030504050205020304" pitchFamily="18" charset="0"/>
              </a:rPr>
              <a:t>PARA MÉDICOS EXTRANJEROS</a:t>
            </a:r>
            <a:endParaRPr lang="es-ES" sz="3200" b="1" dirty="0">
              <a:latin typeface="Centaur" panose="02030504050205020304" pitchFamily="18" charset="0"/>
            </a:endParaRPr>
          </a:p>
        </p:txBody>
      </p:sp>
      <p:sp>
        <p:nvSpPr>
          <p:cNvPr id="46083" name="2 Marcador de contenido"/>
          <p:cNvSpPr>
            <a:spLocks noGrp="1"/>
          </p:cNvSpPr>
          <p:nvPr>
            <p:ph idx="1"/>
          </p:nvPr>
        </p:nvSpPr>
        <p:spPr>
          <a:xfrm>
            <a:off x="457200" y="1600200"/>
            <a:ext cx="8229600" cy="5043510"/>
          </a:xfrm>
        </p:spPr>
        <p:txBody>
          <a:bodyPr>
            <a:normAutofit/>
          </a:bodyPr>
          <a:lstStyle/>
          <a:p>
            <a:r>
              <a:rPr lang="es-ES" sz="1800" b="1" dirty="0">
                <a:latin typeface="Centaur" panose="02030504050205020304" pitchFamily="18" charset="0"/>
              </a:rPr>
              <a:t>DIRECCIÓN GENERAL DE MIGRACIÓN DE GUATEMALA</a:t>
            </a:r>
          </a:p>
          <a:p>
            <a:pPr lvl="1">
              <a:buNone/>
            </a:pPr>
            <a:r>
              <a:rPr lang="es-ES" sz="1800" b="0" dirty="0">
                <a:latin typeface="Centaur" panose="02030504050205020304" pitchFamily="18" charset="0"/>
                <a:hlinkClick r:id="rId2">
                  <a:extLst>
                    <a:ext uri="{A12FA001-AC4F-418D-AE19-62706E023703}">
                      <ahyp:hlinkClr xmlns:ahyp="http://schemas.microsoft.com/office/drawing/2018/hyperlinkcolor" val="tx"/>
                    </a:ext>
                  </a:extLst>
                </a:hlinkClick>
              </a:rPr>
              <a:t>https://igm.gob.gt/</a:t>
            </a:r>
            <a:endParaRPr lang="es-ES" sz="1800" b="0" dirty="0">
              <a:latin typeface="Centaur" panose="02030504050205020304" pitchFamily="18" charset="0"/>
            </a:endParaRPr>
          </a:p>
          <a:p>
            <a:pPr lvl="1">
              <a:buNone/>
            </a:pPr>
            <a:endParaRPr lang="es-ES" sz="1800" b="0" dirty="0">
              <a:latin typeface="Centaur" panose="02030504050205020304" pitchFamily="18" charset="0"/>
            </a:endParaRPr>
          </a:p>
          <a:p>
            <a:r>
              <a:rPr lang="es-ES" sz="1800" b="0" dirty="0">
                <a:latin typeface="Centaur" panose="02030504050205020304" pitchFamily="18" charset="0"/>
              </a:rPr>
              <a:t>MINISTERIO DE RELACIONES EXTERIORES DE GUATEMALA</a:t>
            </a:r>
          </a:p>
          <a:p>
            <a:pPr lvl="1">
              <a:buNone/>
            </a:pPr>
            <a:r>
              <a:rPr lang="es-ES" sz="1800" b="0" dirty="0">
                <a:latin typeface="Centaur" panose="02030504050205020304" pitchFamily="18" charset="0"/>
                <a:hlinkClick r:id="rId3">
                  <a:extLst>
                    <a:ext uri="{A12FA001-AC4F-418D-AE19-62706E023703}">
                      <ahyp:hlinkClr xmlns:ahyp="http://schemas.microsoft.com/office/drawing/2018/hyperlinkcolor" val="tx"/>
                    </a:ext>
                  </a:extLst>
                </a:hlinkClick>
              </a:rPr>
              <a:t>http://www.minex.gob.gt/</a:t>
            </a:r>
            <a:endParaRPr lang="es-ES" sz="1800" b="0" dirty="0">
              <a:latin typeface="Centaur" panose="02030504050205020304" pitchFamily="18" charset="0"/>
            </a:endParaRPr>
          </a:p>
          <a:p>
            <a:pPr eaLnBrk="1" hangingPunct="1"/>
            <a:endParaRPr lang="es-ES" sz="1800" b="0" dirty="0">
              <a:latin typeface="Centaur" panose="02030504050205020304" pitchFamily="18" charset="0"/>
            </a:endParaRPr>
          </a:p>
          <a:p>
            <a:r>
              <a:rPr lang="es-ES" sz="1800" b="0" dirty="0">
                <a:latin typeface="Centaur" panose="02030504050205020304" pitchFamily="18" charset="0"/>
              </a:rPr>
              <a:t>EMBAJADAS Y CONSULADOS EN GUATEMALA</a:t>
            </a:r>
          </a:p>
          <a:p>
            <a:pPr lvl="1">
              <a:buNone/>
            </a:pPr>
            <a:r>
              <a:rPr lang="es-ES" sz="1800" b="0" dirty="0">
                <a:latin typeface="Centaur" panose="02030504050205020304" pitchFamily="18" charset="0"/>
                <a:hlinkClick r:id="rId4">
                  <a:extLst>
                    <a:ext uri="{A12FA001-AC4F-418D-AE19-62706E023703}">
                      <ahyp:hlinkClr xmlns:ahyp="http://schemas.microsoft.com/office/drawing/2018/hyperlinkcolor" val="tx"/>
                    </a:ext>
                  </a:extLst>
                </a:hlinkClick>
              </a:rPr>
              <a:t>https://embajadaguatemala.se/</a:t>
            </a:r>
            <a:endParaRPr lang="es-ES" sz="1800" b="0" dirty="0">
              <a:latin typeface="Centaur" panose="02030504050205020304" pitchFamily="18" charset="0"/>
            </a:endParaRPr>
          </a:p>
          <a:p>
            <a:pPr lvl="1">
              <a:buNone/>
            </a:pPr>
            <a:endParaRPr lang="es-ES" sz="1800" b="0" dirty="0">
              <a:latin typeface="Centaur" panose="02030504050205020304" pitchFamily="18" charset="0"/>
            </a:endParaRPr>
          </a:p>
          <a:p>
            <a:r>
              <a:rPr lang="es-MX" sz="1800" b="0" dirty="0">
                <a:latin typeface="Centaur" panose="02030504050205020304" pitchFamily="18" charset="0"/>
              </a:rPr>
              <a:t>BANCO DE GUATEMALA: MONEDA NACIONAL Y TIPO DE CAMBIO RESPECTO AL DÓLAR AMERICANO</a:t>
            </a:r>
          </a:p>
          <a:p>
            <a:pPr lvl="1">
              <a:buNone/>
            </a:pPr>
            <a:r>
              <a:rPr lang="es-ES" sz="1800" b="0" dirty="0">
                <a:latin typeface="Centaur" panose="02030504050205020304" pitchFamily="18" charset="0"/>
                <a:hlinkClick r:id="rId5">
                  <a:extLst>
                    <a:ext uri="{A12FA001-AC4F-418D-AE19-62706E023703}">
                      <ahyp:hlinkClr xmlns:ahyp="http://schemas.microsoft.com/office/drawing/2018/hyperlinkcolor" val="tx"/>
                    </a:ext>
                  </a:extLst>
                </a:hlinkClick>
              </a:rPr>
              <a:t>http://www.banguat.gob.gt/</a:t>
            </a:r>
            <a:endParaRPr lang="es-ES" sz="1800" b="0" dirty="0">
              <a:latin typeface="Centaur" panose="02030504050205020304" pitchFamily="18" charset="0"/>
            </a:endParaRPr>
          </a:p>
          <a:p>
            <a:pPr lvl="1">
              <a:buNone/>
            </a:pPr>
            <a:endParaRPr lang="es-ES" sz="1800" b="0" dirty="0">
              <a:latin typeface="Centaur" panose="02030504050205020304" pitchFamily="18" charset="0"/>
            </a:endParaRPr>
          </a:p>
          <a:p>
            <a:pPr algn="ctr">
              <a:buNone/>
            </a:pPr>
            <a:r>
              <a:rPr lang="es-ES" sz="1800" b="1" dirty="0">
                <a:latin typeface="Centaur" panose="02030504050205020304" pitchFamily="18" charset="0"/>
              </a:rPr>
              <a:t>Nota: El trámite migratorio es de suma obligatoriedad y total responsabilidad del médico interesado</a:t>
            </a:r>
          </a:p>
        </p:txBody>
      </p:sp>
      <p:pic>
        <p:nvPicPr>
          <p:cNvPr id="2" name="Picture 2">
            <a:extLst>
              <a:ext uri="{FF2B5EF4-FFF2-40B4-BE49-F238E27FC236}">
                <a16:creationId xmlns:a16="http://schemas.microsoft.com/office/drawing/2014/main" id="{722E584E-C487-FF3F-002E-78E4ED163C7F}"/>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83568" y="355714"/>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3A3474E0-DD07-C41A-1B49-AB758C71EAE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54079" y="189974"/>
            <a:ext cx="1259089" cy="1312327"/>
          </a:xfrm>
          <a:prstGeom prst="rect">
            <a:avLst/>
          </a:prstGeom>
        </p:spPr>
      </p:pic>
    </p:spTree>
  </p:cSld>
  <p:clrMapOvr>
    <a:masterClrMapping/>
  </p:clrMapOvr>
  <p:transition spd="med">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p:txBody>
          <a:bodyPr/>
          <a:lstStyle/>
          <a:p>
            <a:pPr eaLnBrk="1" hangingPunct="1"/>
            <a:r>
              <a:rPr lang="es-MX" dirty="0">
                <a:solidFill>
                  <a:schemeClr val="accent3">
                    <a:lumMod val="75000"/>
                  </a:schemeClr>
                </a:solidFill>
              </a:rPr>
              <a:t> </a:t>
            </a:r>
            <a:r>
              <a:rPr lang="es-MX" b="1" dirty="0">
                <a:latin typeface="Centaur" panose="02030504050205020304" pitchFamily="18" charset="0"/>
              </a:rPr>
              <a:t>CONTACTOS</a:t>
            </a:r>
            <a:endParaRPr lang="es-ES" b="1" dirty="0">
              <a:latin typeface="Centaur" panose="02030504050205020304" pitchFamily="18" charset="0"/>
            </a:endParaRPr>
          </a:p>
        </p:txBody>
      </p:sp>
      <p:sp>
        <p:nvSpPr>
          <p:cNvPr id="7" name="6 Marcador de contenido"/>
          <p:cNvSpPr>
            <a:spLocks noGrp="1"/>
          </p:cNvSpPr>
          <p:nvPr>
            <p:ph idx="1"/>
          </p:nvPr>
        </p:nvSpPr>
        <p:spPr>
          <a:xfrm>
            <a:off x="699095" y="1403450"/>
            <a:ext cx="8229600" cy="5043510"/>
          </a:xfrm>
        </p:spPr>
        <p:txBody>
          <a:bodyPr anchor="ctr">
            <a:noAutofit/>
          </a:bodyPr>
          <a:lstStyle/>
          <a:p>
            <a:r>
              <a:rPr lang="es-GT" sz="1600" b="1" dirty="0">
                <a:latin typeface="Centaur" panose="02030504050205020304" pitchFamily="18" charset="0"/>
              </a:rPr>
              <a:t>Coordinadora Unidad de Docencia e Investigación</a:t>
            </a:r>
          </a:p>
          <a:p>
            <a:pPr lvl="1">
              <a:buNone/>
            </a:pPr>
            <a:r>
              <a:rPr lang="es-GT" sz="1600" b="1" dirty="0">
                <a:latin typeface="Centaur" panose="02030504050205020304" pitchFamily="18" charset="0"/>
                <a:hlinkClick r:id="rId2">
                  <a:extLst>
                    <a:ext uri="{A12FA001-AC4F-418D-AE19-62706E023703}">
                      <ahyp:hlinkClr xmlns:ahyp="http://schemas.microsoft.com/office/drawing/2018/hyperlinkcolor" val="tx"/>
                    </a:ext>
                  </a:extLst>
                </a:hlinkClick>
              </a:rPr>
              <a:t>postulacionesdermatologiainderma@gmail.com</a:t>
            </a:r>
            <a:r>
              <a:rPr lang="es-GT" sz="1600" b="1" dirty="0">
                <a:latin typeface="Centaur" panose="02030504050205020304" pitchFamily="18" charset="0"/>
              </a:rPr>
              <a:t> </a:t>
            </a:r>
          </a:p>
          <a:p>
            <a:pPr marL="457200" lvl="1" indent="0">
              <a:buNone/>
            </a:pPr>
            <a:endParaRPr lang="es-GT" sz="1600" b="1" dirty="0">
              <a:latin typeface="Centaur" panose="02030504050205020304" pitchFamily="18" charset="0"/>
            </a:endParaRPr>
          </a:p>
          <a:p>
            <a:r>
              <a:rPr lang="es-GT" sz="1400" b="1" dirty="0">
                <a:latin typeface="Centaur" panose="02030504050205020304" pitchFamily="18" charset="0"/>
              </a:rPr>
              <a:t>Dirección</a:t>
            </a:r>
          </a:p>
          <a:p>
            <a:pPr lvl="1"/>
            <a:r>
              <a:rPr lang="es-GT" sz="1400" b="1" dirty="0">
                <a:latin typeface="Centaur" panose="02030504050205020304" pitchFamily="18" charset="0"/>
              </a:rPr>
              <a:t>Sector Deportivo, Lote 444 Col. Santa Luisa, Mpio. de Chinautla, Guatemala (01006)</a:t>
            </a:r>
            <a:br>
              <a:rPr lang="es-GT" sz="1400" b="1" dirty="0">
                <a:latin typeface="Centaur" panose="02030504050205020304" pitchFamily="18" charset="0"/>
              </a:rPr>
            </a:br>
            <a:r>
              <a:rPr lang="es-GT" sz="1400" b="1" dirty="0">
                <a:latin typeface="Centaur" panose="02030504050205020304" pitchFamily="18" charset="0"/>
              </a:rPr>
              <a:t>PBX: 22089494 Ext. 110 </a:t>
            </a:r>
          </a:p>
        </p:txBody>
      </p:sp>
      <p:pic>
        <p:nvPicPr>
          <p:cNvPr id="2" name="Picture 2">
            <a:extLst>
              <a:ext uri="{FF2B5EF4-FFF2-40B4-BE49-F238E27FC236}">
                <a16:creationId xmlns:a16="http://schemas.microsoft.com/office/drawing/2014/main" id="{C8DE6A7E-8E95-669B-A056-0274BFEEA4B7}"/>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99095" y="274638"/>
            <a:ext cx="849832" cy="1079659"/>
          </a:xfrm>
          <a:prstGeom prst="rect">
            <a:avLst/>
          </a:prstGeom>
          <a:noFill/>
          <a:ln w="9525">
            <a:noFill/>
            <a:miter lim="800000"/>
            <a:headEnd/>
            <a:tailEnd/>
          </a:ln>
        </p:spPr>
      </p:pic>
      <p:pic>
        <p:nvPicPr>
          <p:cNvPr id="4" name="Imagen 3" descr="Imagen que contiene Forma&#10;&#10;El contenido generado por IA puede ser incorrecto.">
            <a:extLst>
              <a:ext uri="{FF2B5EF4-FFF2-40B4-BE49-F238E27FC236}">
                <a16:creationId xmlns:a16="http://schemas.microsoft.com/office/drawing/2014/main" id="{547EB974-29C7-4B92-6D74-C6B64548B4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cSld>
  <p:clrMapOvr>
    <a:masterClrMapping/>
  </p:clrMapOvr>
  <p:transition spd="med">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subTitle" idx="1"/>
          </p:nvPr>
        </p:nvSpPr>
        <p:spPr>
          <a:xfrm>
            <a:off x="1400148" y="5013176"/>
            <a:ext cx="6400800" cy="1028856"/>
          </a:xfrm>
        </p:spPr>
        <p:txBody>
          <a:bodyPr anchor="ctr">
            <a:noAutofit/>
          </a:bodyPr>
          <a:lstStyle/>
          <a:p>
            <a:r>
              <a:rPr lang="es-GT" sz="1800" dirty="0">
                <a:solidFill>
                  <a:schemeClr val="accent3">
                    <a:lumMod val="75000"/>
                  </a:schemeClr>
                </a:solidFill>
                <a:effectLst>
                  <a:outerShdw blurRad="38100" dist="38100" dir="2700000" algn="tl">
                    <a:srgbClr val="000000">
                      <a:alpha val="43137"/>
                    </a:srgbClr>
                  </a:outerShdw>
                </a:effectLst>
                <a:latin typeface="Book Antiqua" panose="02040602050305030304" pitchFamily="18" charset="0"/>
                <a:ea typeface="Tahoma" pitchFamily="34" charset="0"/>
                <a:cs typeface="Tahoma" pitchFamily="34" charset="0"/>
              </a:rPr>
              <a:t> </a:t>
            </a:r>
            <a:r>
              <a:rPr lang="es-ES" sz="1800" dirty="0">
                <a:latin typeface="Book Antiqua" panose="02040602050305030304" pitchFamily="18" charset="0"/>
              </a:rPr>
              <a:t>Bibliografía recomendada </a:t>
            </a:r>
          </a:p>
          <a:p>
            <a:r>
              <a:rPr lang="es-ES" sz="1800" b="1" dirty="0">
                <a:latin typeface="Book Antiqua" panose="02040602050305030304" pitchFamily="18" charset="0"/>
              </a:rPr>
              <a:t>“Dermatología: Atlas, Diagnóstico y Tratamiento”                               Dr. Roberto Arenas – 8va.  Edición</a:t>
            </a:r>
            <a:endParaRPr lang="es-ES" sz="1800" dirty="0">
              <a:latin typeface="Book Antiqua" panose="02040602050305030304" pitchFamily="18" charset="0"/>
            </a:endParaRPr>
          </a:p>
        </p:txBody>
      </p:sp>
      <p:sp>
        <p:nvSpPr>
          <p:cNvPr id="2" name="Rectángulo 1">
            <a:extLst>
              <a:ext uri="{FF2B5EF4-FFF2-40B4-BE49-F238E27FC236}">
                <a16:creationId xmlns:a16="http://schemas.microsoft.com/office/drawing/2014/main" id="{244693DA-73E8-860C-CEA2-4494F23BADD9}"/>
              </a:ext>
            </a:extLst>
          </p:cNvPr>
          <p:cNvSpPr/>
          <p:nvPr/>
        </p:nvSpPr>
        <p:spPr>
          <a:xfrm>
            <a:off x="1615902" y="2459504"/>
            <a:ext cx="5912195" cy="193899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cap="none" spc="0" dirty="0">
                <a:ln/>
                <a:effectLst/>
                <a:latin typeface="Book Antiqua" panose="02040602050305030304" pitchFamily="18" charset="0"/>
              </a:rPr>
              <a:t>GUÍA DE EXAMEN DE </a:t>
            </a:r>
          </a:p>
          <a:p>
            <a:pPr algn="ctr"/>
            <a:r>
              <a:rPr lang="es-ES" sz="4000" b="1" cap="none" spc="0" dirty="0">
                <a:ln/>
                <a:effectLst/>
                <a:latin typeface="Book Antiqua" panose="02040602050305030304" pitchFamily="18" charset="0"/>
              </a:rPr>
              <a:t>OPOSICIÓN</a:t>
            </a:r>
            <a:br>
              <a:rPr lang="es-ES" sz="4000" b="1" cap="none" spc="0" dirty="0">
                <a:ln/>
                <a:effectLst/>
                <a:latin typeface="Book Antiqua" panose="02040602050305030304" pitchFamily="18" charset="0"/>
              </a:rPr>
            </a:br>
            <a:r>
              <a:rPr lang="es-ES" sz="4000" b="1" cap="none" spc="0" dirty="0">
                <a:ln/>
                <a:effectLst/>
                <a:latin typeface="Book Antiqua" panose="02040602050305030304" pitchFamily="18" charset="0"/>
              </a:rPr>
              <a:t>2026</a:t>
            </a:r>
            <a:endParaRPr lang="es-GT" sz="4000" b="1" cap="none" spc="0" dirty="0">
              <a:ln/>
              <a:effectLst/>
            </a:endParaRPr>
          </a:p>
        </p:txBody>
      </p:sp>
      <p:pic>
        <p:nvPicPr>
          <p:cNvPr id="5" name="Imagen 4" descr="Logotipo&#10;&#10;El contenido generado por IA puede ser incorrecto.">
            <a:extLst>
              <a:ext uri="{FF2B5EF4-FFF2-40B4-BE49-F238E27FC236}">
                <a16:creationId xmlns:a16="http://schemas.microsoft.com/office/drawing/2014/main" id="{95A8AC84-9691-A8C0-3B13-DF4C232E03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57225" y="546331"/>
            <a:ext cx="2029548" cy="1231522"/>
          </a:xfrm>
          <a:prstGeom prst="rect">
            <a:avLst/>
          </a:prstGeom>
        </p:spPr>
      </p:pic>
      <p:pic>
        <p:nvPicPr>
          <p:cNvPr id="6" name="Imagen 5" descr="Imagen que contiene plato, tabla, firmar, hombre&#10;&#10;El contenido generado por IA puede ser incorrecto.">
            <a:extLst>
              <a:ext uri="{FF2B5EF4-FFF2-40B4-BE49-F238E27FC236}">
                <a16:creationId xmlns:a16="http://schemas.microsoft.com/office/drawing/2014/main" id="{030AD433-7CF5-17D1-FE0B-2284AC601A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63148" y="355960"/>
            <a:ext cx="1159808" cy="1471671"/>
          </a:xfrm>
          <a:prstGeom prst="rect">
            <a:avLst/>
          </a:prstGeom>
        </p:spPr>
      </p:pic>
      <p:pic>
        <p:nvPicPr>
          <p:cNvPr id="3" name="Imagen 2" descr="Imagen que contiene Forma&#10;&#10;El contenido generado por IA puede ser incorrecto.">
            <a:extLst>
              <a:ext uri="{FF2B5EF4-FFF2-40B4-BE49-F238E27FC236}">
                <a16:creationId xmlns:a16="http://schemas.microsoft.com/office/drawing/2014/main" id="{8E08BB1F-1C24-65A5-6D06-B44432EFB8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1307" y="435631"/>
            <a:ext cx="1259089" cy="1312327"/>
          </a:xfrm>
          <a:prstGeom prst="rect">
            <a:avLst/>
          </a:prstGeom>
        </p:spPr>
      </p:pic>
    </p:spTree>
  </p:cSld>
  <p:clrMapOvr>
    <a:masterClrMapping/>
  </p:clrMapOvr>
  <p:transition spd="med">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435361" y="530665"/>
            <a:ext cx="8229600" cy="1143000"/>
          </a:xfrm>
        </p:spPr>
        <p:txBody>
          <a:bodyPr>
            <a:normAutofit fontScale="90000"/>
          </a:bodyPr>
          <a:lstStyle/>
          <a:p>
            <a:r>
              <a:rPr lang="es-MX" sz="3100" dirty="0">
                <a:latin typeface="Book Antiqua" panose="02040602050305030304" pitchFamily="18" charset="0"/>
              </a:rPr>
              <a:t>La Piel</a:t>
            </a:r>
            <a:br>
              <a:rPr lang="es-MX" sz="3100" dirty="0">
                <a:latin typeface="Book Antiqua" panose="02040602050305030304" pitchFamily="18" charset="0"/>
              </a:rPr>
            </a:br>
            <a:r>
              <a:rPr lang="es-ES_tradnl" sz="3100" dirty="0">
                <a:latin typeface="Book Antiqua" panose="02040602050305030304" pitchFamily="18" charset="0"/>
              </a:rPr>
              <a:t>Acné y Lesiones </a:t>
            </a:r>
            <a:br>
              <a:rPr lang="es-ES_tradnl" sz="3100" dirty="0">
                <a:latin typeface="Book Antiqua" panose="02040602050305030304" pitchFamily="18" charset="0"/>
              </a:rPr>
            </a:br>
            <a:r>
              <a:rPr lang="es-ES_tradnl" sz="3100" dirty="0">
                <a:latin typeface="Book Antiqua" panose="02040602050305030304" pitchFamily="18" charset="0"/>
              </a:rPr>
              <a:t>Acneiformes</a:t>
            </a:r>
            <a:br>
              <a:rPr lang="es-ES_tradnl" sz="4400" dirty="0">
                <a:solidFill>
                  <a:schemeClr val="accent3">
                    <a:lumMod val="75000"/>
                  </a:schemeClr>
                </a:solidFill>
                <a:latin typeface="Book Antiqua" panose="02040602050305030304" pitchFamily="18" charset="0"/>
              </a:rPr>
            </a:br>
            <a:endParaRPr lang="es-ES" dirty="0">
              <a:solidFill>
                <a:schemeClr val="accent3">
                  <a:lumMod val="75000"/>
                </a:schemeClr>
              </a:solidFill>
              <a:latin typeface="Book Antiqua" panose="02040602050305030304" pitchFamily="18" charset="0"/>
            </a:endParaRPr>
          </a:p>
        </p:txBody>
      </p:sp>
      <p:sp>
        <p:nvSpPr>
          <p:cNvPr id="8" name="7 Marcador de contenido"/>
          <p:cNvSpPr>
            <a:spLocks noGrp="1"/>
          </p:cNvSpPr>
          <p:nvPr>
            <p:ph idx="1"/>
          </p:nvPr>
        </p:nvSpPr>
        <p:spPr>
          <a:xfrm>
            <a:off x="515368" y="1700808"/>
            <a:ext cx="8229600" cy="360040"/>
          </a:xfrm>
        </p:spPr>
        <p:txBody>
          <a:bodyPr>
            <a:noAutofit/>
          </a:bodyPr>
          <a:lstStyle/>
          <a:p>
            <a:pPr marL="0" indent="0">
              <a:lnSpc>
                <a:spcPct val="120000"/>
              </a:lnSpc>
              <a:buNone/>
            </a:pPr>
            <a:r>
              <a:rPr lang="es-ES_tradnl" sz="1600" dirty="0">
                <a:latin typeface="Book Antiqua" panose="02040602050305030304" pitchFamily="18" charset="0"/>
              </a:rPr>
              <a:t>Capítulo 1</a:t>
            </a:r>
            <a:endParaRPr lang="en-US" sz="1600" dirty="0">
              <a:latin typeface="Book Antiqua" panose="02040602050305030304" pitchFamily="18" charset="0"/>
            </a:endParaRPr>
          </a:p>
          <a:p>
            <a:pPr>
              <a:lnSpc>
                <a:spcPct val="120000"/>
              </a:lnSpc>
            </a:pPr>
            <a:r>
              <a:rPr lang="es-MX" sz="1600" dirty="0">
                <a:latin typeface="Book Antiqua" panose="02040602050305030304" pitchFamily="18" charset="0"/>
              </a:rPr>
              <a:t>La Piel</a:t>
            </a:r>
            <a:endParaRPr lang="en-US" sz="1600" dirty="0">
              <a:latin typeface="Book Antiqua" panose="02040602050305030304" pitchFamily="18" charset="0"/>
            </a:endParaRPr>
          </a:p>
          <a:p>
            <a:pPr marL="0" indent="0">
              <a:lnSpc>
                <a:spcPct val="120000"/>
              </a:lnSpc>
              <a:buNone/>
            </a:pPr>
            <a:endParaRPr lang="es-ES_tradnl" sz="1600" dirty="0">
              <a:latin typeface="Book Antiqua" panose="02040602050305030304" pitchFamily="18" charset="0"/>
            </a:endParaRPr>
          </a:p>
          <a:p>
            <a:pPr marL="0" indent="0">
              <a:lnSpc>
                <a:spcPct val="120000"/>
              </a:lnSpc>
              <a:buNone/>
            </a:pPr>
            <a:r>
              <a:rPr lang="es-ES_tradnl" sz="1600" dirty="0">
                <a:latin typeface="Book Antiqua" panose="02040602050305030304" pitchFamily="18" charset="0"/>
              </a:rPr>
              <a:t>Capítulo 2 y 3 Acné y Lesiones Acneiformes</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Acné Vulgar</a:t>
            </a:r>
            <a:endParaRPr lang="en-US" sz="1600" dirty="0">
              <a:latin typeface="Book Antiqua" panose="02040602050305030304" pitchFamily="18" charset="0"/>
            </a:endParaRPr>
          </a:p>
          <a:p>
            <a:pPr>
              <a:lnSpc>
                <a:spcPct val="120000"/>
              </a:lnSpc>
            </a:pPr>
            <a:r>
              <a:rPr lang="en-US" sz="1600" dirty="0">
                <a:latin typeface="Book Antiqua" panose="02040602050305030304" pitchFamily="18" charset="0"/>
              </a:rPr>
              <a:t>Elaioconiosis Folicular</a:t>
            </a:r>
          </a:p>
          <a:p>
            <a:pPr>
              <a:lnSpc>
                <a:spcPct val="120000"/>
              </a:lnSpc>
            </a:pPr>
            <a:r>
              <a:rPr lang="en-US" sz="1600" dirty="0" err="1">
                <a:latin typeface="Book Antiqua" panose="02040602050305030304" pitchFamily="18" charset="0"/>
              </a:rPr>
              <a:t>Elastoidosis</a:t>
            </a:r>
            <a:r>
              <a:rPr lang="en-US" sz="1600" dirty="0">
                <a:latin typeface="Book Antiqua" panose="02040602050305030304" pitchFamily="18" charset="0"/>
              </a:rPr>
              <a:t> nodular cutánea con quistes y comedones</a:t>
            </a:r>
          </a:p>
          <a:p>
            <a:pPr>
              <a:lnSpc>
                <a:spcPct val="120000"/>
              </a:lnSpc>
            </a:pPr>
            <a:r>
              <a:rPr lang="en-US" sz="1600" dirty="0">
                <a:latin typeface="Book Antiqua" panose="02040602050305030304" pitchFamily="18" charset="0"/>
              </a:rPr>
              <a:t>Demodecidosis</a:t>
            </a:r>
          </a:p>
          <a:p>
            <a:pPr>
              <a:lnSpc>
                <a:spcPct val="120000"/>
              </a:lnSpc>
            </a:pPr>
            <a:r>
              <a:rPr lang="es-ES_tradnl" sz="1600" dirty="0">
                <a:latin typeface="Book Antiqua" panose="02040602050305030304" pitchFamily="18" charset="0"/>
              </a:rPr>
              <a:t>Rosácea</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8DD4E3E8-F8B6-7FFF-D435-F26FABE389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EEA1D9FA-06D8-41FA-B5D8-47AE3923BF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extLst>
      <p:ext uri="{BB962C8B-B14F-4D97-AF65-F5344CB8AC3E}">
        <p14:creationId xmlns:p14="http://schemas.microsoft.com/office/powerpoint/2010/main" val="1845740460"/>
      </p:ext>
    </p:extLst>
  </p:cSld>
  <p:clrMapOvr>
    <a:masterClrMapping/>
  </p:clrMapOvr>
  <p:transition spd="med">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Título"/>
          <p:cNvSpPr>
            <a:spLocks noGrp="1"/>
          </p:cNvSpPr>
          <p:nvPr>
            <p:ph type="title"/>
          </p:nvPr>
        </p:nvSpPr>
        <p:spPr>
          <a:xfrm>
            <a:off x="689339" y="291920"/>
            <a:ext cx="7765321" cy="1326321"/>
          </a:xfrm>
        </p:spPr>
        <p:txBody>
          <a:bodyPr>
            <a:noAutofit/>
          </a:bodyPr>
          <a:lstStyle/>
          <a:p>
            <a:r>
              <a:rPr lang="es-ES_tradnl" sz="2800" dirty="0">
                <a:latin typeface="Book Antiqua" panose="02040602050305030304" pitchFamily="18" charset="0"/>
              </a:rPr>
              <a:t>Dermatosis Reaccionales</a:t>
            </a:r>
            <a:endParaRPr lang="en-US" sz="2800" dirty="0">
              <a:latin typeface="Book Antiqua" panose="02040602050305030304" pitchFamily="18" charset="0"/>
            </a:endParaRPr>
          </a:p>
        </p:txBody>
      </p:sp>
      <p:sp>
        <p:nvSpPr>
          <p:cNvPr id="51203" name="2 Marcador de contenido"/>
          <p:cNvSpPr>
            <a:spLocks noGrp="1"/>
          </p:cNvSpPr>
          <p:nvPr>
            <p:ph idx="1"/>
          </p:nvPr>
        </p:nvSpPr>
        <p:spPr>
          <a:xfrm>
            <a:off x="457200" y="1600200"/>
            <a:ext cx="8229600" cy="5030537"/>
          </a:xfrm>
        </p:spPr>
        <p:txBody>
          <a:bodyPr>
            <a:noAutofit/>
          </a:bodyPr>
          <a:lstStyle/>
          <a:p>
            <a:pPr marL="0" indent="0">
              <a:lnSpc>
                <a:spcPct val="120000"/>
              </a:lnSpc>
              <a:buNone/>
            </a:pPr>
            <a:r>
              <a:rPr lang="es-ES_tradnl" sz="1600" dirty="0">
                <a:latin typeface="Book Antiqua" panose="02040602050305030304" pitchFamily="18" charset="0"/>
              </a:rPr>
              <a:t>Capitulo 4, 5, 6, 7, 8, 9, 10, 11, 12, 13, 14, 15, 16, 17, 18, 19 y 20</a:t>
            </a:r>
          </a:p>
          <a:p>
            <a:pPr>
              <a:lnSpc>
                <a:spcPct val="120000"/>
              </a:lnSpc>
            </a:pPr>
            <a:r>
              <a:rPr lang="es-ES_tradnl" sz="1600" dirty="0">
                <a:latin typeface="Book Antiqua" panose="02040602050305030304" pitchFamily="18" charset="0"/>
              </a:rPr>
              <a:t>Dermatitis por Contacto</a:t>
            </a:r>
            <a:r>
              <a:rPr lang="en-US" sz="1600" dirty="0">
                <a:latin typeface="Book Antiqua" panose="02040602050305030304" pitchFamily="18" charset="0"/>
              </a:rPr>
              <a:t>, </a:t>
            </a:r>
            <a:r>
              <a:rPr lang="es-ES_tradnl" sz="1600" dirty="0">
                <a:latin typeface="Book Antiqua" panose="02040602050305030304" pitchFamily="18" charset="0"/>
              </a:rPr>
              <a:t>Dermatitis Atópica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Liquen Simple Crónico</a:t>
            </a:r>
            <a:r>
              <a:rPr lang="en-US" sz="1600" dirty="0">
                <a:latin typeface="Book Antiqua" panose="02040602050305030304" pitchFamily="18" charset="0"/>
              </a:rPr>
              <a:t>, Dermatitis de la zona del pañal, </a:t>
            </a:r>
            <a:r>
              <a:rPr lang="es-ES_tradnl" sz="1600" dirty="0">
                <a:latin typeface="Book Antiqua" panose="02040602050305030304" pitchFamily="18" charset="0"/>
              </a:rPr>
              <a:t>Dermatitis Seborreica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Eccema numular, Eccemátides</a:t>
            </a:r>
          </a:p>
          <a:p>
            <a:pPr>
              <a:lnSpc>
                <a:spcPct val="120000"/>
              </a:lnSpc>
            </a:pPr>
            <a:r>
              <a:rPr lang="es-ES_tradnl" sz="1600" dirty="0">
                <a:latin typeface="Book Antiqua" panose="02040602050305030304" pitchFamily="18" charset="0"/>
              </a:rPr>
              <a:t>Dermatosis Medicamentosas</a:t>
            </a:r>
            <a:r>
              <a:rPr lang="en-US" sz="1600" dirty="0">
                <a:latin typeface="Book Antiqua" panose="02040602050305030304" pitchFamily="18" charset="0"/>
              </a:rPr>
              <a:t>, </a:t>
            </a:r>
            <a:r>
              <a:rPr lang="es-ES_tradnl" sz="1600" dirty="0">
                <a:latin typeface="Book Antiqua" panose="02040602050305030304" pitchFamily="18" charset="0"/>
              </a:rPr>
              <a:t>Eritema Multiforme</a:t>
            </a:r>
            <a:r>
              <a:rPr lang="en-US" sz="1600" dirty="0">
                <a:latin typeface="Book Antiqua" panose="02040602050305030304" pitchFamily="18" charset="0"/>
              </a:rPr>
              <a:t>, </a:t>
            </a:r>
            <a:r>
              <a:rPr lang="es-ES_tradnl" sz="1600" dirty="0">
                <a:latin typeface="Book Antiqua" panose="02040602050305030304" pitchFamily="18" charset="0"/>
              </a:rPr>
              <a:t>Síndrome de Stevens - Johnson</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Necrólisis epidérmica tóxica, Eritrodermias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Corticodermias</a:t>
            </a:r>
          </a:p>
          <a:p>
            <a:pPr marL="0" indent="0">
              <a:lnSpc>
                <a:spcPct val="120000"/>
              </a:lnSpc>
              <a:buNone/>
            </a:pPr>
            <a:r>
              <a:rPr lang="en-US" sz="1600" dirty="0">
                <a:latin typeface="Book Antiqua" panose="02040602050305030304" pitchFamily="18" charset="0"/>
              </a:rPr>
              <a:t>	</a:t>
            </a:r>
            <a:r>
              <a:rPr lang="es-ES_tradnl" sz="1600" dirty="0">
                <a:latin typeface="Book Antiqua" panose="02040602050305030304" pitchFamily="18" charset="0"/>
              </a:rPr>
              <a:t>Dermatitis Periorificiales, Dermatitis Rosaceiforme, Acné Corticoestropeado, Dermatitis Atópica Corticoestropeada, Tiña Inguinal Corticoestropeada, Dermatitis de Contacto por Esteroides y Síndrome de enrojecimiento genital, síndrome de escroto rojo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Prurigo por Insectos</a:t>
            </a:r>
            <a:r>
              <a:rPr lang="en-US" sz="1600" dirty="0">
                <a:latin typeface="Book Antiqua" panose="02040602050305030304" pitchFamily="18" charset="0"/>
              </a:rPr>
              <a:t>, </a:t>
            </a:r>
            <a:r>
              <a:rPr lang="es-ES_tradnl" sz="1600" dirty="0">
                <a:latin typeface="Book Antiqua" panose="02040602050305030304" pitchFamily="18" charset="0"/>
              </a:rPr>
              <a:t>Prurigo Actínico</a:t>
            </a:r>
            <a:r>
              <a:rPr lang="en-US" sz="1600" dirty="0">
                <a:latin typeface="Book Antiqua" panose="02040602050305030304" pitchFamily="18" charset="0"/>
              </a:rPr>
              <a:t>, </a:t>
            </a:r>
            <a:r>
              <a:rPr lang="es-ES_tradnl" sz="1600" dirty="0">
                <a:latin typeface="Book Antiqua" panose="02040602050305030304" pitchFamily="18" charset="0"/>
              </a:rPr>
              <a:t>Prurigo Nodular de Hyde</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Urticaria</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4B9DFD6B-9572-6137-DF19-B2E80BB4EF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5F31C967-E7E1-5189-5A75-EA35047871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extLst>
      <p:ext uri="{BB962C8B-B14F-4D97-AF65-F5344CB8AC3E}">
        <p14:creationId xmlns:p14="http://schemas.microsoft.com/office/powerpoint/2010/main" val="1076854881"/>
      </p:ext>
    </p:extLst>
  </p:cSld>
  <p:clrMapOvr>
    <a:masterClrMapping/>
  </p:clrMapOvr>
  <p:transition spd="med">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a:xfrm>
            <a:off x="741491" y="291480"/>
            <a:ext cx="7483642" cy="1143000"/>
          </a:xfrm>
        </p:spPr>
        <p:txBody>
          <a:bodyPr>
            <a:noAutofit/>
          </a:bodyPr>
          <a:lstStyle/>
          <a:p>
            <a:pPr eaLnBrk="1" hangingPunct="1"/>
            <a:r>
              <a:rPr lang="es-MX" sz="3600" dirty="0">
                <a:latin typeface="Book Antiqua" panose="02040602050305030304" pitchFamily="18" charset="0"/>
              </a:rPr>
              <a:t>Discromías</a:t>
            </a:r>
            <a:endParaRPr lang="es-ES" sz="3600" dirty="0">
              <a:latin typeface="Book Antiqua" panose="02040602050305030304" pitchFamily="18" charset="0"/>
            </a:endParaRPr>
          </a:p>
        </p:txBody>
      </p:sp>
      <p:sp>
        <p:nvSpPr>
          <p:cNvPr id="3" name="2 Marcador de contenido"/>
          <p:cNvSpPr>
            <a:spLocks noGrp="1"/>
          </p:cNvSpPr>
          <p:nvPr>
            <p:ph idx="1"/>
          </p:nvPr>
        </p:nvSpPr>
        <p:spPr>
          <a:xfrm>
            <a:off x="599345" y="1772816"/>
            <a:ext cx="7945309" cy="4223962"/>
          </a:xfrm>
        </p:spPr>
        <p:txBody>
          <a:bodyPr anchor="ctr">
            <a:noAutofit/>
          </a:bodyPr>
          <a:lstStyle/>
          <a:p>
            <a:pPr marL="0" indent="0">
              <a:lnSpc>
                <a:spcPct val="90000"/>
              </a:lnSpc>
              <a:buNone/>
            </a:pPr>
            <a:r>
              <a:rPr lang="es-ES_tradnl" sz="1600" dirty="0">
                <a:latin typeface="Book Antiqua" panose="02040602050305030304" pitchFamily="18" charset="0"/>
              </a:rPr>
              <a:t>Capítulos 21, 22, 23, 24, 25, 26, 27,  28, 29 y 30</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Vitíligo</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Albinismo Universal</a:t>
            </a:r>
          </a:p>
          <a:p>
            <a:pPr>
              <a:lnSpc>
                <a:spcPct val="90000"/>
              </a:lnSpc>
            </a:pPr>
            <a:r>
              <a:rPr lang="es-ES_tradnl" sz="1600" dirty="0" err="1">
                <a:latin typeface="Book Antiqua" panose="02040602050305030304" pitchFamily="18" charset="0"/>
              </a:rPr>
              <a:t>Piebaldismo</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Pitiriasis Alba</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Discromía por Hidroquinona</a:t>
            </a:r>
          </a:p>
          <a:p>
            <a:pPr>
              <a:lnSpc>
                <a:spcPct val="90000"/>
              </a:lnSpc>
            </a:pPr>
            <a:r>
              <a:rPr lang="es-ES_tradnl" sz="1600" dirty="0">
                <a:latin typeface="Book Antiqua" panose="02040602050305030304" pitchFamily="18" charset="0"/>
              </a:rPr>
              <a:t>Melasma</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Dermatosis Cenicienta</a:t>
            </a:r>
          </a:p>
          <a:p>
            <a:pPr>
              <a:lnSpc>
                <a:spcPct val="90000"/>
              </a:lnSpc>
            </a:pPr>
            <a:r>
              <a:rPr lang="es-ES_tradnl" sz="1600" dirty="0">
                <a:latin typeface="Book Antiqua" panose="02040602050305030304" pitchFamily="18" charset="0"/>
              </a:rPr>
              <a:t>Enfermedad de Addison</a:t>
            </a:r>
          </a:p>
          <a:p>
            <a:pPr>
              <a:lnSpc>
                <a:spcPct val="90000"/>
              </a:lnSpc>
            </a:pPr>
            <a:r>
              <a:rPr lang="es-ES_tradnl" sz="1600" dirty="0" err="1">
                <a:latin typeface="Book Antiqua" panose="02040602050305030304" pitchFamily="18" charset="0"/>
              </a:rPr>
              <a:t>Argiria</a:t>
            </a:r>
            <a:r>
              <a:rPr lang="es-ES_tradnl" sz="1600" dirty="0">
                <a:latin typeface="Book Antiqua" panose="02040602050305030304" pitchFamily="18" charset="0"/>
              </a:rPr>
              <a:t> </a:t>
            </a:r>
          </a:p>
          <a:p>
            <a:pPr>
              <a:lnSpc>
                <a:spcPct val="90000"/>
              </a:lnSpc>
            </a:pPr>
            <a:r>
              <a:rPr lang="es-ES_tradnl" sz="1600" dirty="0">
                <a:latin typeface="Book Antiqua" panose="02040602050305030304" pitchFamily="18" charset="0"/>
              </a:rPr>
              <a:t>Mal del pinto </a:t>
            </a:r>
            <a:endParaRPr lang="en-US" sz="1600" dirty="0">
              <a:latin typeface="Book Antiqua" panose="02040602050305030304" pitchFamily="18" charset="0"/>
            </a:endParaRPr>
          </a:p>
          <a:p>
            <a:pPr marL="0" indent="0">
              <a:lnSpc>
                <a:spcPct val="90000"/>
              </a:lnSpc>
              <a:buNone/>
            </a:pPr>
            <a:endParaRPr lang="en-US" sz="1400" dirty="0">
              <a:latin typeface="Book Antiqua" panose="02040602050305030304" pitchFamily="18" charset="0"/>
            </a:endParaRPr>
          </a:p>
        </p:txBody>
      </p:sp>
      <p:pic>
        <p:nvPicPr>
          <p:cNvPr id="2" name="Imagen 1" descr="Imagen que contiene plato, tabla, firmar, hombre&#10;&#10;El contenido generado por IA puede ser incorrecto.">
            <a:extLst>
              <a:ext uri="{FF2B5EF4-FFF2-40B4-BE49-F238E27FC236}">
                <a16:creationId xmlns:a16="http://schemas.microsoft.com/office/drawing/2014/main" id="{85AF0DE8-FEB6-A4CA-63D7-85C6F0810A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4" name="Imagen 3" descr="Imagen que contiene Forma&#10;&#10;El contenido generado por IA puede ser incorrecto.">
            <a:extLst>
              <a:ext uri="{FF2B5EF4-FFF2-40B4-BE49-F238E27FC236}">
                <a16:creationId xmlns:a16="http://schemas.microsoft.com/office/drawing/2014/main" id="{A0D193BB-4CFB-1876-C579-926207EE46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extLst>
      <p:ext uri="{BB962C8B-B14F-4D97-AF65-F5344CB8AC3E}">
        <p14:creationId xmlns:p14="http://schemas.microsoft.com/office/powerpoint/2010/main" val="645749174"/>
      </p:ext>
    </p:extLst>
  </p:cSld>
  <p:clrMapOvr>
    <a:masterClrMapping/>
  </p:clrMapOvr>
  <p:transition spd="med">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68A50-4EBD-10BB-3F7E-3ECC7D184605}"/>
            </a:ext>
          </a:extLst>
        </p:cNvPr>
        <p:cNvGrpSpPr/>
        <p:nvPr/>
      </p:nvGrpSpPr>
      <p:grpSpPr>
        <a:xfrm>
          <a:off x="0" y="0"/>
          <a:ext cx="0" cy="0"/>
          <a:chOff x="0" y="0"/>
          <a:chExt cx="0" cy="0"/>
        </a:xfrm>
      </p:grpSpPr>
      <p:sp>
        <p:nvSpPr>
          <p:cNvPr id="52226" name="1 Título">
            <a:extLst>
              <a:ext uri="{FF2B5EF4-FFF2-40B4-BE49-F238E27FC236}">
                <a16:creationId xmlns:a16="http://schemas.microsoft.com/office/drawing/2014/main" id="{395BC4ED-EDAC-1D51-89F3-AC3B0E995EB8}"/>
              </a:ext>
            </a:extLst>
          </p:cNvPr>
          <p:cNvSpPr>
            <a:spLocks noGrp="1"/>
          </p:cNvSpPr>
          <p:nvPr>
            <p:ph type="title"/>
          </p:nvPr>
        </p:nvSpPr>
        <p:spPr>
          <a:xfrm>
            <a:off x="741491" y="291480"/>
            <a:ext cx="7483642" cy="1143000"/>
          </a:xfrm>
        </p:spPr>
        <p:txBody>
          <a:bodyPr>
            <a:noAutofit/>
          </a:bodyPr>
          <a:lstStyle/>
          <a:p>
            <a:r>
              <a:rPr lang="es-MX" sz="2800" dirty="0">
                <a:latin typeface="Book Antiqua" panose="02040602050305030304" pitchFamily="18" charset="0"/>
              </a:rPr>
              <a:t>Enfermedades Difusas del </a:t>
            </a:r>
            <a:br>
              <a:rPr lang="es-MX" sz="2800" dirty="0">
                <a:latin typeface="Book Antiqua" panose="02040602050305030304" pitchFamily="18" charset="0"/>
              </a:rPr>
            </a:br>
            <a:r>
              <a:rPr lang="es-MX" sz="2800" dirty="0">
                <a:latin typeface="Book Antiqua" panose="02040602050305030304" pitchFamily="18" charset="0"/>
              </a:rPr>
              <a:t>Tejido Conjuntivo</a:t>
            </a:r>
            <a:endParaRPr lang="es-ES" sz="2800" dirty="0">
              <a:latin typeface="Book Antiqua" panose="02040602050305030304" pitchFamily="18" charset="0"/>
            </a:endParaRPr>
          </a:p>
        </p:txBody>
      </p:sp>
      <p:sp>
        <p:nvSpPr>
          <p:cNvPr id="3" name="2 Marcador de contenido">
            <a:extLst>
              <a:ext uri="{FF2B5EF4-FFF2-40B4-BE49-F238E27FC236}">
                <a16:creationId xmlns:a16="http://schemas.microsoft.com/office/drawing/2014/main" id="{AA77ACC5-D52A-C972-11C2-CE8AC5748623}"/>
              </a:ext>
            </a:extLst>
          </p:cNvPr>
          <p:cNvSpPr>
            <a:spLocks noGrp="1"/>
          </p:cNvSpPr>
          <p:nvPr>
            <p:ph idx="1"/>
          </p:nvPr>
        </p:nvSpPr>
        <p:spPr>
          <a:xfrm>
            <a:off x="599345" y="1988840"/>
            <a:ext cx="7945309" cy="4223962"/>
          </a:xfrm>
        </p:spPr>
        <p:txBody>
          <a:bodyPr anchor="ctr">
            <a:noAutofit/>
          </a:bodyPr>
          <a:lstStyle/>
          <a:p>
            <a:pPr marL="0" indent="0">
              <a:lnSpc>
                <a:spcPct val="90000"/>
              </a:lnSpc>
              <a:buNone/>
            </a:pPr>
            <a:r>
              <a:rPr lang="es-ES_tradnl" sz="1600" dirty="0">
                <a:latin typeface="Book Antiqua" panose="02040602050305030304" pitchFamily="18" charset="0"/>
              </a:rPr>
              <a:t>Capítulos 31, 32, 33, 34, 35, 36 y 37</a:t>
            </a:r>
          </a:p>
          <a:p>
            <a:pPr marL="0" indent="0">
              <a:lnSpc>
                <a:spcPct val="90000"/>
              </a:lnSpc>
              <a:buNone/>
            </a:pP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Lupus Eritematoso Discoide</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Lupus Eritematoso Sistémico</a:t>
            </a:r>
          </a:p>
          <a:p>
            <a:pPr marL="0" indent="0">
              <a:lnSpc>
                <a:spcPct val="90000"/>
              </a:lnSpc>
              <a:buNone/>
            </a:pPr>
            <a:r>
              <a:rPr lang="es-ES_tradnl" sz="1600" dirty="0">
                <a:latin typeface="Book Antiqua" panose="02040602050305030304" pitchFamily="18" charset="0"/>
              </a:rPr>
              <a:t>	Lupus Cutáneo Subagudo, Lupus Cutáneo Agudo, Síndrome de 	Anticuerpos Antifosfolípidos, Eritema Pernio</a:t>
            </a:r>
            <a:endParaRPr lang="en-US" sz="1600" dirty="0">
              <a:latin typeface="Book Antiqua" panose="02040602050305030304" pitchFamily="18" charset="0"/>
            </a:endParaRPr>
          </a:p>
          <a:p>
            <a:pPr marL="0" indent="0">
              <a:lnSpc>
                <a:spcPct val="90000"/>
              </a:lnSpc>
              <a:buNone/>
            </a:pPr>
            <a:endParaRPr lang="es-ES_tradnl" sz="1600" dirty="0">
              <a:latin typeface="Book Antiqua" panose="02040602050305030304" pitchFamily="18" charset="0"/>
            </a:endParaRPr>
          </a:p>
          <a:p>
            <a:pPr>
              <a:lnSpc>
                <a:spcPct val="90000"/>
              </a:lnSpc>
            </a:pPr>
            <a:r>
              <a:rPr lang="es-ES_tradnl" sz="1600" dirty="0">
                <a:latin typeface="Book Antiqua" panose="02040602050305030304" pitchFamily="18" charset="0"/>
              </a:rPr>
              <a:t>Lupus Eritematoso Profundo</a:t>
            </a:r>
          </a:p>
          <a:p>
            <a:pPr>
              <a:lnSpc>
                <a:spcPct val="90000"/>
              </a:lnSpc>
            </a:pPr>
            <a:r>
              <a:rPr lang="es-ES_tradnl" sz="1600" dirty="0">
                <a:latin typeface="Book Antiqua" panose="02040602050305030304" pitchFamily="18" charset="0"/>
              </a:rPr>
              <a:t>Dermatomiositis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Morfea</a:t>
            </a:r>
            <a:endParaRPr lang="en-US" sz="1600" dirty="0">
              <a:latin typeface="Book Antiqua" panose="02040602050305030304" pitchFamily="18" charset="0"/>
            </a:endParaRPr>
          </a:p>
          <a:p>
            <a:pPr marL="0" indent="0">
              <a:lnSpc>
                <a:spcPct val="90000"/>
              </a:lnSpc>
              <a:buNone/>
            </a:pPr>
            <a:r>
              <a:rPr lang="es-ES_tradnl" sz="1600" dirty="0">
                <a:latin typeface="Book Antiqua" panose="02040602050305030304" pitchFamily="18" charset="0"/>
              </a:rPr>
              <a:t>	Atrofia Macular, </a:t>
            </a:r>
            <a:r>
              <a:rPr lang="es-ES_tradnl" sz="1600" dirty="0" err="1">
                <a:latin typeface="Book Antiqua" panose="02040602050305030304" pitchFamily="18" charset="0"/>
              </a:rPr>
              <a:t>Atrofodermia</a:t>
            </a:r>
            <a:r>
              <a:rPr lang="es-ES_tradnl" sz="1600" dirty="0">
                <a:latin typeface="Book Antiqua" panose="02040602050305030304" pitchFamily="18" charset="0"/>
              </a:rPr>
              <a:t> Idiopática progresiva de Pasini y </a:t>
            </a:r>
            <a:r>
              <a:rPr lang="es-ES_tradnl" sz="1600" dirty="0" err="1">
                <a:latin typeface="Book Antiqua" panose="02040602050305030304" pitchFamily="18" charset="0"/>
              </a:rPr>
              <a:t>Pierini</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Esclerosis Sistémica Progresiva</a:t>
            </a:r>
          </a:p>
          <a:p>
            <a:pPr>
              <a:lnSpc>
                <a:spcPct val="90000"/>
              </a:lnSpc>
            </a:pPr>
            <a:r>
              <a:rPr lang="es-ES_tradnl" sz="1600" dirty="0">
                <a:latin typeface="Book Antiqua" panose="02040602050305030304" pitchFamily="18" charset="0"/>
              </a:rPr>
              <a:t>Enfermedad Mixta del Tejido Conjuntivo</a:t>
            </a:r>
            <a:endParaRPr lang="en-US" sz="1600" dirty="0">
              <a:latin typeface="Book Antiqua" panose="02040602050305030304" pitchFamily="18" charset="0"/>
            </a:endParaRPr>
          </a:p>
        </p:txBody>
      </p:sp>
      <p:pic>
        <p:nvPicPr>
          <p:cNvPr id="2" name="Imagen 1" descr="Imagen que contiene plato, tabla, firmar, hombre&#10;&#10;El contenido generado por IA puede ser incorrecto.">
            <a:extLst>
              <a:ext uri="{FF2B5EF4-FFF2-40B4-BE49-F238E27FC236}">
                <a16:creationId xmlns:a16="http://schemas.microsoft.com/office/drawing/2014/main" id="{797680C7-BEA3-5DFF-81AA-25D8AC10A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4" name="Imagen 3" descr="Imagen que contiene Forma&#10;&#10;El contenido generado por IA puede ser incorrecto.">
            <a:extLst>
              <a:ext uri="{FF2B5EF4-FFF2-40B4-BE49-F238E27FC236}">
                <a16:creationId xmlns:a16="http://schemas.microsoft.com/office/drawing/2014/main" id="{1284E648-76F8-483D-9B1A-FAAEE2D353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7826" y="236374"/>
            <a:ext cx="1259089" cy="1312327"/>
          </a:xfrm>
          <a:prstGeom prst="rect">
            <a:avLst/>
          </a:prstGeom>
        </p:spPr>
      </p:pic>
    </p:spTree>
    <p:extLst>
      <p:ext uri="{BB962C8B-B14F-4D97-AF65-F5344CB8AC3E}">
        <p14:creationId xmlns:p14="http://schemas.microsoft.com/office/powerpoint/2010/main" val="1053988224"/>
      </p:ext>
    </p:extLst>
  </p:cSld>
  <p:clrMapOvr>
    <a:masterClrMapping/>
  </p:clrMapOvr>
  <p:transition spd="med">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041033" y="316280"/>
            <a:ext cx="6959992" cy="1349420"/>
          </a:xfrm>
        </p:spPr>
        <p:txBody>
          <a:bodyPr>
            <a:noAutofit/>
          </a:bodyPr>
          <a:lstStyle/>
          <a:p>
            <a:pPr eaLnBrk="1" hangingPunct="1"/>
            <a:r>
              <a:rPr lang="es-SV" sz="2400" dirty="0">
                <a:latin typeface="Book Antiqua" panose="02040602050305030304" pitchFamily="18" charset="0"/>
              </a:rPr>
              <a:t>Enfermedades Ampollares y Vesiculares</a:t>
            </a:r>
          </a:p>
        </p:txBody>
      </p:sp>
      <p:sp>
        <p:nvSpPr>
          <p:cNvPr id="35843" name="Rectangle 3"/>
          <p:cNvSpPr>
            <a:spLocks noGrp="1" noChangeArrowheads="1"/>
          </p:cNvSpPr>
          <p:nvPr>
            <p:ph idx="1"/>
          </p:nvPr>
        </p:nvSpPr>
        <p:spPr>
          <a:xfrm>
            <a:off x="390364" y="1873759"/>
            <a:ext cx="8363272" cy="4394931"/>
          </a:xfrm>
        </p:spPr>
        <p:txBody>
          <a:bodyPr anchor="ctr">
            <a:normAutofit/>
          </a:bodyPr>
          <a:lstStyle/>
          <a:p>
            <a:pPr marL="0" indent="0">
              <a:lnSpc>
                <a:spcPct val="120000"/>
              </a:lnSpc>
              <a:buNone/>
            </a:pPr>
            <a:r>
              <a:rPr lang="es-ES_tradnl" sz="1600" dirty="0">
                <a:latin typeface="Book Antiqua" panose="02040602050305030304" pitchFamily="18" charset="0"/>
              </a:rPr>
              <a:t>Capítulos 38, 39, 40, 41, 42, 43 y 44</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Pénfigo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Pénfigo Crónico benigno familiar</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Penfigoide</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Penfigoide Gestacional</a:t>
            </a:r>
            <a:endParaRPr lang="en-US" sz="1600" dirty="0">
              <a:latin typeface="Book Antiqua" panose="02040602050305030304" pitchFamily="18" charset="0"/>
            </a:endParaRPr>
          </a:p>
          <a:p>
            <a:pPr marL="0" indent="0">
              <a:lnSpc>
                <a:spcPct val="120000"/>
              </a:lnSpc>
              <a:buNone/>
            </a:pPr>
            <a:r>
              <a:rPr lang="en-US" sz="1600" dirty="0">
                <a:latin typeface="Book Antiqua" panose="02040602050305030304" pitchFamily="18" charset="0"/>
              </a:rPr>
              <a:t>	</a:t>
            </a:r>
            <a:r>
              <a:rPr lang="es-ES_tradnl" sz="1600" dirty="0">
                <a:latin typeface="Book Antiqua" panose="02040602050305030304" pitchFamily="18" charset="0"/>
              </a:rPr>
              <a:t>Herpes Gestacional, Prurigo Gravídico o colestasis del embarazo, Prurigo del embarazo, Erupción Polimorfa del Embarazo, Psoriasis </a:t>
            </a:r>
            <a:r>
              <a:rPr lang="es-ES_tradnl" sz="1600" dirty="0" err="1">
                <a:latin typeface="Book Antiqua" panose="02040602050305030304" pitchFamily="18" charset="0"/>
              </a:rPr>
              <a:t>Pustular</a:t>
            </a:r>
            <a:r>
              <a:rPr lang="es-ES_tradnl" sz="1600" dirty="0">
                <a:latin typeface="Book Antiqua" panose="02040602050305030304" pitchFamily="18" charset="0"/>
              </a:rPr>
              <a:t> del Embarazo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Dermatitis Herpetiforme</a:t>
            </a:r>
          </a:p>
          <a:p>
            <a:pPr>
              <a:lnSpc>
                <a:spcPct val="120000"/>
              </a:lnSpc>
            </a:pPr>
            <a:r>
              <a:rPr lang="es-ES_tradnl" sz="1600" dirty="0">
                <a:latin typeface="Book Antiqua" panose="02040602050305030304" pitchFamily="18" charset="0"/>
              </a:rPr>
              <a:t>Dishidrosis </a:t>
            </a:r>
          </a:p>
          <a:p>
            <a:pPr>
              <a:lnSpc>
                <a:spcPct val="120000"/>
              </a:lnSpc>
            </a:pPr>
            <a:r>
              <a:rPr lang="es-ES_tradnl" sz="1600" dirty="0">
                <a:latin typeface="Book Antiqua" panose="02040602050305030304" pitchFamily="18" charset="0"/>
              </a:rPr>
              <a:t>Miliaria </a:t>
            </a:r>
            <a:endParaRPr lang="en-US" sz="1600" dirty="0">
              <a:latin typeface="Book Antiqua" panose="02040602050305030304" pitchFamily="18" charset="0"/>
            </a:endParaRPr>
          </a:p>
          <a:p>
            <a:pPr marL="0" indent="0">
              <a:lnSpc>
                <a:spcPct val="120000"/>
              </a:lnSpc>
              <a:buNone/>
            </a:pPr>
            <a:endParaRPr lang="en-US"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8C2320CD-0A58-5DA6-5AB6-121FBC9D574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AFADECAE-9FD8-2796-854A-7973CE852B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664" y="204085"/>
            <a:ext cx="1002606" cy="1044999"/>
          </a:xfrm>
          <a:prstGeom prst="rect">
            <a:avLst/>
          </a:prstGeom>
        </p:spPr>
      </p:pic>
    </p:spTree>
    <p:extLst>
      <p:ext uri="{BB962C8B-B14F-4D97-AF65-F5344CB8AC3E}">
        <p14:creationId xmlns:p14="http://schemas.microsoft.com/office/powerpoint/2010/main" val="2935235263"/>
      </p:ext>
    </p:extLst>
  </p:cSld>
  <p:clrMapOvr>
    <a:masterClrMapping/>
  </p:clrMapOvr>
  <p:transition spd="med">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71EC3-0D58-C4A6-ED08-E29ADDC9605A}"/>
            </a:ext>
          </a:extLst>
        </p:cNvPr>
        <p:cNvGrpSpPr/>
        <p:nvPr/>
      </p:nvGrpSpPr>
      <p:grpSpPr>
        <a:xfrm>
          <a:off x="0" y="0"/>
          <a:ext cx="0" cy="0"/>
          <a:chOff x="0" y="0"/>
          <a:chExt cx="0" cy="0"/>
        </a:xfrm>
      </p:grpSpPr>
      <p:sp>
        <p:nvSpPr>
          <p:cNvPr id="53250" name="Rectangle 2">
            <a:extLst>
              <a:ext uri="{FF2B5EF4-FFF2-40B4-BE49-F238E27FC236}">
                <a16:creationId xmlns:a16="http://schemas.microsoft.com/office/drawing/2014/main" id="{F364C2EE-0747-6B31-391C-88FCCC32F201}"/>
              </a:ext>
            </a:extLst>
          </p:cNvPr>
          <p:cNvSpPr>
            <a:spLocks noGrp="1" noChangeArrowheads="1"/>
          </p:cNvSpPr>
          <p:nvPr>
            <p:ph type="title"/>
          </p:nvPr>
        </p:nvSpPr>
        <p:spPr>
          <a:xfrm>
            <a:off x="1041033" y="316280"/>
            <a:ext cx="6959992" cy="1349420"/>
          </a:xfrm>
        </p:spPr>
        <p:txBody>
          <a:bodyPr>
            <a:noAutofit/>
          </a:bodyPr>
          <a:lstStyle/>
          <a:p>
            <a:pPr eaLnBrk="1" hangingPunct="1"/>
            <a:r>
              <a:rPr lang="es-SV" sz="2400" dirty="0">
                <a:latin typeface="Book Antiqua" panose="02040602050305030304" pitchFamily="18" charset="0"/>
              </a:rPr>
              <a:t>Enfermedades Eritemato </a:t>
            </a:r>
            <a:r>
              <a:rPr lang="mr-IN" sz="2400" dirty="0">
                <a:latin typeface="Book Antiqua" panose="02040602050305030304" pitchFamily="18" charset="0"/>
              </a:rPr>
              <a:t>–</a:t>
            </a:r>
            <a:r>
              <a:rPr lang="es-SV" sz="2400" dirty="0">
                <a:latin typeface="Book Antiqua" panose="02040602050305030304" pitchFamily="18" charset="0"/>
              </a:rPr>
              <a:t> Pápulo - Escamosas</a:t>
            </a:r>
          </a:p>
        </p:txBody>
      </p:sp>
      <p:sp>
        <p:nvSpPr>
          <p:cNvPr id="35843" name="Rectangle 3">
            <a:extLst>
              <a:ext uri="{FF2B5EF4-FFF2-40B4-BE49-F238E27FC236}">
                <a16:creationId xmlns:a16="http://schemas.microsoft.com/office/drawing/2014/main" id="{EFD39104-B4C1-1FE1-1E02-DB9AF94D2286}"/>
              </a:ext>
            </a:extLst>
          </p:cNvPr>
          <p:cNvSpPr>
            <a:spLocks noGrp="1" noChangeArrowheads="1"/>
          </p:cNvSpPr>
          <p:nvPr>
            <p:ph idx="1"/>
          </p:nvPr>
        </p:nvSpPr>
        <p:spPr>
          <a:xfrm>
            <a:off x="390364" y="1861345"/>
            <a:ext cx="8363272" cy="3503311"/>
          </a:xfrm>
        </p:spPr>
        <p:txBody>
          <a:bodyPr anchor="ctr">
            <a:normAutofit/>
          </a:bodyPr>
          <a:lstStyle/>
          <a:p>
            <a:pPr marL="0" indent="0">
              <a:lnSpc>
                <a:spcPct val="120000"/>
              </a:lnSpc>
              <a:buNone/>
            </a:pPr>
            <a:r>
              <a:rPr lang="es-ES_tradnl" sz="1600" dirty="0">
                <a:latin typeface="Book Antiqua" panose="02040602050305030304" pitchFamily="18" charset="0"/>
              </a:rPr>
              <a:t>Capítulos 45, 46, 47, 48 y  49</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Pitiriasis Rosada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Pitiriasis Rubra Pilar</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Poroqueratosis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Psoriasis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Liquen Plano</a:t>
            </a:r>
            <a:endParaRPr lang="en-US" sz="1600" dirty="0">
              <a:latin typeface="Book Antiqua" panose="02040602050305030304" pitchFamily="18" charset="0"/>
            </a:endParaRPr>
          </a:p>
          <a:p>
            <a:pPr marL="0" indent="0">
              <a:lnSpc>
                <a:spcPct val="120000"/>
              </a:lnSpc>
              <a:buNone/>
            </a:pPr>
            <a:r>
              <a:rPr lang="en-US" sz="1600" dirty="0">
                <a:latin typeface="Book Antiqua" panose="02040602050305030304" pitchFamily="18" charset="0"/>
              </a:rPr>
              <a:t>	</a:t>
            </a:r>
            <a:r>
              <a:rPr lang="es-ES_tradnl" sz="1600" dirty="0">
                <a:latin typeface="Book Antiqua" panose="02040602050305030304" pitchFamily="18" charset="0"/>
              </a:rPr>
              <a:t>Liquen Trópico Solar, Liquen Escleroso, Liquen Estriado, Liquen Nitidus,    	Reacción Liquenoide</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B08CFEB5-AF7A-6E39-B42B-B57125B872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12781EAC-A26C-C6E4-48E4-DE49624DCE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128768"/>
            <a:ext cx="1146622" cy="1195105"/>
          </a:xfrm>
          <a:prstGeom prst="rect">
            <a:avLst/>
          </a:prstGeom>
        </p:spPr>
      </p:pic>
    </p:spTree>
    <p:extLst>
      <p:ext uri="{BB962C8B-B14F-4D97-AF65-F5344CB8AC3E}">
        <p14:creationId xmlns:p14="http://schemas.microsoft.com/office/powerpoint/2010/main" val="3121366277"/>
      </p:ext>
    </p:extLst>
  </p:cSld>
  <p:clrMapOvr>
    <a:masterClrMapping/>
  </p:clrMapOvr>
  <p:transition spd="med">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p:nvPr>
        </p:nvSpPr>
        <p:spPr>
          <a:xfrm>
            <a:off x="1207404" y="274638"/>
            <a:ext cx="6793620" cy="1143000"/>
          </a:xfrm>
        </p:spPr>
        <p:txBody>
          <a:bodyPr>
            <a:noAutofit/>
          </a:bodyPr>
          <a:lstStyle/>
          <a:p>
            <a:pPr eaLnBrk="1" hangingPunct="1"/>
            <a:r>
              <a:rPr lang="es-MX" sz="2400" dirty="0">
                <a:latin typeface="Book Antiqua" panose="02040602050305030304" pitchFamily="18" charset="0"/>
              </a:rPr>
              <a:t>Enfermedades Psicosomáticas Enfermedades de Transmisión Sexual</a:t>
            </a:r>
            <a:endParaRPr lang="es-ES" sz="2400" dirty="0">
              <a:latin typeface="Book Antiqua" panose="02040602050305030304" pitchFamily="18" charset="0"/>
            </a:endParaRPr>
          </a:p>
        </p:txBody>
      </p:sp>
      <p:sp>
        <p:nvSpPr>
          <p:cNvPr id="54275" name="2 Marcador de contenido"/>
          <p:cNvSpPr>
            <a:spLocks noGrp="1"/>
          </p:cNvSpPr>
          <p:nvPr>
            <p:ph idx="1"/>
          </p:nvPr>
        </p:nvSpPr>
        <p:spPr>
          <a:xfrm>
            <a:off x="489414" y="1916832"/>
            <a:ext cx="8229600" cy="3484984"/>
          </a:xfrm>
        </p:spPr>
        <p:txBody>
          <a:bodyPr>
            <a:noAutofit/>
          </a:bodyPr>
          <a:lstStyle/>
          <a:p>
            <a:pPr marL="0" indent="0">
              <a:buNone/>
            </a:pPr>
            <a:r>
              <a:rPr lang="es-ES_tradnl" sz="1400" dirty="0">
                <a:latin typeface="Book Antiqua" panose="02040602050305030304" pitchFamily="18" charset="0"/>
              </a:rPr>
              <a:t>Capítulo 50 Enfermedades Psicosomáticas</a:t>
            </a:r>
          </a:p>
          <a:p>
            <a:pPr marL="0" indent="0">
              <a:buNone/>
            </a:pPr>
            <a:endParaRPr lang="en-US" sz="1400" dirty="0">
              <a:latin typeface="Book Antiqua" panose="02040602050305030304" pitchFamily="18" charset="0"/>
            </a:endParaRPr>
          </a:p>
          <a:p>
            <a:r>
              <a:rPr lang="es-ES_tradnl" sz="1400" dirty="0">
                <a:latin typeface="Book Antiqua" panose="02040602050305030304" pitchFamily="18" charset="0"/>
              </a:rPr>
              <a:t>Enfermedades Psicogénicas</a:t>
            </a:r>
            <a:r>
              <a:rPr lang="en-US" sz="1400" dirty="0">
                <a:latin typeface="Book Antiqua" panose="02040602050305030304" pitchFamily="18" charset="0"/>
              </a:rPr>
              <a:t>: </a:t>
            </a:r>
            <a:r>
              <a:rPr lang="es-ES_tradnl" sz="1400" dirty="0">
                <a:latin typeface="Book Antiqua" panose="02040602050305030304" pitchFamily="18" charset="0"/>
              </a:rPr>
              <a:t>Excoriaciones Psicogénicas, Lesiones por movimientos compulsivos, Dermatitis Facticia, Fobias, Delirio de Parasitosis, Hiperhidrosis, Tricotilomanía, Onicofagia, Trastorno Dismórfico Corporal, Prurigo Psicopático, </a:t>
            </a:r>
            <a:r>
              <a:rPr lang="es-ES_tradnl" sz="1400" dirty="0" err="1">
                <a:latin typeface="Book Antiqua" panose="02040602050305030304" pitchFamily="18" charset="0"/>
              </a:rPr>
              <a:t>Dinias</a:t>
            </a:r>
            <a:r>
              <a:rPr lang="es-ES_tradnl" sz="1400" dirty="0">
                <a:latin typeface="Book Antiqua" panose="02040602050305030304" pitchFamily="18" charset="0"/>
              </a:rPr>
              <a:t>, Trastornos alimenticios</a:t>
            </a:r>
          </a:p>
          <a:p>
            <a:pPr marL="0" indent="0">
              <a:buNone/>
            </a:pPr>
            <a:endParaRPr lang="en-US" sz="1400" dirty="0">
              <a:latin typeface="Book Antiqua" panose="02040602050305030304" pitchFamily="18" charset="0"/>
            </a:endParaRPr>
          </a:p>
          <a:p>
            <a:pPr marL="0" indent="0">
              <a:buNone/>
            </a:pPr>
            <a:r>
              <a:rPr lang="es-ES_tradnl" sz="1400" dirty="0">
                <a:latin typeface="Book Antiqua" panose="02040602050305030304" pitchFamily="18" charset="0"/>
              </a:rPr>
              <a:t>Capítulos 51, 52 y 53 Enfermedades de Transmisión Sexual</a:t>
            </a:r>
          </a:p>
          <a:p>
            <a:pPr marL="0" indent="0">
              <a:buNone/>
            </a:pPr>
            <a:endParaRPr lang="en-US" sz="1400" dirty="0">
              <a:latin typeface="Book Antiqua" panose="02040602050305030304" pitchFamily="18" charset="0"/>
            </a:endParaRPr>
          </a:p>
          <a:p>
            <a:r>
              <a:rPr lang="es-ES_tradnl" sz="1400" dirty="0">
                <a:latin typeface="Book Antiqua" panose="02040602050305030304" pitchFamily="18" charset="0"/>
              </a:rPr>
              <a:t>Sífilis</a:t>
            </a:r>
            <a:endParaRPr lang="en-US" sz="1400" dirty="0">
              <a:latin typeface="Book Antiqua" panose="02040602050305030304" pitchFamily="18" charset="0"/>
            </a:endParaRPr>
          </a:p>
          <a:p>
            <a:r>
              <a:rPr lang="es-ES_tradnl" sz="1400" dirty="0">
                <a:latin typeface="Book Antiqua" panose="02040602050305030304" pitchFamily="18" charset="0"/>
              </a:rPr>
              <a:t>Chancroide</a:t>
            </a:r>
            <a:endParaRPr lang="en-US" sz="1400" dirty="0">
              <a:latin typeface="Book Antiqua" panose="02040602050305030304" pitchFamily="18" charset="0"/>
            </a:endParaRPr>
          </a:p>
          <a:p>
            <a:r>
              <a:rPr lang="es-ES_tradnl" sz="1400" dirty="0">
                <a:latin typeface="Book Antiqua" panose="02040602050305030304" pitchFamily="18" charset="0"/>
              </a:rPr>
              <a:t>Síndrome de Inmunodeficiencia Adquirida</a:t>
            </a:r>
            <a:endParaRPr lang="en-US" sz="1400" dirty="0">
              <a:latin typeface="Book Antiqua" panose="02040602050305030304" pitchFamily="18" charset="0"/>
            </a:endParaRPr>
          </a:p>
        </p:txBody>
      </p:sp>
      <p:pic>
        <p:nvPicPr>
          <p:cNvPr id="2" name="Imagen 1" descr="Imagen que contiene plato, tabla, firmar, hombre&#10;&#10;El contenido generado por IA puede ser incorrecto.">
            <a:extLst>
              <a:ext uri="{FF2B5EF4-FFF2-40B4-BE49-F238E27FC236}">
                <a16:creationId xmlns:a16="http://schemas.microsoft.com/office/drawing/2014/main" id="{AACD7E8A-5515-13C5-70C4-E2E163A09D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3" name="Imagen 2" descr="Imagen que contiene Forma&#10;&#10;El contenido generado por IA puede ser incorrecto.">
            <a:extLst>
              <a:ext uri="{FF2B5EF4-FFF2-40B4-BE49-F238E27FC236}">
                <a16:creationId xmlns:a16="http://schemas.microsoft.com/office/drawing/2014/main" id="{53A557BF-36DF-EA13-DB5D-3514072FF6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6596" y="99737"/>
            <a:ext cx="1002606" cy="1044999"/>
          </a:xfrm>
          <a:prstGeom prst="rect">
            <a:avLst/>
          </a:prstGeom>
        </p:spPr>
      </p:pic>
    </p:spTree>
    <p:extLst>
      <p:ext uri="{BB962C8B-B14F-4D97-AF65-F5344CB8AC3E}">
        <p14:creationId xmlns:p14="http://schemas.microsoft.com/office/powerpoint/2010/main" val="1064341117"/>
      </p:ext>
    </p:extLst>
  </p:cSld>
  <p:clrMapOvr>
    <a:masterClrMapping/>
  </p:clrMapOvr>
  <p:transition spd="med">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a:xfrm>
            <a:off x="689339" y="280832"/>
            <a:ext cx="7765321" cy="1326321"/>
          </a:xfrm>
        </p:spPr>
        <p:txBody>
          <a:bodyPr>
            <a:noAutofit/>
          </a:bodyPr>
          <a:lstStyle/>
          <a:p>
            <a:pPr eaLnBrk="1" hangingPunct="1"/>
            <a:r>
              <a:rPr lang="es-MX" sz="3600" dirty="0" err="1">
                <a:latin typeface="Book Antiqua" panose="02040602050305030304" pitchFamily="18" charset="0"/>
              </a:rPr>
              <a:t>Genodermatosis</a:t>
            </a:r>
            <a:endParaRPr lang="es-ES" sz="3600" dirty="0">
              <a:latin typeface="Book Antiqua" panose="02040602050305030304" pitchFamily="18" charset="0"/>
            </a:endParaRPr>
          </a:p>
        </p:txBody>
      </p:sp>
      <p:sp>
        <p:nvSpPr>
          <p:cNvPr id="55299" name="2 Marcador de contenido"/>
          <p:cNvSpPr>
            <a:spLocks noGrp="1"/>
          </p:cNvSpPr>
          <p:nvPr>
            <p:ph idx="1"/>
          </p:nvPr>
        </p:nvSpPr>
        <p:spPr>
          <a:xfrm>
            <a:off x="457200" y="1501676"/>
            <a:ext cx="8229600" cy="1373014"/>
          </a:xfrm>
        </p:spPr>
        <p:txBody>
          <a:bodyPr anchor="ctr">
            <a:noAutofit/>
          </a:bodyPr>
          <a:lstStyle/>
          <a:p>
            <a:pPr marL="0" indent="0">
              <a:lnSpc>
                <a:spcPct val="90000"/>
              </a:lnSpc>
              <a:buNone/>
            </a:pPr>
            <a:r>
              <a:rPr lang="es-ES_tradnl" sz="1600" dirty="0">
                <a:latin typeface="Book Antiqua" panose="02040602050305030304" pitchFamily="18" charset="0"/>
              </a:rPr>
              <a:t>Capítulos 54, 55, 56, 57, 58, 59, 60, 61, 62, 63, 64, 65, 66, 67, 68, 69, 70 y 71 </a:t>
            </a:r>
          </a:p>
          <a:p>
            <a:pPr marL="0" indent="0">
              <a:lnSpc>
                <a:spcPct val="90000"/>
              </a:lnSpc>
              <a:buNone/>
            </a:pPr>
            <a:endParaRPr lang="en-US" sz="1600" dirty="0">
              <a:latin typeface="Book Antiqua" panose="02040602050305030304" pitchFamily="18" charset="0"/>
            </a:endParaRPr>
          </a:p>
          <a:p>
            <a:pPr marL="0" indent="0">
              <a:lnSpc>
                <a:spcPct val="90000"/>
              </a:lnSpc>
              <a:buNone/>
            </a:pPr>
            <a:endParaRPr lang="en-US" sz="1400" dirty="0">
              <a:solidFill>
                <a:schemeClr val="tx1">
                  <a:lumMod val="50000"/>
                </a:schemeClr>
              </a:solidFill>
              <a:latin typeface="Book Antiqua" panose="02040602050305030304" pitchFamily="18" charset="0"/>
            </a:endParaRPr>
          </a:p>
        </p:txBody>
      </p:sp>
      <p:sp>
        <p:nvSpPr>
          <p:cNvPr id="2" name="2 Marcador de contenido">
            <a:extLst>
              <a:ext uri="{FF2B5EF4-FFF2-40B4-BE49-F238E27FC236}">
                <a16:creationId xmlns:a16="http://schemas.microsoft.com/office/drawing/2014/main" id="{17205D52-B7D5-79F5-FB7F-B75339A386D7}"/>
              </a:ext>
            </a:extLst>
          </p:cNvPr>
          <p:cNvSpPr txBox="1">
            <a:spLocks/>
          </p:cNvSpPr>
          <p:nvPr/>
        </p:nvSpPr>
        <p:spPr>
          <a:xfrm>
            <a:off x="457200" y="2564904"/>
            <a:ext cx="8229600" cy="3024336"/>
          </a:xfrm>
          <a:prstGeom prst="rect">
            <a:avLst/>
          </a:prstGeom>
        </p:spPr>
        <p:txBody>
          <a:bodyPr vert="horz" lIns="91440" tIns="45720" rIns="91440" bIns="45720" numCol="2"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lnSpc>
                <a:spcPct val="90000"/>
              </a:lnSpc>
              <a:spcAft>
                <a:spcPts val="0"/>
              </a:spcAft>
              <a:buFont typeface="Arial" pitchFamily="34" charset="0"/>
              <a:buNone/>
            </a:pPr>
            <a:endParaRPr lang="en-US" sz="1400" dirty="0">
              <a:solidFill>
                <a:schemeClr val="accent3">
                  <a:lumMod val="75000"/>
                </a:schemeClr>
              </a:solidFill>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Neurofibromatosis</a:t>
            </a:r>
          </a:p>
          <a:p>
            <a:pPr fontAlgn="auto">
              <a:lnSpc>
                <a:spcPct val="90000"/>
              </a:lnSpc>
              <a:spcAft>
                <a:spcPts val="0"/>
              </a:spcAft>
            </a:pPr>
            <a:r>
              <a:rPr lang="es-ES_tradnl" sz="1600" dirty="0">
                <a:latin typeface="Book Antiqua" panose="02040602050305030304" pitchFamily="18" charset="0"/>
              </a:rPr>
              <a:t>Esclerosis Tuberosa</a:t>
            </a:r>
          </a:p>
          <a:p>
            <a:pPr fontAlgn="auto">
              <a:lnSpc>
                <a:spcPct val="90000"/>
              </a:lnSpc>
              <a:spcAft>
                <a:spcPts val="0"/>
              </a:spcAft>
            </a:pPr>
            <a:r>
              <a:rPr lang="es-ES_tradnl" sz="1600" dirty="0">
                <a:latin typeface="Book Antiqua" panose="02040602050305030304" pitchFamily="18" charset="0"/>
              </a:rPr>
              <a:t>Ictiosis</a:t>
            </a:r>
            <a:endParaRPr lang="en-US" sz="1600" dirty="0">
              <a:latin typeface="Book Antiqua" panose="02040602050305030304" pitchFamily="18" charset="0"/>
            </a:endParaRPr>
          </a:p>
          <a:p>
            <a:pPr fontAlgn="auto">
              <a:lnSpc>
                <a:spcPct val="90000"/>
              </a:lnSpc>
              <a:spcAft>
                <a:spcPts val="0"/>
              </a:spcAft>
            </a:pPr>
            <a:r>
              <a:rPr lang="es-ES_tradnl" sz="1600" dirty="0" err="1">
                <a:latin typeface="Book Antiqua" panose="02040602050305030304" pitchFamily="18" charset="0"/>
              </a:rPr>
              <a:t>Queratodermias</a:t>
            </a:r>
            <a:r>
              <a:rPr lang="es-ES_tradnl" sz="1600" dirty="0">
                <a:latin typeface="Book Antiqua" panose="02040602050305030304" pitchFamily="18" charset="0"/>
              </a:rPr>
              <a:t> </a:t>
            </a:r>
            <a:r>
              <a:rPr lang="es-ES_tradnl" sz="1600" dirty="0" err="1">
                <a:latin typeface="Book Antiqua" panose="02040602050305030304" pitchFamily="18" charset="0"/>
              </a:rPr>
              <a:t>Palmoplantares</a:t>
            </a:r>
            <a:r>
              <a:rPr lang="es-ES_tradnl" sz="1600" dirty="0">
                <a:latin typeface="Book Antiqua" panose="02040602050305030304" pitchFamily="18" charset="0"/>
              </a:rPr>
              <a:t> Hereditarias</a:t>
            </a:r>
            <a:endParaRPr lang="en-US"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Epidermólisis Ampollar</a:t>
            </a:r>
            <a:endParaRPr lang="en-US"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Enfermedad de Darier</a:t>
            </a:r>
            <a:endParaRPr lang="en-US"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Incontinencia </a:t>
            </a:r>
            <a:r>
              <a:rPr lang="es-ES_tradnl" sz="1600" dirty="0" err="1">
                <a:latin typeface="Book Antiqua" panose="02040602050305030304" pitchFamily="18" charset="0"/>
              </a:rPr>
              <a:t>Pigmenti</a:t>
            </a:r>
            <a:endParaRPr lang="en-US"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Mastocitosis</a:t>
            </a:r>
          </a:p>
          <a:p>
            <a:pPr fontAlgn="auto">
              <a:lnSpc>
                <a:spcPct val="90000"/>
              </a:lnSpc>
              <a:spcAft>
                <a:spcPts val="0"/>
              </a:spcAft>
            </a:pPr>
            <a:r>
              <a:rPr lang="es-ES_tradnl" sz="1600" dirty="0" err="1">
                <a:latin typeface="Book Antiqua" panose="02040602050305030304" pitchFamily="18" charset="0"/>
              </a:rPr>
              <a:t>Aplasis</a:t>
            </a:r>
            <a:r>
              <a:rPr lang="es-ES_tradnl" sz="1600" dirty="0">
                <a:latin typeface="Book Antiqua" panose="02040602050305030304" pitchFamily="18" charset="0"/>
              </a:rPr>
              <a:t> cutis</a:t>
            </a:r>
          </a:p>
          <a:p>
            <a:pPr fontAlgn="auto">
              <a:lnSpc>
                <a:spcPct val="90000"/>
              </a:lnSpc>
              <a:spcAft>
                <a:spcPts val="0"/>
              </a:spcAft>
            </a:pPr>
            <a:endParaRPr lang="es-ES_tradnl" sz="1600" dirty="0">
              <a:latin typeface="Book Antiqua" panose="02040602050305030304" pitchFamily="18" charset="0"/>
            </a:endParaRPr>
          </a:p>
          <a:p>
            <a:pPr fontAlgn="auto">
              <a:lnSpc>
                <a:spcPct val="90000"/>
              </a:lnSpc>
              <a:spcAft>
                <a:spcPts val="0"/>
              </a:spcAft>
            </a:pPr>
            <a:endParaRPr lang="es-ES_tradnl"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Acrodermatitis </a:t>
            </a:r>
            <a:r>
              <a:rPr lang="es-ES_tradnl" sz="1600" dirty="0" err="1">
                <a:latin typeface="Book Antiqua" panose="02040602050305030304" pitchFamily="18" charset="0"/>
              </a:rPr>
              <a:t>enteropática</a:t>
            </a:r>
            <a:endParaRPr lang="es-ES_tradnl"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Displasias Ectodérmicas </a:t>
            </a:r>
          </a:p>
          <a:p>
            <a:pPr fontAlgn="auto">
              <a:lnSpc>
                <a:spcPct val="90000"/>
              </a:lnSpc>
              <a:spcAft>
                <a:spcPts val="0"/>
              </a:spcAft>
            </a:pPr>
            <a:r>
              <a:rPr lang="es-ES_tradnl" sz="1600" dirty="0" err="1">
                <a:latin typeface="Book Antiqua" panose="02040602050305030304" pitchFamily="18" charset="0"/>
              </a:rPr>
              <a:t>Genitricosis</a:t>
            </a:r>
            <a:endParaRPr lang="es-ES_tradnl"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Enfermedad de Ehlers-Danlos</a:t>
            </a:r>
          </a:p>
          <a:p>
            <a:pPr fontAlgn="auto">
              <a:lnSpc>
                <a:spcPct val="90000"/>
              </a:lnSpc>
              <a:spcAft>
                <a:spcPts val="0"/>
              </a:spcAft>
            </a:pPr>
            <a:r>
              <a:rPr lang="es-ES_tradnl" sz="1600" dirty="0">
                <a:latin typeface="Book Antiqua" panose="02040602050305030304" pitchFamily="18" charset="0"/>
              </a:rPr>
              <a:t>Enfermedad de </a:t>
            </a:r>
            <a:r>
              <a:rPr lang="es-ES_tradnl" sz="1600" dirty="0" err="1">
                <a:latin typeface="Book Antiqua" panose="02040602050305030304" pitchFamily="18" charset="0"/>
              </a:rPr>
              <a:t>Sturge</a:t>
            </a:r>
            <a:r>
              <a:rPr lang="es-ES_tradnl" sz="1600" dirty="0">
                <a:latin typeface="Book Antiqua" panose="02040602050305030304" pitchFamily="18" charset="0"/>
              </a:rPr>
              <a:t>-Weber</a:t>
            </a:r>
          </a:p>
          <a:p>
            <a:pPr fontAlgn="auto">
              <a:lnSpc>
                <a:spcPct val="90000"/>
              </a:lnSpc>
              <a:spcAft>
                <a:spcPts val="0"/>
              </a:spcAft>
            </a:pPr>
            <a:r>
              <a:rPr lang="es-ES_tradnl" sz="1600" dirty="0">
                <a:latin typeface="Book Antiqua" panose="02040602050305030304" pitchFamily="18" charset="0"/>
              </a:rPr>
              <a:t>Hipoplasia Dérmica Focal</a:t>
            </a:r>
          </a:p>
          <a:p>
            <a:pPr fontAlgn="auto">
              <a:lnSpc>
                <a:spcPct val="90000"/>
              </a:lnSpc>
              <a:spcAft>
                <a:spcPts val="0"/>
              </a:spcAft>
            </a:pPr>
            <a:r>
              <a:rPr lang="es-ES_tradnl" sz="1600" dirty="0">
                <a:latin typeface="Book Antiqua" panose="02040602050305030304" pitchFamily="18" charset="0"/>
              </a:rPr>
              <a:t>Síndrome de </a:t>
            </a:r>
            <a:r>
              <a:rPr lang="es-ES_tradnl" sz="1600" dirty="0" err="1">
                <a:latin typeface="Book Antiqua" panose="02040602050305030304" pitchFamily="18" charset="0"/>
              </a:rPr>
              <a:t>Papillon</a:t>
            </a:r>
            <a:r>
              <a:rPr lang="es-ES_tradnl" sz="1600" dirty="0">
                <a:latin typeface="Book Antiqua" panose="02040602050305030304" pitchFamily="18" charset="0"/>
              </a:rPr>
              <a:t>-Lefevre</a:t>
            </a:r>
          </a:p>
          <a:p>
            <a:pPr fontAlgn="auto">
              <a:lnSpc>
                <a:spcPct val="90000"/>
              </a:lnSpc>
              <a:spcAft>
                <a:spcPts val="0"/>
              </a:spcAft>
            </a:pPr>
            <a:r>
              <a:rPr lang="es-ES_tradnl" sz="1600" dirty="0" err="1">
                <a:latin typeface="Book Antiqua" panose="02040602050305030304" pitchFamily="18" charset="0"/>
              </a:rPr>
              <a:t>Síndroma</a:t>
            </a:r>
            <a:r>
              <a:rPr lang="es-ES_tradnl" sz="1600" dirty="0">
                <a:latin typeface="Book Antiqua" panose="02040602050305030304" pitchFamily="18" charset="0"/>
              </a:rPr>
              <a:t> de </a:t>
            </a:r>
            <a:r>
              <a:rPr lang="es-ES_tradnl" sz="1600" dirty="0" err="1">
                <a:latin typeface="Book Antiqua" panose="02040602050305030304" pitchFamily="18" charset="0"/>
              </a:rPr>
              <a:t>Peutz-Jeghers</a:t>
            </a:r>
            <a:endParaRPr lang="es-ES_tradnl" sz="1600" dirty="0">
              <a:latin typeface="Book Antiqua" panose="02040602050305030304" pitchFamily="18" charset="0"/>
            </a:endParaRPr>
          </a:p>
          <a:p>
            <a:pPr fontAlgn="auto">
              <a:lnSpc>
                <a:spcPct val="90000"/>
              </a:lnSpc>
              <a:spcAft>
                <a:spcPts val="0"/>
              </a:spcAft>
            </a:pPr>
            <a:r>
              <a:rPr lang="es-ES_tradnl" sz="1600" dirty="0">
                <a:latin typeface="Book Antiqua" panose="02040602050305030304" pitchFamily="18" charset="0"/>
              </a:rPr>
              <a:t>Xeroderma Pigmentoso</a:t>
            </a:r>
            <a:endParaRPr lang="en-US" sz="1600" dirty="0">
              <a:latin typeface="Book Antiqua" panose="02040602050305030304" pitchFamily="18" charset="0"/>
            </a:endParaRPr>
          </a:p>
          <a:p>
            <a:pPr marL="0" indent="0" fontAlgn="auto">
              <a:lnSpc>
                <a:spcPct val="90000"/>
              </a:lnSpc>
              <a:spcAft>
                <a:spcPts val="0"/>
              </a:spcAft>
              <a:buFont typeface="Arial" pitchFamily="34" charset="0"/>
              <a:buNone/>
            </a:pPr>
            <a:endParaRPr lang="en-US" sz="1400" dirty="0">
              <a:solidFill>
                <a:schemeClr val="tx1">
                  <a:lumMod val="50000"/>
                </a:schemeClr>
              </a:solidFill>
              <a:latin typeface="Book Antiqua" panose="02040602050305030304" pitchFamily="18" charset="0"/>
            </a:endParaRPr>
          </a:p>
        </p:txBody>
      </p:sp>
      <p:pic>
        <p:nvPicPr>
          <p:cNvPr id="5" name="Imagen 4" descr="Imagen que contiene plato, tabla, firmar, hombre&#10;&#10;El contenido generado por IA puede ser incorrecto.">
            <a:extLst>
              <a:ext uri="{FF2B5EF4-FFF2-40B4-BE49-F238E27FC236}">
                <a16:creationId xmlns:a16="http://schemas.microsoft.com/office/drawing/2014/main" id="{9CD70BCA-45B3-AEFF-5928-EC9A531690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3" name="Imagen 2" descr="Imagen que contiene Forma&#10;&#10;El contenido generado por IA puede ser incorrecto.">
            <a:extLst>
              <a:ext uri="{FF2B5EF4-FFF2-40B4-BE49-F238E27FC236}">
                <a16:creationId xmlns:a16="http://schemas.microsoft.com/office/drawing/2014/main" id="{B857DB38-1C22-9337-4A22-B2451A0F7D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021" y="124214"/>
            <a:ext cx="1033586" cy="1077289"/>
          </a:xfrm>
          <a:prstGeom prst="rect">
            <a:avLst/>
          </a:prstGeom>
        </p:spPr>
      </p:pic>
    </p:spTree>
    <p:extLst>
      <p:ext uri="{BB962C8B-B14F-4D97-AF65-F5344CB8AC3E}">
        <p14:creationId xmlns:p14="http://schemas.microsoft.com/office/powerpoint/2010/main" val="696749610"/>
      </p:ext>
    </p:extLst>
  </p:cSld>
  <p:clrMapOvr>
    <a:masterClrMapping/>
  </p:clrMapOvr>
  <p:transition spd="med">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3B353-2AE3-297B-29DA-4047C2D33984}"/>
            </a:ext>
          </a:extLst>
        </p:cNvPr>
        <p:cNvGrpSpPr/>
        <p:nvPr/>
      </p:nvGrpSpPr>
      <p:grpSpPr>
        <a:xfrm>
          <a:off x="0" y="0"/>
          <a:ext cx="0" cy="0"/>
          <a:chOff x="0" y="0"/>
          <a:chExt cx="0" cy="0"/>
        </a:xfrm>
      </p:grpSpPr>
      <p:sp>
        <p:nvSpPr>
          <p:cNvPr id="55298" name="1 Título">
            <a:extLst>
              <a:ext uri="{FF2B5EF4-FFF2-40B4-BE49-F238E27FC236}">
                <a16:creationId xmlns:a16="http://schemas.microsoft.com/office/drawing/2014/main" id="{9B97EFE3-EDAF-EA22-A6AA-6976BDB71556}"/>
              </a:ext>
            </a:extLst>
          </p:cNvPr>
          <p:cNvSpPr>
            <a:spLocks noGrp="1"/>
          </p:cNvSpPr>
          <p:nvPr>
            <p:ph type="title"/>
          </p:nvPr>
        </p:nvSpPr>
        <p:spPr>
          <a:xfrm>
            <a:off x="1071972" y="288087"/>
            <a:ext cx="7000055" cy="1326321"/>
          </a:xfrm>
        </p:spPr>
        <p:txBody>
          <a:bodyPr>
            <a:noAutofit/>
          </a:bodyPr>
          <a:lstStyle/>
          <a:p>
            <a:pPr eaLnBrk="1" hangingPunct="1"/>
            <a:r>
              <a:rPr lang="es-MX" sz="3600" dirty="0">
                <a:latin typeface="Book Antiqua" panose="02040602050305030304" pitchFamily="18" charset="0"/>
              </a:rPr>
              <a:t>Infecciones por Bacterias</a:t>
            </a:r>
            <a:endParaRPr lang="es-ES" sz="3600" dirty="0">
              <a:latin typeface="Book Antiqua" panose="02040602050305030304" pitchFamily="18" charset="0"/>
            </a:endParaRPr>
          </a:p>
        </p:txBody>
      </p:sp>
      <p:sp>
        <p:nvSpPr>
          <p:cNvPr id="55299" name="2 Marcador de contenido">
            <a:extLst>
              <a:ext uri="{FF2B5EF4-FFF2-40B4-BE49-F238E27FC236}">
                <a16:creationId xmlns:a16="http://schemas.microsoft.com/office/drawing/2014/main" id="{3B852591-CED4-D76A-4666-714A3BA71ABD}"/>
              </a:ext>
            </a:extLst>
          </p:cNvPr>
          <p:cNvSpPr>
            <a:spLocks noGrp="1"/>
          </p:cNvSpPr>
          <p:nvPr>
            <p:ph idx="1"/>
          </p:nvPr>
        </p:nvSpPr>
        <p:spPr>
          <a:xfrm>
            <a:off x="457199" y="2620283"/>
            <a:ext cx="8229600" cy="3528392"/>
          </a:xfrm>
        </p:spPr>
        <p:txBody>
          <a:bodyPr numCol="2" anchor="ctr">
            <a:noAutofit/>
          </a:bodyPr>
          <a:lstStyle/>
          <a:p>
            <a:pPr marL="0" indent="0">
              <a:lnSpc>
                <a:spcPct val="100000"/>
              </a:lnSpc>
              <a:buNone/>
            </a:pPr>
            <a:endParaRPr lang="en-US" sz="1400" dirty="0">
              <a:latin typeface="Book Antiqua" panose="02040602050305030304" pitchFamily="18" charset="0"/>
            </a:endParaRPr>
          </a:p>
          <a:p>
            <a:pPr>
              <a:lnSpc>
                <a:spcPct val="100000"/>
              </a:lnSpc>
            </a:pPr>
            <a:r>
              <a:rPr lang="es-ES_tradnl" sz="1600" dirty="0">
                <a:latin typeface="Book Antiqua" panose="02040602050305030304" pitchFamily="18" charset="0"/>
              </a:rPr>
              <a:t>Impétigo Vulgar</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Foliculitis</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Furunculosis</a:t>
            </a:r>
          </a:p>
          <a:p>
            <a:pPr>
              <a:lnSpc>
                <a:spcPct val="100000"/>
              </a:lnSpc>
            </a:pPr>
            <a:r>
              <a:rPr lang="es-ES_tradnl" sz="1600" dirty="0">
                <a:latin typeface="Book Antiqua" panose="02040602050305030304" pitchFamily="18" charset="0"/>
              </a:rPr>
              <a:t>Hidrosadenitis Supurativa</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Erisipela</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Ectima</a:t>
            </a:r>
            <a:endParaRPr lang="en-US" sz="1600" dirty="0">
              <a:latin typeface="Book Antiqua" panose="02040602050305030304" pitchFamily="18" charset="0"/>
            </a:endParaRPr>
          </a:p>
          <a:p>
            <a:pPr>
              <a:lnSpc>
                <a:spcPct val="100000"/>
              </a:lnSpc>
            </a:pPr>
            <a:r>
              <a:rPr lang="es-ES_tradnl" sz="1600" dirty="0">
                <a:latin typeface="Book Antiqua" panose="02040602050305030304" pitchFamily="18" charset="0"/>
              </a:rPr>
              <a:t>Síndrome Estafilocócico de Piel Escaldada</a:t>
            </a:r>
          </a:p>
          <a:p>
            <a:pPr>
              <a:lnSpc>
                <a:spcPct val="100000"/>
              </a:lnSpc>
            </a:pPr>
            <a:endParaRPr lang="es-ES_tradnl" sz="1600" dirty="0">
              <a:latin typeface="Book Antiqua" panose="02040602050305030304" pitchFamily="18" charset="0"/>
            </a:endParaRPr>
          </a:p>
          <a:p>
            <a:pPr>
              <a:lnSpc>
                <a:spcPct val="100000"/>
              </a:lnSpc>
            </a:pPr>
            <a:endParaRPr lang="es-ES_tradnl" sz="1600" dirty="0">
              <a:latin typeface="Book Antiqua" panose="02040602050305030304" pitchFamily="18" charset="0"/>
            </a:endParaRPr>
          </a:p>
          <a:p>
            <a:pPr>
              <a:lnSpc>
                <a:spcPct val="100000"/>
              </a:lnSpc>
            </a:pPr>
            <a:endParaRPr lang="es-ES_tradnl" sz="1600" dirty="0">
              <a:latin typeface="Book Antiqua" panose="02040602050305030304" pitchFamily="18" charset="0"/>
            </a:endParaRPr>
          </a:p>
          <a:p>
            <a:pPr>
              <a:lnSpc>
                <a:spcPct val="100000"/>
              </a:lnSpc>
            </a:pPr>
            <a:r>
              <a:rPr lang="es-ES_tradnl" sz="1600" dirty="0" err="1">
                <a:latin typeface="Book Antiqua" panose="02040602050305030304" pitchFamily="18" charset="0"/>
              </a:rPr>
              <a:t>Antrax</a:t>
            </a:r>
            <a:endParaRPr lang="es-ES" sz="1600" dirty="0">
              <a:latin typeface="Book Antiqua" panose="02040602050305030304" pitchFamily="18" charset="0"/>
            </a:endParaRPr>
          </a:p>
          <a:p>
            <a:pPr>
              <a:lnSpc>
                <a:spcPct val="100000"/>
              </a:lnSpc>
            </a:pPr>
            <a:r>
              <a:rPr lang="es-ES_tradnl" sz="1600" dirty="0">
                <a:latin typeface="Book Antiqua" panose="02040602050305030304" pitchFamily="18" charset="0"/>
                <a:ea typeface="MS Mincho" panose="020B0604020202020204" pitchFamily="34" charset="0"/>
                <a:cs typeface="Times New Roman" panose="02020603050405020304" pitchFamily="18" charset="0"/>
              </a:rPr>
              <a:t>Eritrasma</a:t>
            </a:r>
            <a:endParaRPr lang="es-GT" sz="1600" dirty="0">
              <a:latin typeface="Book Antiqua" panose="02040602050305030304" pitchFamily="18" charset="0"/>
              <a:ea typeface="MS Mincho" panose="020B0604020202020204" pitchFamily="34" charset="0"/>
              <a:cs typeface="Times New Roman" panose="02020603050405020304" pitchFamily="18" charset="0"/>
            </a:endParaRPr>
          </a:p>
          <a:p>
            <a:pPr>
              <a:lnSpc>
                <a:spcPct val="100000"/>
              </a:lnSpc>
            </a:pPr>
            <a:r>
              <a:rPr lang="es-ES_tradnl" sz="1600" dirty="0" err="1">
                <a:latin typeface="Book Antiqua" panose="02040602050305030304" pitchFamily="18" charset="0"/>
                <a:ea typeface="MS Mincho" panose="020B0604020202020204" pitchFamily="34" charset="0"/>
                <a:cs typeface="Times New Roman" panose="02020603050405020304" pitchFamily="18" charset="0"/>
              </a:rPr>
              <a:t>Queratolisis</a:t>
            </a:r>
            <a:r>
              <a:rPr lang="es-ES_tradnl" sz="1600" dirty="0">
                <a:latin typeface="Book Antiqua" panose="02040602050305030304" pitchFamily="18" charset="0"/>
                <a:ea typeface="MS Mincho" panose="020B0604020202020204" pitchFamily="34" charset="0"/>
                <a:cs typeface="Times New Roman" panose="02020603050405020304" pitchFamily="18" charset="0"/>
              </a:rPr>
              <a:t> Plantar</a:t>
            </a:r>
          </a:p>
          <a:p>
            <a:pPr>
              <a:lnSpc>
                <a:spcPct val="100000"/>
              </a:lnSpc>
            </a:pPr>
            <a:r>
              <a:rPr lang="es-ES_tradnl" sz="1600" dirty="0">
                <a:latin typeface="Book Antiqua" panose="02040602050305030304" pitchFamily="18" charset="0"/>
                <a:ea typeface="MS Mincho" panose="020B0604020202020204" pitchFamily="34" charset="0"/>
                <a:cs typeface="Times New Roman" panose="02020603050405020304" pitchFamily="18" charset="0"/>
              </a:rPr>
              <a:t>Lepra</a:t>
            </a:r>
          </a:p>
          <a:p>
            <a:pPr>
              <a:lnSpc>
                <a:spcPct val="100000"/>
              </a:lnSpc>
            </a:pPr>
            <a:r>
              <a:rPr lang="es-ES_tradnl" sz="1600" dirty="0">
                <a:latin typeface="Book Antiqua" panose="02040602050305030304" pitchFamily="18" charset="0"/>
                <a:ea typeface="MS Mincho" panose="020B0604020202020204" pitchFamily="34" charset="0"/>
                <a:cs typeface="Times New Roman" panose="02020603050405020304" pitchFamily="18" charset="0"/>
              </a:rPr>
              <a:t>Tuberculosis Cutánea </a:t>
            </a:r>
          </a:p>
          <a:p>
            <a:pPr>
              <a:lnSpc>
                <a:spcPct val="100000"/>
              </a:lnSpc>
            </a:pPr>
            <a:r>
              <a:rPr lang="es-ES_tradnl" sz="1600" dirty="0" err="1">
                <a:latin typeface="Book Antiqua" panose="02040602050305030304" pitchFamily="18" charset="0"/>
                <a:ea typeface="MS Mincho" panose="020B0604020202020204" pitchFamily="34" charset="0"/>
                <a:cs typeface="Times New Roman" panose="02020603050405020304" pitchFamily="18" charset="0"/>
              </a:rPr>
              <a:t>Micobacteriosis</a:t>
            </a:r>
            <a:r>
              <a:rPr lang="es-ES_tradnl" sz="1600" dirty="0">
                <a:latin typeface="Book Antiqua" panose="02040602050305030304" pitchFamily="18" charset="0"/>
                <a:ea typeface="MS Mincho" panose="020B0604020202020204" pitchFamily="34" charset="0"/>
                <a:cs typeface="Times New Roman" panose="02020603050405020304" pitchFamily="18" charset="0"/>
              </a:rPr>
              <a:t> Atípica</a:t>
            </a:r>
          </a:p>
          <a:p>
            <a:pPr>
              <a:lnSpc>
                <a:spcPct val="100000"/>
              </a:lnSpc>
            </a:pPr>
            <a:r>
              <a:rPr lang="es-ES_tradnl" sz="1600" dirty="0" err="1">
                <a:latin typeface="Book Antiqua" panose="02040602050305030304" pitchFamily="18" charset="0"/>
                <a:ea typeface="MS Mincho" panose="020B0604020202020204" pitchFamily="34" charset="0"/>
                <a:cs typeface="Times New Roman" panose="02020603050405020304" pitchFamily="18" charset="0"/>
              </a:rPr>
              <a:t>Borreliosis</a:t>
            </a:r>
            <a:r>
              <a:rPr lang="es-ES_tradnl" sz="1600" dirty="0">
                <a:latin typeface="Book Antiqua" panose="02040602050305030304" pitchFamily="18" charset="0"/>
                <a:ea typeface="MS Mincho" panose="020B0604020202020204" pitchFamily="34" charset="0"/>
                <a:cs typeface="Times New Roman" panose="02020603050405020304" pitchFamily="18" charset="0"/>
              </a:rPr>
              <a:t> de Lyme</a:t>
            </a:r>
          </a:p>
          <a:p>
            <a:pPr>
              <a:lnSpc>
                <a:spcPct val="100000"/>
              </a:lnSpc>
            </a:pPr>
            <a:r>
              <a:rPr lang="es-ES_tradnl" sz="1600" dirty="0" err="1">
                <a:latin typeface="Book Antiqua" panose="02040602050305030304" pitchFamily="18" charset="0"/>
                <a:ea typeface="MS Mincho" panose="020B0604020202020204" pitchFamily="34" charset="0"/>
                <a:cs typeface="Times New Roman" panose="02020603050405020304" pitchFamily="18" charset="0"/>
              </a:rPr>
              <a:t>Tularemia</a:t>
            </a:r>
            <a:endParaRPr lang="es-ES_tradnl" sz="1600" dirty="0">
              <a:latin typeface="Book Antiqua" panose="02040602050305030304" pitchFamily="18" charset="0"/>
              <a:ea typeface="MS Mincho" panose="020B0604020202020204" pitchFamily="34" charset="0"/>
              <a:cs typeface="Times New Roman" panose="02020603050405020304" pitchFamily="18" charset="0"/>
            </a:endParaRPr>
          </a:p>
          <a:p>
            <a:pPr marL="0" indent="0">
              <a:lnSpc>
                <a:spcPct val="100000"/>
              </a:lnSpc>
              <a:buNone/>
            </a:pPr>
            <a:endParaRPr lang="es-GT" sz="1400" dirty="0">
              <a:solidFill>
                <a:schemeClr val="tx1">
                  <a:lumMod val="50000"/>
                </a:schemeClr>
              </a:solidFill>
              <a:latin typeface="Book Antiqua" panose="02040602050305030304" pitchFamily="18" charset="0"/>
              <a:ea typeface="MS Mincho" panose="020B0604020202020204" pitchFamily="34" charset="0"/>
              <a:cs typeface="Times New Roman" panose="02020603050405020304" pitchFamily="18" charset="0"/>
            </a:endParaRPr>
          </a:p>
        </p:txBody>
      </p:sp>
      <p:sp>
        <p:nvSpPr>
          <p:cNvPr id="4" name="2 Marcador de contenido">
            <a:extLst>
              <a:ext uri="{FF2B5EF4-FFF2-40B4-BE49-F238E27FC236}">
                <a16:creationId xmlns:a16="http://schemas.microsoft.com/office/drawing/2014/main" id="{DB46CA36-55B9-6B34-61A8-09A032BB637A}"/>
              </a:ext>
            </a:extLst>
          </p:cNvPr>
          <p:cNvSpPr txBox="1">
            <a:spLocks/>
          </p:cNvSpPr>
          <p:nvPr/>
        </p:nvSpPr>
        <p:spPr>
          <a:xfrm>
            <a:off x="457199" y="2394886"/>
            <a:ext cx="8229600" cy="450795"/>
          </a:xfrm>
          <a:prstGeom prst="rect">
            <a:avLst/>
          </a:prstGeom>
        </p:spPr>
        <p:txBody>
          <a:bodyPr vert="horz" lIns="91440" tIns="45720" rIns="91440" bIns="45720" numCol="1"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nSpc>
                <a:spcPct val="100000"/>
              </a:lnSpc>
              <a:buFont typeface="Arial" panose="020B0604020202020204" pitchFamily="34" charset="0"/>
              <a:buNone/>
            </a:pPr>
            <a:r>
              <a:rPr lang="es-ES_tradnl" sz="1400" dirty="0">
                <a:latin typeface="Book Antiqua" panose="02040602050305030304" pitchFamily="18" charset="0"/>
              </a:rPr>
              <a:t>Capítulos 72, 73, 74, 75, 76, 77, 78, 79, 80, 81, 82, 83,84, 85 y 86</a:t>
            </a:r>
          </a:p>
          <a:p>
            <a:pPr marL="0" indent="0" algn="ctr">
              <a:lnSpc>
                <a:spcPct val="100000"/>
              </a:lnSpc>
              <a:buFont typeface="Arial" panose="020B0604020202020204" pitchFamily="34" charset="0"/>
              <a:buNone/>
            </a:pPr>
            <a:endParaRPr lang="en-US" sz="1400" dirty="0">
              <a:latin typeface="Book Antiqua" panose="02040602050305030304" pitchFamily="18" charset="0"/>
            </a:endParaRPr>
          </a:p>
          <a:p>
            <a:pPr marL="0" indent="0">
              <a:lnSpc>
                <a:spcPct val="100000"/>
              </a:lnSpc>
              <a:buFont typeface="Arial" panose="020B0604020202020204" pitchFamily="34" charset="0"/>
              <a:buNone/>
            </a:pPr>
            <a:endParaRPr lang="es-GT" sz="1400" dirty="0">
              <a:solidFill>
                <a:schemeClr val="tx1">
                  <a:lumMod val="50000"/>
                </a:schemeClr>
              </a:solidFill>
              <a:latin typeface="Book Antiqua" panose="02040602050305030304" pitchFamily="18" charset="0"/>
              <a:ea typeface="MS Mincho" panose="020B0604020202020204" pitchFamily="34" charset="0"/>
              <a:cs typeface="Times New Roman" panose="02020603050405020304" pitchFamily="18" charset="0"/>
            </a:endParaRPr>
          </a:p>
        </p:txBody>
      </p:sp>
      <p:pic>
        <p:nvPicPr>
          <p:cNvPr id="5" name="Imagen 4" descr="Imagen que contiene plato, tabla, firmar, hombre&#10;&#10;El contenido generado por IA puede ser incorrecto.">
            <a:extLst>
              <a:ext uri="{FF2B5EF4-FFF2-40B4-BE49-F238E27FC236}">
                <a16:creationId xmlns:a16="http://schemas.microsoft.com/office/drawing/2014/main" id="{13B2FDE8-2E65-A930-8885-F1E9CA5F5A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0966AE70-3313-229E-8811-896FAF123E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1698" y="120393"/>
            <a:ext cx="1074614" cy="1120052"/>
          </a:xfrm>
          <a:prstGeom prst="rect">
            <a:avLst/>
          </a:prstGeom>
        </p:spPr>
      </p:pic>
    </p:spTree>
    <p:extLst>
      <p:ext uri="{BB962C8B-B14F-4D97-AF65-F5344CB8AC3E}">
        <p14:creationId xmlns:p14="http://schemas.microsoft.com/office/powerpoint/2010/main" val="610076225"/>
      </p:ext>
    </p:extLst>
  </p:cSld>
  <p:clrMapOvr>
    <a:masterClrMapping/>
  </p:clrMapOvr>
  <p:transition spd="med">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Título"/>
          <p:cNvSpPr>
            <a:spLocks noGrp="1"/>
          </p:cNvSpPr>
          <p:nvPr>
            <p:ph type="title"/>
          </p:nvPr>
        </p:nvSpPr>
        <p:spPr>
          <a:xfrm>
            <a:off x="648572" y="271897"/>
            <a:ext cx="7765321" cy="1326321"/>
          </a:xfrm>
        </p:spPr>
        <p:txBody>
          <a:bodyPr>
            <a:noAutofit/>
          </a:bodyPr>
          <a:lstStyle/>
          <a:p>
            <a:pPr eaLnBrk="1" hangingPunct="1"/>
            <a:r>
              <a:rPr lang="es-MX" sz="3600" dirty="0">
                <a:latin typeface="Book Antiqua" panose="02040602050305030304" pitchFamily="18" charset="0"/>
              </a:rPr>
              <a:t>Parasitosis Cutáneas</a:t>
            </a:r>
            <a:endParaRPr lang="es-ES" sz="3600" dirty="0">
              <a:latin typeface="Book Antiqua" panose="02040602050305030304" pitchFamily="18" charset="0"/>
            </a:endParaRPr>
          </a:p>
        </p:txBody>
      </p:sp>
      <p:sp>
        <p:nvSpPr>
          <p:cNvPr id="55299" name="2 Marcador de contenido"/>
          <p:cNvSpPr>
            <a:spLocks noGrp="1"/>
          </p:cNvSpPr>
          <p:nvPr>
            <p:ph idx="1"/>
          </p:nvPr>
        </p:nvSpPr>
        <p:spPr>
          <a:xfrm>
            <a:off x="457200" y="1988840"/>
            <a:ext cx="8229600" cy="4251992"/>
          </a:xfrm>
        </p:spPr>
        <p:txBody>
          <a:bodyPr anchor="ctr">
            <a:noAutofit/>
          </a:bodyPr>
          <a:lstStyle/>
          <a:p>
            <a:pPr marL="0" indent="0">
              <a:lnSpc>
                <a:spcPct val="90000"/>
              </a:lnSpc>
              <a:buNone/>
            </a:pPr>
            <a:r>
              <a:rPr lang="es-ES_tradnl" sz="1600" dirty="0">
                <a:latin typeface="Book Antiqua" panose="02040602050305030304" pitchFamily="18" charset="0"/>
              </a:rPr>
              <a:t>Capítulos 87, 88, 89, 90, 91, 92 y 93 Parasitosis Cutáneas</a:t>
            </a:r>
          </a:p>
          <a:p>
            <a:pPr marL="0" indent="0">
              <a:lnSpc>
                <a:spcPct val="90000"/>
              </a:lnSpc>
              <a:buNone/>
            </a:pP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Pediculosis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Escabiasis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Larva Migrans</a:t>
            </a:r>
            <a:endParaRPr lang="en-US" sz="1600" dirty="0">
              <a:latin typeface="Book Antiqua" panose="02040602050305030304" pitchFamily="18" charset="0"/>
            </a:endParaRPr>
          </a:p>
          <a:p>
            <a:pPr marL="0" indent="0">
              <a:lnSpc>
                <a:spcPct val="90000"/>
              </a:lnSpc>
              <a:buNone/>
            </a:pPr>
            <a:r>
              <a:rPr lang="es-ES_tradnl" sz="1600" dirty="0">
                <a:latin typeface="Book Antiqua" panose="02040602050305030304" pitchFamily="18" charset="0"/>
              </a:rPr>
              <a:t>	Larva </a:t>
            </a:r>
            <a:r>
              <a:rPr lang="es-ES_tradnl" sz="1600" dirty="0" err="1">
                <a:latin typeface="Book Antiqua" panose="02040602050305030304" pitchFamily="18" charset="0"/>
              </a:rPr>
              <a:t>Currens</a:t>
            </a:r>
            <a:r>
              <a:rPr lang="es-ES_tradnl" sz="1600" dirty="0">
                <a:latin typeface="Book Antiqua" panose="02040602050305030304" pitchFamily="18" charset="0"/>
              </a:rPr>
              <a:t>, Larva Migrans Visceral, Miasis, </a:t>
            </a:r>
            <a:r>
              <a:rPr lang="es-ES_tradnl" sz="1600" dirty="0" err="1">
                <a:latin typeface="Book Antiqua" panose="02040602050305030304" pitchFamily="18" charset="0"/>
              </a:rPr>
              <a:t>Gnathostomiasis</a:t>
            </a:r>
            <a:r>
              <a:rPr lang="es-ES_tradnl" sz="1600" dirty="0">
                <a:latin typeface="Book Antiqua" panose="02040602050305030304" pitchFamily="18" charset="0"/>
              </a:rPr>
              <a:t> y </a:t>
            </a:r>
            <a:r>
              <a:rPr lang="es-ES_tradnl" sz="1600" dirty="0" err="1">
                <a:latin typeface="Book Antiqua" panose="02040602050305030304" pitchFamily="18" charset="0"/>
              </a:rPr>
              <a:t>Tungiasis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Leishmaniasis</a:t>
            </a:r>
          </a:p>
          <a:p>
            <a:pPr>
              <a:lnSpc>
                <a:spcPct val="90000"/>
              </a:lnSpc>
            </a:pPr>
            <a:r>
              <a:rPr lang="es-ES_tradnl" sz="1600" dirty="0">
                <a:latin typeface="Book Antiqua" panose="02040602050305030304" pitchFamily="18" charset="0"/>
              </a:rPr>
              <a:t>Oncocercosis </a:t>
            </a:r>
          </a:p>
          <a:p>
            <a:pPr>
              <a:lnSpc>
                <a:spcPct val="90000"/>
              </a:lnSpc>
            </a:pPr>
            <a:r>
              <a:rPr lang="es-ES_tradnl" sz="1600" dirty="0">
                <a:latin typeface="Book Antiqua" panose="02040602050305030304" pitchFamily="18" charset="0"/>
              </a:rPr>
              <a:t>Trombidiasis </a:t>
            </a:r>
          </a:p>
          <a:p>
            <a:pPr>
              <a:lnSpc>
                <a:spcPct val="90000"/>
              </a:lnSpc>
            </a:pPr>
            <a:r>
              <a:rPr lang="es-ES_tradnl" sz="1600" dirty="0">
                <a:latin typeface="Book Antiqua" panose="02040602050305030304" pitchFamily="18" charset="0"/>
              </a:rPr>
              <a:t>Amebiasis Cutánea</a:t>
            </a:r>
          </a:p>
          <a:p>
            <a:pPr>
              <a:lnSpc>
                <a:spcPct val="90000"/>
              </a:lnSpc>
            </a:pPr>
            <a:endParaRPr lang="en-US" sz="1600" dirty="0">
              <a:latin typeface="Book Antiqua" panose="02040602050305030304" pitchFamily="18" charset="0"/>
            </a:endParaRPr>
          </a:p>
          <a:p>
            <a:pPr marL="0" indent="0">
              <a:lnSpc>
                <a:spcPct val="90000"/>
              </a:lnSpc>
              <a:buNone/>
            </a:pPr>
            <a:endParaRPr lang="en-US" sz="1600" dirty="0">
              <a:latin typeface="Book Antiqua" panose="02040602050305030304" pitchFamily="18" charset="0"/>
            </a:endParaRPr>
          </a:p>
          <a:p>
            <a:pPr marL="0" indent="0">
              <a:lnSpc>
                <a:spcPct val="90000"/>
              </a:lnSpc>
              <a:buNone/>
            </a:pPr>
            <a:endParaRPr lang="en-US" sz="1600" dirty="0">
              <a:solidFill>
                <a:schemeClr val="accent3">
                  <a:lumMod val="60000"/>
                  <a:lumOff val="40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896FF84C-FC37-5548-D500-FC153DA9DB0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17D5C627-5E01-13AE-D102-C32F5F0C2D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5751" y="78524"/>
            <a:ext cx="1033585" cy="1077288"/>
          </a:xfrm>
          <a:prstGeom prst="rect">
            <a:avLst/>
          </a:prstGeom>
        </p:spPr>
      </p:pic>
    </p:spTree>
    <p:extLst>
      <p:ext uri="{BB962C8B-B14F-4D97-AF65-F5344CB8AC3E}">
        <p14:creationId xmlns:p14="http://schemas.microsoft.com/office/powerpoint/2010/main" val="1983805158"/>
      </p:ext>
    </p:extLst>
  </p:cSld>
  <p:clrMapOvr>
    <a:masterClrMapping/>
  </p:clrMapOvr>
  <p:transition spd="med">
    <p:fade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E9182-CE89-6876-9BD4-DD8108B71CCD}"/>
            </a:ext>
          </a:extLst>
        </p:cNvPr>
        <p:cNvGrpSpPr/>
        <p:nvPr/>
      </p:nvGrpSpPr>
      <p:grpSpPr>
        <a:xfrm>
          <a:off x="0" y="0"/>
          <a:ext cx="0" cy="0"/>
          <a:chOff x="0" y="0"/>
          <a:chExt cx="0" cy="0"/>
        </a:xfrm>
      </p:grpSpPr>
      <p:sp>
        <p:nvSpPr>
          <p:cNvPr id="55298" name="1 Título">
            <a:extLst>
              <a:ext uri="{FF2B5EF4-FFF2-40B4-BE49-F238E27FC236}">
                <a16:creationId xmlns:a16="http://schemas.microsoft.com/office/drawing/2014/main" id="{7B88EBA5-1EC0-5E3C-8267-5F0BBED0C873}"/>
              </a:ext>
            </a:extLst>
          </p:cNvPr>
          <p:cNvSpPr>
            <a:spLocks noGrp="1"/>
          </p:cNvSpPr>
          <p:nvPr>
            <p:ph type="title"/>
          </p:nvPr>
        </p:nvSpPr>
        <p:spPr>
          <a:xfrm>
            <a:off x="689339" y="280832"/>
            <a:ext cx="7765321" cy="1326321"/>
          </a:xfrm>
        </p:spPr>
        <p:txBody>
          <a:bodyPr>
            <a:noAutofit/>
          </a:bodyPr>
          <a:lstStyle/>
          <a:p>
            <a:pPr eaLnBrk="1" hangingPunct="1"/>
            <a:r>
              <a:rPr lang="es-MX" sz="3600" dirty="0">
                <a:latin typeface="Book Antiqua" panose="02040602050305030304" pitchFamily="18" charset="0"/>
              </a:rPr>
              <a:t> </a:t>
            </a:r>
            <a:r>
              <a:rPr lang="es-MX" sz="3400" dirty="0">
                <a:latin typeface="Book Antiqua" panose="02040602050305030304" pitchFamily="18" charset="0"/>
              </a:rPr>
              <a:t>Micosis Superficiales </a:t>
            </a:r>
            <a:br>
              <a:rPr lang="es-MX" sz="3400" dirty="0">
                <a:latin typeface="Book Antiqua" panose="02040602050305030304" pitchFamily="18" charset="0"/>
              </a:rPr>
            </a:br>
            <a:r>
              <a:rPr lang="es-MX" sz="3400" dirty="0">
                <a:latin typeface="Book Antiqua" panose="02040602050305030304" pitchFamily="18" charset="0"/>
              </a:rPr>
              <a:t>y Profundas</a:t>
            </a:r>
            <a:endParaRPr lang="es-ES" sz="3400" dirty="0">
              <a:latin typeface="Book Antiqua" panose="02040602050305030304" pitchFamily="18" charset="0"/>
            </a:endParaRPr>
          </a:p>
        </p:txBody>
      </p:sp>
      <p:sp>
        <p:nvSpPr>
          <p:cNvPr id="55299" name="2 Marcador de contenido">
            <a:extLst>
              <a:ext uri="{FF2B5EF4-FFF2-40B4-BE49-F238E27FC236}">
                <a16:creationId xmlns:a16="http://schemas.microsoft.com/office/drawing/2014/main" id="{7AFC1EDE-9016-9EF0-B90A-BF974EDAC4E9}"/>
              </a:ext>
            </a:extLst>
          </p:cNvPr>
          <p:cNvSpPr>
            <a:spLocks noGrp="1"/>
          </p:cNvSpPr>
          <p:nvPr>
            <p:ph idx="1"/>
          </p:nvPr>
        </p:nvSpPr>
        <p:spPr>
          <a:xfrm>
            <a:off x="482848" y="2420888"/>
            <a:ext cx="8229600" cy="3143272"/>
          </a:xfrm>
        </p:spPr>
        <p:txBody>
          <a:bodyPr anchor="ctr">
            <a:noAutofit/>
          </a:bodyPr>
          <a:lstStyle/>
          <a:p>
            <a:pPr marL="0" indent="0">
              <a:lnSpc>
                <a:spcPct val="90000"/>
              </a:lnSpc>
              <a:buNone/>
            </a:pPr>
            <a:endParaRPr lang="en-US" sz="1600" dirty="0">
              <a:solidFill>
                <a:schemeClr val="tx1">
                  <a:lumMod val="50000"/>
                </a:schemeClr>
              </a:solidFill>
              <a:latin typeface="Book Antiqua" panose="02040602050305030304" pitchFamily="18" charset="0"/>
            </a:endParaRPr>
          </a:p>
          <a:p>
            <a:pPr marL="0" indent="0">
              <a:lnSpc>
                <a:spcPct val="90000"/>
              </a:lnSpc>
              <a:buNone/>
            </a:pPr>
            <a:r>
              <a:rPr lang="es-ES_tradnl" sz="1600" dirty="0">
                <a:latin typeface="Book Antiqua" panose="02040602050305030304" pitchFamily="18" charset="0"/>
              </a:rPr>
              <a:t>Capítulos 94, 95, 96 y  97 Micosis Superficiales</a:t>
            </a:r>
          </a:p>
          <a:p>
            <a:pPr>
              <a:lnSpc>
                <a:spcPct val="90000"/>
              </a:lnSpc>
            </a:pPr>
            <a:r>
              <a:rPr lang="es-ES_tradnl" sz="1600" dirty="0">
                <a:latin typeface="Book Antiqua" panose="02040602050305030304" pitchFamily="18" charset="0"/>
              </a:rPr>
              <a:t>Tiñas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Pitiriasis Versicolor</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Candidosis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Tiña Negra Palmar</a:t>
            </a:r>
          </a:p>
          <a:p>
            <a:pPr>
              <a:lnSpc>
                <a:spcPct val="90000"/>
              </a:lnSpc>
            </a:pPr>
            <a:endParaRPr lang="es-ES_tradnl" sz="1600" dirty="0">
              <a:latin typeface="Book Antiqua" panose="02040602050305030304" pitchFamily="18" charset="0"/>
            </a:endParaRPr>
          </a:p>
          <a:p>
            <a:pPr marL="0" indent="0">
              <a:lnSpc>
                <a:spcPct val="90000"/>
              </a:lnSpc>
              <a:buNone/>
            </a:pPr>
            <a:r>
              <a:rPr lang="es-ES_tradnl" sz="1600" dirty="0">
                <a:latin typeface="Book Antiqua" panose="02040602050305030304" pitchFamily="18" charset="0"/>
              </a:rPr>
              <a:t>Capítulos 98, 99, 100, 101, 102, 103 y 104 Micosis Profundas</a:t>
            </a:r>
          </a:p>
          <a:p>
            <a:pPr>
              <a:lnSpc>
                <a:spcPct val="90000"/>
              </a:lnSpc>
            </a:pPr>
            <a:r>
              <a:rPr lang="es-ES_tradnl" sz="1600" dirty="0">
                <a:latin typeface="Book Antiqua" panose="02040602050305030304" pitchFamily="18" charset="0"/>
              </a:rPr>
              <a:t>Esporotricosis</a:t>
            </a:r>
            <a:endParaRPr lang="en-US" sz="1600" dirty="0">
              <a:latin typeface="Book Antiqua" panose="02040602050305030304" pitchFamily="18" charset="0"/>
            </a:endParaRPr>
          </a:p>
          <a:p>
            <a:pPr>
              <a:lnSpc>
                <a:spcPct val="90000"/>
              </a:lnSpc>
            </a:pPr>
            <a:r>
              <a:rPr lang="es-ES_tradnl" sz="1600" dirty="0" err="1">
                <a:latin typeface="Book Antiqua" panose="02040602050305030304" pitchFamily="18" charset="0"/>
              </a:rPr>
              <a:t>Micetoma</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Actinomicosis</a:t>
            </a:r>
            <a:endParaRPr lang="en-US" sz="1600" dirty="0">
              <a:latin typeface="Book Antiqua" panose="02040602050305030304" pitchFamily="18" charset="0"/>
            </a:endParaRPr>
          </a:p>
          <a:p>
            <a:pPr>
              <a:lnSpc>
                <a:spcPct val="90000"/>
              </a:lnSpc>
            </a:pPr>
            <a:r>
              <a:rPr lang="es-ES_tradnl" sz="1600" dirty="0">
                <a:latin typeface="Book Antiqua" panose="02040602050305030304" pitchFamily="18" charset="0"/>
              </a:rPr>
              <a:t>Cromoblastomicosis</a:t>
            </a:r>
          </a:p>
          <a:p>
            <a:pPr>
              <a:lnSpc>
                <a:spcPct val="90000"/>
              </a:lnSpc>
            </a:pPr>
            <a:r>
              <a:rPr lang="es-ES_tradnl" sz="1600" dirty="0">
                <a:latin typeface="Book Antiqua" panose="02040602050305030304" pitchFamily="18" charset="0"/>
              </a:rPr>
              <a:t>Coccidioidomicosis</a:t>
            </a:r>
          </a:p>
          <a:p>
            <a:pPr>
              <a:lnSpc>
                <a:spcPct val="90000"/>
              </a:lnSpc>
            </a:pPr>
            <a:r>
              <a:rPr lang="es-ES_tradnl" sz="1600" dirty="0" err="1">
                <a:latin typeface="Book Antiqua" panose="02040602050305030304" pitchFamily="18" charset="0"/>
              </a:rPr>
              <a:t>Paracoccidioidomicosis</a:t>
            </a:r>
            <a:endParaRPr lang="es-ES_tradnl" sz="1600" dirty="0">
              <a:latin typeface="Book Antiqua" panose="02040602050305030304" pitchFamily="18" charset="0"/>
            </a:endParaRPr>
          </a:p>
          <a:p>
            <a:pPr>
              <a:lnSpc>
                <a:spcPct val="90000"/>
              </a:lnSpc>
            </a:pPr>
            <a:r>
              <a:rPr lang="es-ES_tradnl" sz="1600" dirty="0">
                <a:latin typeface="Book Antiqua" panose="02040602050305030304" pitchFamily="18" charset="0"/>
              </a:rPr>
              <a:t>Criptococosis</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9A152226-859C-C0BD-B58E-0A024C86BF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31A3E86F-F90F-679C-0B49-3B4E378682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8749" y="151553"/>
            <a:ext cx="1033585" cy="1077288"/>
          </a:xfrm>
          <a:prstGeom prst="rect">
            <a:avLst/>
          </a:prstGeom>
        </p:spPr>
      </p:pic>
    </p:spTree>
    <p:extLst>
      <p:ext uri="{BB962C8B-B14F-4D97-AF65-F5344CB8AC3E}">
        <p14:creationId xmlns:p14="http://schemas.microsoft.com/office/powerpoint/2010/main" val="1626358963"/>
      </p:ext>
    </p:extLst>
  </p:cSld>
  <p:clrMapOvr>
    <a:masterClrMapping/>
  </p:clrMapOvr>
  <p:transition spd="med">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Título"/>
          <p:cNvSpPr>
            <a:spLocks noGrp="1"/>
          </p:cNvSpPr>
          <p:nvPr>
            <p:ph type="title"/>
          </p:nvPr>
        </p:nvSpPr>
        <p:spPr>
          <a:xfrm>
            <a:off x="1041033" y="274638"/>
            <a:ext cx="6959992" cy="1143000"/>
          </a:xfrm>
        </p:spPr>
        <p:txBody>
          <a:bodyPr>
            <a:noAutofit/>
          </a:bodyPr>
          <a:lstStyle/>
          <a:p>
            <a:pPr eaLnBrk="1" hangingPunct="1"/>
            <a:r>
              <a:rPr lang="es-MX" sz="3200" dirty="0">
                <a:latin typeface="Book Antiqua" panose="02040602050305030304" pitchFamily="18" charset="0"/>
              </a:rPr>
              <a:t>Virosis Cutáneas</a:t>
            </a:r>
            <a:endParaRPr lang="es-ES" sz="3200" dirty="0">
              <a:latin typeface="Book Antiqua" panose="02040602050305030304" pitchFamily="18" charset="0"/>
            </a:endParaRPr>
          </a:p>
        </p:txBody>
      </p:sp>
      <p:sp>
        <p:nvSpPr>
          <p:cNvPr id="56323" name="2 Marcador de contenido"/>
          <p:cNvSpPr>
            <a:spLocks noGrp="1"/>
          </p:cNvSpPr>
          <p:nvPr>
            <p:ph idx="1"/>
          </p:nvPr>
        </p:nvSpPr>
        <p:spPr>
          <a:xfrm>
            <a:off x="406229" y="1556792"/>
            <a:ext cx="8229600" cy="4900634"/>
          </a:xfrm>
        </p:spPr>
        <p:txBody>
          <a:bodyPr anchor="ctr">
            <a:normAutofit/>
          </a:bodyPr>
          <a:lstStyle/>
          <a:p>
            <a:pPr marL="0" indent="0">
              <a:buNone/>
            </a:pPr>
            <a:r>
              <a:rPr lang="es-ES_tradnl" sz="1600" dirty="0">
                <a:latin typeface="Book Antiqua" panose="02040602050305030304" pitchFamily="18" charset="0"/>
              </a:rPr>
              <a:t>Capítulos 105, 106, 107, 108, 109, 110, 111, 112, 113, 114 y 115</a:t>
            </a:r>
          </a:p>
          <a:p>
            <a:pPr marL="0" indent="0">
              <a:buNone/>
            </a:pPr>
            <a:endParaRPr lang="en-US" sz="1600" dirty="0">
              <a:latin typeface="Book Antiqua" panose="02040602050305030304" pitchFamily="18" charset="0"/>
            </a:endParaRPr>
          </a:p>
          <a:p>
            <a:r>
              <a:rPr lang="es-ES_tradnl" sz="1600" dirty="0">
                <a:latin typeface="Book Antiqua" panose="02040602050305030304" pitchFamily="18" charset="0"/>
              </a:rPr>
              <a:t>Herpes Simple (Aftas)</a:t>
            </a:r>
            <a:endParaRPr lang="en-US" sz="1600" dirty="0">
              <a:latin typeface="Book Antiqua" panose="02040602050305030304" pitchFamily="18" charset="0"/>
            </a:endParaRPr>
          </a:p>
          <a:p>
            <a:r>
              <a:rPr lang="es-ES_tradnl" sz="1600" dirty="0">
                <a:latin typeface="Book Antiqua" panose="02040602050305030304" pitchFamily="18" charset="0"/>
              </a:rPr>
              <a:t>Varicela (Vacuna, Erupción </a:t>
            </a:r>
            <a:r>
              <a:rPr lang="es-ES_tradnl" sz="1600" dirty="0" err="1">
                <a:latin typeface="Book Antiqua" panose="02040602050305030304" pitchFamily="18" charset="0"/>
              </a:rPr>
              <a:t>Variceliforme</a:t>
            </a:r>
            <a:r>
              <a:rPr lang="es-ES_tradnl" sz="1600" dirty="0">
                <a:latin typeface="Book Antiqua" panose="02040602050305030304" pitchFamily="18" charset="0"/>
              </a:rPr>
              <a:t> de Kaposi, Viruela Símica o del Mono)</a:t>
            </a:r>
            <a:endParaRPr lang="en-US" sz="1600" dirty="0">
              <a:latin typeface="Book Antiqua" panose="02040602050305030304" pitchFamily="18" charset="0"/>
            </a:endParaRPr>
          </a:p>
          <a:p>
            <a:r>
              <a:rPr lang="es-ES_tradnl" sz="1600" dirty="0">
                <a:latin typeface="Book Antiqua" panose="02040602050305030304" pitchFamily="18" charset="0"/>
              </a:rPr>
              <a:t>Herpes Zoster (Parálisis de Bell)</a:t>
            </a:r>
            <a:endParaRPr lang="en-US" sz="1600" dirty="0">
              <a:latin typeface="Book Antiqua" panose="02040602050305030304" pitchFamily="18" charset="0"/>
            </a:endParaRPr>
          </a:p>
          <a:p>
            <a:r>
              <a:rPr lang="es-ES_tradnl" sz="1600" dirty="0">
                <a:latin typeface="Book Antiqua" panose="02040602050305030304" pitchFamily="18" charset="0"/>
              </a:rPr>
              <a:t>Molusco Contagioso</a:t>
            </a:r>
          </a:p>
          <a:p>
            <a:r>
              <a:rPr lang="es-ES_tradnl" sz="1600" dirty="0">
                <a:latin typeface="Book Antiqua" panose="02040602050305030304" pitchFamily="18" charset="0"/>
              </a:rPr>
              <a:t>Nódulos de los Ordeñadores y </a:t>
            </a:r>
            <a:r>
              <a:rPr lang="es-ES_tradnl" sz="1600" dirty="0" err="1">
                <a:latin typeface="Book Antiqua" panose="02040602050305030304" pitchFamily="18" charset="0"/>
              </a:rPr>
              <a:t>Orf</a:t>
            </a:r>
            <a:endParaRPr lang="es-ES_tradnl" sz="1600" dirty="0">
              <a:latin typeface="Book Antiqua" panose="02040602050305030304" pitchFamily="18" charset="0"/>
            </a:endParaRPr>
          </a:p>
          <a:p>
            <a:r>
              <a:rPr lang="es-ES_tradnl" sz="1600" dirty="0">
                <a:latin typeface="Book Antiqua" panose="02040602050305030304" pitchFamily="18" charset="0"/>
              </a:rPr>
              <a:t>Rubeola</a:t>
            </a:r>
          </a:p>
          <a:p>
            <a:r>
              <a:rPr lang="es-ES_tradnl" sz="1600" dirty="0">
                <a:latin typeface="Book Antiqua" panose="02040602050305030304" pitchFamily="18" charset="0"/>
              </a:rPr>
              <a:t>Sarampión </a:t>
            </a:r>
          </a:p>
          <a:p>
            <a:r>
              <a:rPr lang="es-ES_tradnl" sz="1600" dirty="0">
                <a:latin typeface="Book Antiqua" panose="02040602050305030304" pitchFamily="18" charset="0"/>
              </a:rPr>
              <a:t>Dengue (</a:t>
            </a:r>
            <a:r>
              <a:rPr lang="es-ES_tradnl" sz="1600" dirty="0" err="1">
                <a:latin typeface="Book Antiqua" panose="02040602050305030304" pitchFamily="18" charset="0"/>
              </a:rPr>
              <a:t>Chikungunya</a:t>
            </a:r>
            <a:r>
              <a:rPr lang="es-ES_tradnl" sz="1600" dirty="0">
                <a:latin typeface="Book Antiqua" panose="02040602050305030304" pitchFamily="18" charset="0"/>
              </a:rPr>
              <a:t> y Zika)</a:t>
            </a:r>
            <a:endParaRPr lang="en-US" sz="1600" dirty="0">
              <a:latin typeface="Book Antiqua" panose="02040602050305030304" pitchFamily="18" charset="0"/>
            </a:endParaRPr>
          </a:p>
          <a:p>
            <a:r>
              <a:rPr lang="es-ES_tradnl" sz="1600" dirty="0">
                <a:latin typeface="Book Antiqua" panose="02040602050305030304" pitchFamily="18" charset="0"/>
              </a:rPr>
              <a:t>Verrugas Virales (Callosidades, hiperplasia epitelial focal, Papulosis Bowenoide)</a:t>
            </a:r>
            <a:endParaRPr lang="en-US" sz="1600" dirty="0">
              <a:latin typeface="Book Antiqua" panose="02040602050305030304" pitchFamily="18" charset="0"/>
            </a:endParaRPr>
          </a:p>
          <a:p>
            <a:r>
              <a:rPr lang="es-ES_tradnl" sz="1600" dirty="0">
                <a:latin typeface="Book Antiqua" panose="02040602050305030304" pitchFamily="18" charset="0"/>
              </a:rPr>
              <a:t>Condilomas Acuminados (Pápulas Perladas del Pene, condiloma gigante)</a:t>
            </a:r>
          </a:p>
          <a:p>
            <a:r>
              <a:rPr lang="es-ES_tradnl" sz="1600" dirty="0">
                <a:latin typeface="Book Antiqua" panose="02040602050305030304" pitchFamily="18" charset="0"/>
              </a:rPr>
              <a:t>Epidermodisplasia Verruciforme</a:t>
            </a:r>
            <a:endParaRPr lang="en-US"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9991ECDC-747B-233A-840D-2B1B4D746E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A2146B6B-FE15-F9E9-646E-74CABD65F8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8651" y="86004"/>
            <a:ext cx="1074614" cy="1120052"/>
          </a:xfrm>
          <a:prstGeom prst="rect">
            <a:avLst/>
          </a:prstGeom>
        </p:spPr>
      </p:pic>
    </p:spTree>
    <p:extLst>
      <p:ext uri="{BB962C8B-B14F-4D97-AF65-F5344CB8AC3E}">
        <p14:creationId xmlns:p14="http://schemas.microsoft.com/office/powerpoint/2010/main" val="976077360"/>
      </p:ext>
    </p:extLst>
  </p:cSld>
  <p:clrMapOvr>
    <a:masterClrMapping/>
  </p:clrMapOvr>
  <p:transition spd="med">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5C976-8657-2D83-6478-FE7DFFB7B33B}"/>
            </a:ext>
          </a:extLst>
        </p:cNvPr>
        <p:cNvGrpSpPr/>
        <p:nvPr/>
      </p:nvGrpSpPr>
      <p:grpSpPr>
        <a:xfrm>
          <a:off x="0" y="0"/>
          <a:ext cx="0" cy="0"/>
          <a:chOff x="0" y="0"/>
          <a:chExt cx="0" cy="0"/>
        </a:xfrm>
      </p:grpSpPr>
      <p:sp>
        <p:nvSpPr>
          <p:cNvPr id="56322" name="1 Título">
            <a:extLst>
              <a:ext uri="{FF2B5EF4-FFF2-40B4-BE49-F238E27FC236}">
                <a16:creationId xmlns:a16="http://schemas.microsoft.com/office/drawing/2014/main" id="{B83F57BF-897B-77DB-113F-D32D5F67CA98}"/>
              </a:ext>
            </a:extLst>
          </p:cNvPr>
          <p:cNvSpPr>
            <a:spLocks noGrp="1"/>
          </p:cNvSpPr>
          <p:nvPr>
            <p:ph type="title"/>
          </p:nvPr>
        </p:nvSpPr>
        <p:spPr>
          <a:xfrm>
            <a:off x="1041033" y="274638"/>
            <a:ext cx="6959992" cy="1143000"/>
          </a:xfrm>
        </p:spPr>
        <p:txBody>
          <a:bodyPr>
            <a:noAutofit/>
          </a:bodyPr>
          <a:lstStyle/>
          <a:p>
            <a:pPr eaLnBrk="1" hangingPunct="1"/>
            <a:r>
              <a:rPr lang="es-MX" sz="3200" dirty="0">
                <a:latin typeface="Book Antiqua" panose="02040602050305030304" pitchFamily="18" charset="0"/>
              </a:rPr>
              <a:t>Enfermedades del Metabolismo </a:t>
            </a:r>
            <a:br>
              <a:rPr lang="es-MX" sz="3200" dirty="0">
                <a:latin typeface="Book Antiqua" panose="02040602050305030304" pitchFamily="18" charset="0"/>
              </a:rPr>
            </a:br>
            <a:r>
              <a:rPr lang="es-MX" sz="3200" dirty="0">
                <a:latin typeface="Book Antiqua" panose="02040602050305030304" pitchFamily="18" charset="0"/>
              </a:rPr>
              <a:t>y por Depósito</a:t>
            </a:r>
            <a:endParaRPr lang="es-ES" sz="3200" dirty="0">
              <a:latin typeface="Book Antiqua" panose="02040602050305030304" pitchFamily="18" charset="0"/>
            </a:endParaRPr>
          </a:p>
        </p:txBody>
      </p:sp>
      <p:sp>
        <p:nvSpPr>
          <p:cNvPr id="56323" name="2 Marcador de contenido">
            <a:extLst>
              <a:ext uri="{FF2B5EF4-FFF2-40B4-BE49-F238E27FC236}">
                <a16:creationId xmlns:a16="http://schemas.microsoft.com/office/drawing/2014/main" id="{B1C07C3B-D30B-53DC-85E0-D4C661B7438B}"/>
              </a:ext>
            </a:extLst>
          </p:cNvPr>
          <p:cNvSpPr>
            <a:spLocks noGrp="1"/>
          </p:cNvSpPr>
          <p:nvPr>
            <p:ph idx="1"/>
          </p:nvPr>
        </p:nvSpPr>
        <p:spPr>
          <a:xfrm>
            <a:off x="457200" y="1600200"/>
            <a:ext cx="8229600" cy="4900634"/>
          </a:xfrm>
        </p:spPr>
        <p:txBody>
          <a:bodyPr anchor="ctr">
            <a:normAutofit/>
          </a:bodyPr>
          <a:lstStyle/>
          <a:p>
            <a:endParaRPr lang="en-US" dirty="0">
              <a:solidFill>
                <a:schemeClr val="tx1">
                  <a:lumMod val="50000"/>
                </a:schemeClr>
              </a:solidFill>
              <a:latin typeface="Book Antiqua" panose="02040602050305030304" pitchFamily="18" charset="0"/>
            </a:endParaRPr>
          </a:p>
          <a:p>
            <a:pPr marL="0" indent="0">
              <a:buNone/>
            </a:pPr>
            <a:r>
              <a:rPr lang="es-ES_tradnl" sz="1600" dirty="0">
                <a:latin typeface="Book Antiqua" panose="02040602050305030304" pitchFamily="18" charset="0"/>
              </a:rPr>
              <a:t>Capítulos 116, 117, 118, 119, 120, 121 y 122</a:t>
            </a:r>
          </a:p>
          <a:p>
            <a:pPr marL="0" indent="0">
              <a:buNone/>
            </a:pPr>
            <a:endParaRPr lang="en-US" sz="1600" dirty="0">
              <a:latin typeface="Book Antiqua" panose="02040602050305030304" pitchFamily="18" charset="0"/>
            </a:endParaRPr>
          </a:p>
          <a:p>
            <a:r>
              <a:rPr lang="es-ES_tradnl" sz="1600" dirty="0">
                <a:latin typeface="Book Antiqua" panose="02040602050305030304" pitchFamily="18" charset="0"/>
              </a:rPr>
              <a:t>Acantosis Nigricans</a:t>
            </a:r>
          </a:p>
          <a:p>
            <a:r>
              <a:rPr lang="es-ES_tradnl" sz="1600" dirty="0">
                <a:latin typeface="Book Antiqua" panose="02040602050305030304" pitchFamily="18" charset="0"/>
              </a:rPr>
              <a:t>Amiloidosis Cutánea</a:t>
            </a:r>
            <a:endParaRPr lang="en-US" sz="1600" dirty="0">
              <a:latin typeface="Book Antiqua" panose="02040602050305030304" pitchFamily="18" charset="0"/>
            </a:endParaRPr>
          </a:p>
          <a:p>
            <a:r>
              <a:rPr lang="es-ES_tradnl" sz="1600" dirty="0">
                <a:latin typeface="Book Antiqua" panose="02040602050305030304" pitchFamily="18" charset="0"/>
              </a:rPr>
              <a:t>Gota</a:t>
            </a:r>
          </a:p>
          <a:p>
            <a:r>
              <a:rPr lang="es-ES_tradnl" sz="1600" dirty="0" err="1">
                <a:latin typeface="Book Antiqua" panose="02040602050305030304" pitchFamily="18" charset="0"/>
              </a:rPr>
              <a:t>Necrobiosis</a:t>
            </a:r>
            <a:r>
              <a:rPr lang="es-ES_tradnl" sz="1600" dirty="0">
                <a:latin typeface="Book Antiqua" panose="02040602050305030304" pitchFamily="18" charset="0"/>
              </a:rPr>
              <a:t> </a:t>
            </a:r>
            <a:r>
              <a:rPr lang="es-ES_tradnl" sz="1600" dirty="0" err="1">
                <a:latin typeface="Book Antiqua" panose="02040602050305030304" pitchFamily="18" charset="0"/>
              </a:rPr>
              <a:t>Lipoídica</a:t>
            </a:r>
            <a:r>
              <a:rPr lang="es-ES_tradnl" sz="1600" dirty="0">
                <a:latin typeface="Book Antiqua" panose="02040602050305030304" pitchFamily="18" charset="0"/>
              </a:rPr>
              <a:t> (Dermopatía Diabética y Nódulos Reumatoides)</a:t>
            </a:r>
            <a:endParaRPr lang="en-US" sz="1600" dirty="0">
              <a:latin typeface="Book Antiqua" panose="02040602050305030304" pitchFamily="18" charset="0"/>
            </a:endParaRPr>
          </a:p>
          <a:p>
            <a:r>
              <a:rPr lang="es-ES_tradnl" sz="1600" dirty="0">
                <a:latin typeface="Book Antiqua" panose="02040602050305030304" pitchFamily="18" charset="0"/>
              </a:rPr>
              <a:t>Porfirias</a:t>
            </a:r>
          </a:p>
          <a:p>
            <a:r>
              <a:rPr lang="es-ES_tradnl" sz="1600" dirty="0" err="1">
                <a:latin typeface="Book Antiqua" panose="02040602050305030304" pitchFamily="18" charset="0"/>
              </a:rPr>
              <a:t>Hidroa</a:t>
            </a:r>
            <a:r>
              <a:rPr lang="es-ES_tradnl" sz="1600" dirty="0">
                <a:latin typeface="Book Antiqua" panose="02040602050305030304" pitchFamily="18" charset="0"/>
              </a:rPr>
              <a:t> </a:t>
            </a:r>
            <a:r>
              <a:rPr lang="es-ES_tradnl" sz="1600" dirty="0" err="1">
                <a:latin typeface="Book Antiqua" panose="02040602050305030304" pitchFamily="18" charset="0"/>
              </a:rPr>
              <a:t>Vacuniforme</a:t>
            </a:r>
            <a:r>
              <a:rPr lang="es-ES_tradnl" sz="1600" dirty="0">
                <a:latin typeface="Book Antiqua" panose="02040602050305030304" pitchFamily="18" charset="0"/>
              </a:rPr>
              <a:t> y Trastorno </a:t>
            </a:r>
            <a:r>
              <a:rPr lang="es-ES_tradnl" sz="1600" dirty="0" err="1">
                <a:latin typeface="Book Antiqua" panose="02040602050305030304" pitchFamily="18" charset="0"/>
              </a:rPr>
              <a:t>Linfoproliferativo</a:t>
            </a:r>
            <a:r>
              <a:rPr lang="es-ES_tradnl" sz="1600" dirty="0">
                <a:latin typeface="Book Antiqua" panose="02040602050305030304" pitchFamily="18" charset="0"/>
              </a:rPr>
              <a:t> tipo </a:t>
            </a:r>
            <a:r>
              <a:rPr lang="es-ES_tradnl" sz="1600" dirty="0" err="1">
                <a:latin typeface="Book Antiqua" panose="02040602050305030304" pitchFamily="18" charset="0"/>
              </a:rPr>
              <a:t>Hidroa</a:t>
            </a:r>
            <a:r>
              <a:rPr lang="es-ES_tradnl" sz="1600" dirty="0">
                <a:latin typeface="Book Antiqua" panose="02040602050305030304" pitchFamily="18" charset="0"/>
              </a:rPr>
              <a:t> </a:t>
            </a:r>
            <a:r>
              <a:rPr lang="es-ES_tradnl" sz="1600" dirty="0" err="1">
                <a:latin typeface="Book Antiqua" panose="02040602050305030304" pitchFamily="18" charset="0"/>
              </a:rPr>
              <a:t>Vacuniforme</a:t>
            </a:r>
            <a:r>
              <a:rPr lang="es-ES_tradnl" sz="1600" dirty="0">
                <a:latin typeface="Book Antiqua" panose="02040602050305030304" pitchFamily="18" charset="0"/>
              </a:rPr>
              <a:t> </a:t>
            </a:r>
            <a:endParaRPr lang="en-US" sz="1600" dirty="0">
              <a:latin typeface="Book Antiqua" panose="02040602050305030304" pitchFamily="18" charset="0"/>
            </a:endParaRPr>
          </a:p>
          <a:p>
            <a:r>
              <a:rPr lang="es-ES_tradnl" sz="1600" dirty="0">
                <a:latin typeface="Book Antiqua" panose="02040602050305030304" pitchFamily="18" charset="0"/>
              </a:rPr>
              <a:t>Xantomas (Xantoma </a:t>
            </a:r>
            <a:r>
              <a:rPr lang="es-ES_tradnl" sz="1600" dirty="0" err="1">
                <a:latin typeface="Book Antiqua" panose="02040602050305030304" pitchFamily="18" charset="0"/>
              </a:rPr>
              <a:t>verruciforme</a:t>
            </a:r>
            <a:r>
              <a:rPr lang="es-ES_tradnl" sz="1600" dirty="0">
                <a:latin typeface="Book Antiqua" panose="02040602050305030304" pitchFamily="18" charset="0"/>
              </a:rPr>
              <a:t>, características hiperlipoproteinemia)</a:t>
            </a:r>
            <a:endParaRPr lang="en-US" sz="1600" dirty="0">
              <a:latin typeface="Book Antiqua" panose="02040602050305030304" pitchFamily="18" charset="0"/>
            </a:endParaRPr>
          </a:p>
          <a:p>
            <a:endParaRPr lang="en-US" dirty="0">
              <a:solidFill>
                <a:schemeClr val="tx1">
                  <a:lumMod val="50000"/>
                </a:schemeClr>
              </a:solidFill>
              <a:latin typeface="Book Antiqua" panose="02040602050305030304" pitchFamily="18" charset="0"/>
            </a:endParaRPr>
          </a:p>
          <a:p>
            <a:pPr marL="0" indent="0">
              <a:buNone/>
            </a:pPr>
            <a:endParaRPr lang="en-US" dirty="0">
              <a:solidFill>
                <a:schemeClr val="accent3">
                  <a:lumMod val="60000"/>
                  <a:lumOff val="40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AA88EDAD-92A9-C10D-8BFC-68BE7D1340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E77AD7C7-A3D2-C291-6610-E01055DAE8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3979" y="115425"/>
            <a:ext cx="1146622" cy="1195105"/>
          </a:xfrm>
          <a:prstGeom prst="rect">
            <a:avLst/>
          </a:prstGeom>
        </p:spPr>
      </p:pic>
    </p:spTree>
    <p:extLst>
      <p:ext uri="{BB962C8B-B14F-4D97-AF65-F5344CB8AC3E}">
        <p14:creationId xmlns:p14="http://schemas.microsoft.com/office/powerpoint/2010/main" val="2169585297"/>
      </p:ext>
    </p:extLst>
  </p:cSld>
  <p:clrMapOvr>
    <a:masterClrMapping/>
  </p:clrMapOvr>
  <p:transition spd="med">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577A6-D567-6B0A-55E3-83493E261178}"/>
            </a:ext>
          </a:extLst>
        </p:cNvPr>
        <p:cNvGrpSpPr/>
        <p:nvPr/>
      </p:nvGrpSpPr>
      <p:grpSpPr>
        <a:xfrm>
          <a:off x="0" y="0"/>
          <a:ext cx="0" cy="0"/>
          <a:chOff x="0" y="0"/>
          <a:chExt cx="0" cy="0"/>
        </a:xfrm>
      </p:grpSpPr>
      <p:sp>
        <p:nvSpPr>
          <p:cNvPr id="56322" name="1 Título">
            <a:extLst>
              <a:ext uri="{FF2B5EF4-FFF2-40B4-BE49-F238E27FC236}">
                <a16:creationId xmlns:a16="http://schemas.microsoft.com/office/drawing/2014/main" id="{ADFA42B5-EC0C-4DDD-66C7-F30F94D6AEC7}"/>
              </a:ext>
            </a:extLst>
          </p:cNvPr>
          <p:cNvSpPr>
            <a:spLocks noGrp="1"/>
          </p:cNvSpPr>
          <p:nvPr>
            <p:ph type="title"/>
          </p:nvPr>
        </p:nvSpPr>
        <p:spPr>
          <a:xfrm>
            <a:off x="1041033" y="274638"/>
            <a:ext cx="6959992" cy="1143000"/>
          </a:xfrm>
        </p:spPr>
        <p:txBody>
          <a:bodyPr>
            <a:noAutofit/>
          </a:bodyPr>
          <a:lstStyle/>
          <a:p>
            <a:pPr eaLnBrk="1" hangingPunct="1"/>
            <a:r>
              <a:rPr lang="es-MX" sz="3200" dirty="0">
                <a:latin typeface="Book Antiqua" panose="02040602050305030304" pitchFamily="18" charset="0"/>
              </a:rPr>
              <a:t>Nevos</a:t>
            </a:r>
            <a:endParaRPr lang="es-ES" sz="3200" dirty="0">
              <a:latin typeface="Book Antiqua" panose="02040602050305030304" pitchFamily="18" charset="0"/>
            </a:endParaRPr>
          </a:p>
        </p:txBody>
      </p:sp>
      <p:sp>
        <p:nvSpPr>
          <p:cNvPr id="56323" name="2 Marcador de contenido">
            <a:extLst>
              <a:ext uri="{FF2B5EF4-FFF2-40B4-BE49-F238E27FC236}">
                <a16:creationId xmlns:a16="http://schemas.microsoft.com/office/drawing/2014/main" id="{6A5C1825-B589-C526-9626-AB677DA2FF6C}"/>
              </a:ext>
            </a:extLst>
          </p:cNvPr>
          <p:cNvSpPr>
            <a:spLocks noGrp="1"/>
          </p:cNvSpPr>
          <p:nvPr>
            <p:ph idx="1"/>
          </p:nvPr>
        </p:nvSpPr>
        <p:spPr>
          <a:xfrm>
            <a:off x="457200" y="1916832"/>
            <a:ext cx="8229600" cy="3867670"/>
          </a:xfrm>
        </p:spPr>
        <p:txBody>
          <a:bodyPr anchor="ctr">
            <a:normAutofit lnSpcReduction="10000"/>
          </a:bodyPr>
          <a:lstStyle/>
          <a:p>
            <a:pPr marL="0" indent="0">
              <a:buNone/>
            </a:pPr>
            <a:r>
              <a:rPr lang="es-ES_tradnl" sz="1600" dirty="0">
                <a:latin typeface="Book Antiqua" panose="02040602050305030304" pitchFamily="18" charset="0"/>
              </a:rPr>
              <a:t>Capítulos 123, 124, 125, 126, 127, 128, 129, 130, 131 y 132</a:t>
            </a:r>
          </a:p>
          <a:p>
            <a:pPr marL="0" indent="0">
              <a:buNone/>
            </a:pPr>
            <a:endParaRPr lang="es-ES_tradnl" sz="1600" dirty="0">
              <a:latin typeface="Book Antiqua" panose="02040602050305030304" pitchFamily="18" charset="0"/>
            </a:endParaRPr>
          </a:p>
          <a:p>
            <a:r>
              <a:rPr lang="es-ES_tradnl" sz="1600" dirty="0">
                <a:latin typeface="Book Antiqua" panose="02040602050305030304" pitchFamily="18" charset="0"/>
              </a:rPr>
              <a:t>Nevos Melanocíticos  (Nevos de Unión, Compuesto, Intradérmico, Congénitos y Atípicos)</a:t>
            </a:r>
            <a:endParaRPr lang="en-US" sz="1600" dirty="0">
              <a:latin typeface="Book Antiqua" panose="02040602050305030304" pitchFamily="18" charset="0"/>
            </a:endParaRPr>
          </a:p>
          <a:p>
            <a:r>
              <a:rPr lang="es-ES_tradnl" sz="1600" dirty="0">
                <a:latin typeface="Book Antiqua" panose="02040602050305030304" pitchFamily="18" charset="0"/>
              </a:rPr>
              <a:t>Nevo Verrugoso Epidérmico (Melanosis de Becker, Nevo de </a:t>
            </a:r>
            <a:r>
              <a:rPr lang="es-ES_tradnl" sz="1600" dirty="0" err="1">
                <a:latin typeface="Book Antiqua" panose="02040602050305030304" pitchFamily="18" charset="0"/>
              </a:rPr>
              <a:t>Spillus</a:t>
            </a:r>
            <a:r>
              <a:rPr lang="es-ES_tradnl" sz="1600" dirty="0">
                <a:latin typeface="Book Antiqua" panose="02040602050305030304" pitchFamily="18" charset="0"/>
              </a:rPr>
              <a:t>, </a:t>
            </a:r>
            <a:r>
              <a:rPr lang="es-ES_tradnl" sz="1600" dirty="0" err="1">
                <a:latin typeface="Book Antiqua" panose="02040602050305030304" pitchFamily="18" charset="0"/>
              </a:rPr>
              <a:t>Comedónico</a:t>
            </a:r>
            <a:r>
              <a:rPr lang="es-ES_tradnl" sz="1600" dirty="0">
                <a:latin typeface="Book Antiqua" panose="02040602050305030304" pitchFamily="18" charset="0"/>
              </a:rPr>
              <a:t>, Ecrino y Apocrino)</a:t>
            </a:r>
            <a:endParaRPr lang="en-US" sz="1600" dirty="0">
              <a:latin typeface="Book Antiqua" panose="02040602050305030304" pitchFamily="18" charset="0"/>
            </a:endParaRPr>
          </a:p>
          <a:p>
            <a:r>
              <a:rPr lang="es-ES_tradnl" sz="1600" dirty="0">
                <a:latin typeface="Book Antiqua" panose="02040602050305030304" pitchFamily="18" charset="0"/>
              </a:rPr>
              <a:t>Nevo Epidérmico Verrugoso Inflamatorio Lineal (NEVIL)</a:t>
            </a:r>
          </a:p>
          <a:p>
            <a:r>
              <a:rPr lang="es-ES_tradnl" sz="1600" dirty="0">
                <a:latin typeface="Book Antiqua" panose="02040602050305030304" pitchFamily="18" charset="0"/>
              </a:rPr>
              <a:t>Nevo Sebáceo </a:t>
            </a:r>
          </a:p>
          <a:p>
            <a:r>
              <a:rPr lang="es-ES_tradnl" sz="1600" dirty="0">
                <a:latin typeface="Book Antiqua" panose="02040602050305030304" pitchFamily="18" charset="0"/>
              </a:rPr>
              <a:t>Mancha </a:t>
            </a:r>
            <a:r>
              <a:rPr lang="es-ES_tradnl" sz="1600" dirty="0" err="1">
                <a:latin typeface="Book Antiqua" panose="02040602050305030304" pitchFamily="18" charset="0"/>
              </a:rPr>
              <a:t>Mongolica</a:t>
            </a:r>
            <a:endParaRPr lang="es-ES_tradnl" sz="1600" dirty="0">
              <a:latin typeface="Book Antiqua" panose="02040602050305030304" pitchFamily="18" charset="0"/>
            </a:endParaRPr>
          </a:p>
          <a:p>
            <a:r>
              <a:rPr lang="es-ES_tradnl" sz="1600" dirty="0">
                <a:latin typeface="Book Antiqua" panose="02040602050305030304" pitchFamily="18" charset="0"/>
              </a:rPr>
              <a:t>Nevo Azul</a:t>
            </a:r>
          </a:p>
          <a:p>
            <a:r>
              <a:rPr lang="es-ES_tradnl" sz="1600" dirty="0">
                <a:latin typeface="Book Antiqua" panose="02040602050305030304" pitchFamily="18" charset="0"/>
              </a:rPr>
              <a:t>Nevo </a:t>
            </a:r>
            <a:r>
              <a:rPr lang="es-ES_tradnl" sz="1600" dirty="0" err="1">
                <a:latin typeface="Book Antiqua" panose="02040602050305030304" pitchFamily="18" charset="0"/>
              </a:rPr>
              <a:t>Ota</a:t>
            </a:r>
            <a:endParaRPr lang="en-US" sz="1600" dirty="0">
              <a:latin typeface="Book Antiqua" panose="02040602050305030304" pitchFamily="18" charset="0"/>
            </a:endParaRPr>
          </a:p>
          <a:p>
            <a:r>
              <a:rPr lang="es-ES_tradnl" sz="1600" dirty="0">
                <a:latin typeface="Book Antiqua" panose="02040602050305030304" pitchFamily="18" charset="0"/>
              </a:rPr>
              <a:t>Nevo de Spitz</a:t>
            </a:r>
            <a:endParaRPr lang="en-US" sz="1600" dirty="0">
              <a:latin typeface="Book Antiqua" panose="02040602050305030304" pitchFamily="18" charset="0"/>
            </a:endParaRPr>
          </a:p>
          <a:p>
            <a:r>
              <a:rPr lang="es-ES_tradnl" sz="1600" dirty="0">
                <a:latin typeface="Book Antiqua" panose="02040602050305030304" pitchFamily="18" charset="0"/>
              </a:rPr>
              <a:t>Nevo de Sutton</a:t>
            </a:r>
          </a:p>
          <a:p>
            <a:r>
              <a:rPr lang="es-ES_tradnl" sz="1600" dirty="0">
                <a:latin typeface="Book Antiqua" panose="02040602050305030304" pitchFamily="18" charset="0"/>
              </a:rPr>
              <a:t>Nevo Lipomatoso Cutáneo Superficial</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2130CFC-4066-5A7B-1135-9EE9674AA1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7295265B-3C4B-3AE8-1F5B-BAEE11C47B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5660" y="138729"/>
            <a:ext cx="1074614" cy="1120052"/>
          </a:xfrm>
          <a:prstGeom prst="rect">
            <a:avLst/>
          </a:prstGeom>
        </p:spPr>
      </p:pic>
    </p:spTree>
    <p:extLst>
      <p:ext uri="{BB962C8B-B14F-4D97-AF65-F5344CB8AC3E}">
        <p14:creationId xmlns:p14="http://schemas.microsoft.com/office/powerpoint/2010/main" val="2961004890"/>
      </p:ext>
    </p:extLst>
  </p:cSld>
  <p:clrMapOvr>
    <a:masterClrMapping/>
  </p:clrMapOvr>
  <p:transition spd="med">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a:xfrm>
            <a:off x="1071538" y="274638"/>
            <a:ext cx="6929486" cy="1368412"/>
          </a:xfrm>
        </p:spPr>
        <p:txBody>
          <a:bodyPr>
            <a:normAutofit/>
          </a:bodyPr>
          <a:lstStyle/>
          <a:p>
            <a:pPr eaLnBrk="1" hangingPunct="1"/>
            <a:r>
              <a:rPr lang="es-MX" sz="3600" dirty="0">
                <a:latin typeface="Book Antiqua" panose="02040602050305030304" pitchFamily="18" charset="0"/>
              </a:rPr>
              <a:t>Enfermedades de los Anexos (Tricopatías y Onicopatías)</a:t>
            </a:r>
            <a:endParaRPr lang="es-ES" sz="3600" dirty="0">
              <a:latin typeface="Book Antiqua" panose="02040602050305030304" pitchFamily="18" charset="0"/>
            </a:endParaRPr>
          </a:p>
        </p:txBody>
      </p:sp>
      <p:sp>
        <p:nvSpPr>
          <p:cNvPr id="57347" name="2 Marcador de contenido"/>
          <p:cNvSpPr>
            <a:spLocks noGrp="1"/>
          </p:cNvSpPr>
          <p:nvPr>
            <p:ph idx="1"/>
          </p:nvPr>
        </p:nvSpPr>
        <p:spPr>
          <a:xfrm>
            <a:off x="457200" y="1988840"/>
            <a:ext cx="8229600" cy="3902694"/>
          </a:xfrm>
        </p:spPr>
        <p:txBody>
          <a:bodyPr anchor="ctr">
            <a:normAutofit/>
          </a:bodyPr>
          <a:lstStyle/>
          <a:p>
            <a:pPr marL="0" indent="0">
              <a:buNone/>
            </a:pPr>
            <a:r>
              <a:rPr lang="es-ES_tradnl" sz="1600" dirty="0">
                <a:latin typeface="Book Antiqua" panose="02040602050305030304" pitchFamily="18" charset="0"/>
              </a:rPr>
              <a:t>Capítulos 133, 134, 135, 136, 137 y 138 Enfermedades de los Anexos</a:t>
            </a:r>
          </a:p>
          <a:p>
            <a:pPr marL="0" indent="0">
              <a:buNone/>
            </a:pPr>
            <a:endParaRPr lang="en-US" sz="1600" dirty="0">
              <a:latin typeface="Book Antiqua" panose="02040602050305030304" pitchFamily="18" charset="0"/>
            </a:endParaRPr>
          </a:p>
          <a:p>
            <a:r>
              <a:rPr lang="es-ES_tradnl" sz="1600" dirty="0">
                <a:latin typeface="Book Antiqua" panose="02040602050305030304" pitchFamily="18" charset="0"/>
              </a:rPr>
              <a:t>Alopecias</a:t>
            </a:r>
            <a:endParaRPr lang="en-US" sz="1600" dirty="0">
              <a:latin typeface="Book Antiqua" panose="02040602050305030304" pitchFamily="18" charset="0"/>
            </a:endParaRPr>
          </a:p>
          <a:p>
            <a:r>
              <a:rPr lang="es-ES_tradnl" sz="1600" dirty="0" err="1">
                <a:latin typeface="Book Antiqua" panose="02040602050305030304" pitchFamily="18" charset="0"/>
              </a:rPr>
              <a:t>Alopecía</a:t>
            </a:r>
            <a:r>
              <a:rPr lang="es-ES_tradnl" sz="1600" dirty="0">
                <a:latin typeface="Book Antiqua" panose="02040602050305030304" pitchFamily="18" charset="0"/>
              </a:rPr>
              <a:t> Areata</a:t>
            </a:r>
            <a:endParaRPr lang="en-US" sz="1600" dirty="0">
              <a:latin typeface="Book Antiqua" panose="02040602050305030304" pitchFamily="18" charset="0"/>
            </a:endParaRPr>
          </a:p>
          <a:p>
            <a:r>
              <a:rPr lang="es-ES_tradnl" sz="1600" dirty="0">
                <a:latin typeface="Book Antiqua" panose="02040602050305030304" pitchFamily="18" charset="0"/>
              </a:rPr>
              <a:t>Piedras </a:t>
            </a:r>
          </a:p>
          <a:p>
            <a:r>
              <a:rPr lang="es-ES_tradnl" sz="1600" dirty="0">
                <a:latin typeface="Book Antiqua" panose="02040602050305030304" pitchFamily="18" charset="0"/>
              </a:rPr>
              <a:t>Tricomicosis Axilar</a:t>
            </a:r>
            <a:endParaRPr lang="en-US" sz="1600" dirty="0">
              <a:latin typeface="Book Antiqua" panose="02040602050305030304" pitchFamily="18" charset="0"/>
            </a:endParaRPr>
          </a:p>
          <a:p>
            <a:r>
              <a:rPr lang="es-ES_tradnl" sz="1600" dirty="0" err="1">
                <a:latin typeface="Book Antiqua" panose="02040602050305030304" pitchFamily="18" charset="0"/>
              </a:rPr>
              <a:t>Onicopatías</a:t>
            </a:r>
            <a:endParaRPr lang="en-US" sz="1600" dirty="0">
              <a:latin typeface="Book Antiqua" panose="02040602050305030304" pitchFamily="18" charset="0"/>
            </a:endParaRPr>
          </a:p>
          <a:p>
            <a:r>
              <a:rPr lang="es-ES_tradnl" sz="1600" dirty="0">
                <a:latin typeface="Book Antiqua" panose="02040602050305030304" pitchFamily="18" charset="0"/>
              </a:rPr>
              <a:t>Onicocriptosis (Exostosis Subungueal)</a:t>
            </a:r>
            <a:endParaRPr lang="en-US" sz="1600" dirty="0">
              <a:latin typeface="Book Antiqua" panose="02040602050305030304" pitchFamily="18" charset="0"/>
            </a:endParaRPr>
          </a:p>
          <a:p>
            <a:pPr marL="0" indent="0">
              <a:buNone/>
            </a:pPr>
            <a:endParaRPr lang="en-US" dirty="0">
              <a:solidFill>
                <a:schemeClr val="accent3">
                  <a:lumMod val="60000"/>
                  <a:lumOff val="40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E26F8FC3-BAE9-09A7-58A4-3F004B1408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C2D271BD-EFDB-BF6A-5E03-2042D5120F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5155" y="254444"/>
            <a:ext cx="1074614" cy="1120052"/>
          </a:xfrm>
          <a:prstGeom prst="rect">
            <a:avLst/>
          </a:prstGeom>
        </p:spPr>
      </p:pic>
    </p:spTree>
    <p:extLst>
      <p:ext uri="{BB962C8B-B14F-4D97-AF65-F5344CB8AC3E}">
        <p14:creationId xmlns:p14="http://schemas.microsoft.com/office/powerpoint/2010/main" val="3554896390"/>
      </p:ext>
    </p:extLst>
  </p:cSld>
  <p:clrMapOvr>
    <a:masterClrMapping/>
  </p:clrMapOvr>
  <p:transition spd="med">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D4AF-8358-A53A-AAB8-4A6E0242901B}"/>
            </a:ext>
          </a:extLst>
        </p:cNvPr>
        <p:cNvGrpSpPr/>
        <p:nvPr/>
      </p:nvGrpSpPr>
      <p:grpSpPr>
        <a:xfrm>
          <a:off x="0" y="0"/>
          <a:ext cx="0" cy="0"/>
          <a:chOff x="0" y="0"/>
          <a:chExt cx="0" cy="0"/>
        </a:xfrm>
      </p:grpSpPr>
      <p:sp>
        <p:nvSpPr>
          <p:cNvPr id="57346" name="1 Título">
            <a:extLst>
              <a:ext uri="{FF2B5EF4-FFF2-40B4-BE49-F238E27FC236}">
                <a16:creationId xmlns:a16="http://schemas.microsoft.com/office/drawing/2014/main" id="{C561008B-B5CA-F501-0B44-1EF79E3BD3F5}"/>
              </a:ext>
            </a:extLst>
          </p:cNvPr>
          <p:cNvSpPr>
            <a:spLocks noGrp="1"/>
          </p:cNvSpPr>
          <p:nvPr>
            <p:ph type="title"/>
          </p:nvPr>
        </p:nvSpPr>
        <p:spPr>
          <a:xfrm>
            <a:off x="1071538" y="274638"/>
            <a:ext cx="6929486" cy="1368412"/>
          </a:xfrm>
        </p:spPr>
        <p:txBody>
          <a:bodyPr>
            <a:normAutofit/>
          </a:bodyPr>
          <a:lstStyle/>
          <a:p>
            <a:pPr eaLnBrk="1" hangingPunct="1"/>
            <a:r>
              <a:rPr lang="es-MX" sz="3600" dirty="0">
                <a:latin typeface="Book Antiqua" panose="02040602050305030304" pitchFamily="18" charset="0"/>
              </a:rPr>
              <a:t>Tumores Cutáneos Benignos</a:t>
            </a:r>
            <a:endParaRPr lang="es-ES" sz="3600" dirty="0">
              <a:latin typeface="Book Antiqua" panose="02040602050305030304" pitchFamily="18" charset="0"/>
            </a:endParaRPr>
          </a:p>
        </p:txBody>
      </p:sp>
      <p:sp>
        <p:nvSpPr>
          <p:cNvPr id="57347" name="2 Marcador de contenido">
            <a:extLst>
              <a:ext uri="{FF2B5EF4-FFF2-40B4-BE49-F238E27FC236}">
                <a16:creationId xmlns:a16="http://schemas.microsoft.com/office/drawing/2014/main" id="{C4BC6E5C-9DBF-8C13-29A2-AD3832BE0374}"/>
              </a:ext>
            </a:extLst>
          </p:cNvPr>
          <p:cNvSpPr>
            <a:spLocks noGrp="1"/>
          </p:cNvSpPr>
          <p:nvPr>
            <p:ph idx="1"/>
          </p:nvPr>
        </p:nvSpPr>
        <p:spPr>
          <a:xfrm>
            <a:off x="457200" y="1537105"/>
            <a:ext cx="8229600" cy="5083422"/>
          </a:xfrm>
        </p:spPr>
        <p:txBody>
          <a:bodyPr anchor="ctr">
            <a:normAutofit/>
          </a:bodyPr>
          <a:lstStyle/>
          <a:p>
            <a:pPr marL="0" indent="0">
              <a:buNone/>
            </a:pPr>
            <a:r>
              <a:rPr lang="es-ES_tradnl" sz="1600" dirty="0">
                <a:latin typeface="Book Antiqua" panose="02040602050305030304" pitchFamily="18" charset="0"/>
              </a:rPr>
              <a:t>Capítulos 139, 140, 141, 142, 143, 144, 145, 146, 147, 148, 149 y 150 </a:t>
            </a:r>
          </a:p>
          <a:p>
            <a:pPr marL="0" indent="0">
              <a:buNone/>
            </a:pPr>
            <a:endParaRPr lang="en-US" sz="1600" dirty="0">
              <a:latin typeface="Book Antiqua" panose="02040602050305030304" pitchFamily="18" charset="0"/>
            </a:endParaRPr>
          </a:p>
          <a:p>
            <a:r>
              <a:rPr lang="es-ES_tradnl" sz="1600" dirty="0">
                <a:latin typeface="Book Antiqua" panose="02040602050305030304" pitchFamily="18" charset="0"/>
              </a:rPr>
              <a:t>Fibromas (Queloides)</a:t>
            </a:r>
            <a:endParaRPr lang="en-US" sz="1600" dirty="0">
              <a:latin typeface="Book Antiqua" panose="02040602050305030304" pitchFamily="18" charset="0"/>
            </a:endParaRPr>
          </a:p>
          <a:p>
            <a:r>
              <a:rPr lang="es-ES_tradnl" sz="1600" dirty="0">
                <a:latin typeface="Book Antiqua" panose="02040602050305030304" pitchFamily="18" charset="0"/>
              </a:rPr>
              <a:t>Pilomatrixoma</a:t>
            </a:r>
            <a:endParaRPr lang="en-US" sz="1600" dirty="0">
              <a:latin typeface="Book Antiqua" panose="02040602050305030304" pitchFamily="18" charset="0"/>
            </a:endParaRPr>
          </a:p>
          <a:p>
            <a:r>
              <a:rPr lang="es-ES_tradnl" sz="1600" dirty="0">
                <a:latin typeface="Book Antiqua" panose="02040602050305030304" pitchFamily="18" charset="0"/>
              </a:rPr>
              <a:t>Queratosis Seborreica (Hiperplasia Sebácea, Dermatosis Papulosa Nigra)</a:t>
            </a:r>
            <a:endParaRPr lang="en-US" sz="1600" dirty="0">
              <a:latin typeface="Book Antiqua" panose="02040602050305030304" pitchFamily="18" charset="0"/>
            </a:endParaRPr>
          </a:p>
          <a:p>
            <a:r>
              <a:rPr lang="es-ES_tradnl" sz="1600" dirty="0">
                <a:latin typeface="Book Antiqua" panose="02040602050305030304" pitchFamily="18" charset="0"/>
              </a:rPr>
              <a:t>Quistes Epiteliales (Dermoide, Pseudoquiste Mixoide, Quiste Mucoso, Lipomas, Quiste o Seno </a:t>
            </a:r>
            <a:r>
              <a:rPr lang="es-ES_tradnl" sz="1600" dirty="0" err="1">
                <a:latin typeface="Book Antiqua" panose="02040602050305030304" pitchFamily="18" charset="0"/>
              </a:rPr>
              <a:t>Pilonodal</a:t>
            </a:r>
            <a:r>
              <a:rPr lang="es-ES_tradnl" sz="1600" dirty="0">
                <a:latin typeface="Book Antiqua" panose="02040602050305030304" pitchFamily="18" charset="0"/>
              </a:rPr>
              <a:t>)</a:t>
            </a:r>
            <a:endParaRPr lang="en-US" sz="1600" dirty="0">
              <a:latin typeface="Book Antiqua" panose="02040602050305030304" pitchFamily="18" charset="0"/>
            </a:endParaRPr>
          </a:p>
          <a:p>
            <a:r>
              <a:rPr lang="es-ES_tradnl" sz="1600" dirty="0" err="1">
                <a:latin typeface="Book Antiqua" panose="02040602050305030304" pitchFamily="18" charset="0"/>
              </a:rPr>
              <a:t>Glomus</a:t>
            </a:r>
            <a:r>
              <a:rPr lang="es-ES_tradnl" sz="1600" dirty="0">
                <a:latin typeface="Book Antiqua" panose="02040602050305030304" pitchFamily="18" charset="0"/>
              </a:rPr>
              <a:t> (Diagnóstico diferencial de Tumores Doloroso)</a:t>
            </a:r>
            <a:endParaRPr lang="en-US" sz="1600" dirty="0">
              <a:latin typeface="Book Antiqua" panose="02040602050305030304" pitchFamily="18" charset="0"/>
            </a:endParaRPr>
          </a:p>
          <a:p>
            <a:r>
              <a:rPr lang="es-ES_tradnl" sz="1600" dirty="0">
                <a:latin typeface="Book Antiqua" panose="02040602050305030304" pitchFamily="18" charset="0"/>
              </a:rPr>
              <a:t>Hemangioma Infantil y Otras Lesiones Vasculares  (Lago Venoso, Malformaciones linfáticas, Granuloma Piógeno)</a:t>
            </a:r>
            <a:endParaRPr lang="en-US" sz="1600" dirty="0">
              <a:latin typeface="Book Antiqua" panose="02040602050305030304" pitchFamily="18" charset="0"/>
            </a:endParaRPr>
          </a:p>
          <a:p>
            <a:r>
              <a:rPr lang="es-ES_tradnl" sz="1600" dirty="0">
                <a:latin typeface="Book Antiqua" panose="02040602050305030304" pitchFamily="18" charset="0"/>
              </a:rPr>
              <a:t>Xantogranuloma (Síndromes </a:t>
            </a:r>
            <a:r>
              <a:rPr lang="es-ES_tradnl" sz="1600" dirty="0" err="1">
                <a:latin typeface="Book Antiqua" panose="02040602050305030304" pitchFamily="18" charset="0"/>
              </a:rPr>
              <a:t>Histiocíticos</a:t>
            </a:r>
            <a:r>
              <a:rPr lang="es-ES_tradnl" sz="1600" dirty="0">
                <a:latin typeface="Book Antiqua" panose="02040602050305030304" pitchFamily="18" charset="0"/>
              </a:rPr>
              <a:t>)</a:t>
            </a:r>
            <a:endParaRPr lang="en-US" sz="1600" dirty="0">
              <a:latin typeface="Book Antiqua" panose="02040602050305030304" pitchFamily="18" charset="0"/>
            </a:endParaRPr>
          </a:p>
          <a:p>
            <a:r>
              <a:rPr lang="es-ES_tradnl" sz="1600" dirty="0">
                <a:latin typeface="Book Antiqua" panose="02040602050305030304" pitchFamily="18" charset="0"/>
              </a:rPr>
              <a:t>Siringomas (Hidrocistoma Ecrino, </a:t>
            </a:r>
            <a:r>
              <a:rPr lang="es-ES_tradnl" sz="1600" dirty="0" err="1">
                <a:latin typeface="Book Antiqua" panose="02040602050305030304" pitchFamily="18" charset="0"/>
              </a:rPr>
              <a:t>Hidradenoma</a:t>
            </a:r>
            <a:r>
              <a:rPr lang="es-ES_tradnl" sz="1600" dirty="0">
                <a:latin typeface="Book Antiqua" panose="02040602050305030304" pitchFamily="18" charset="0"/>
              </a:rPr>
              <a:t> Ecrino, Hidrocistoma Apócrino o </a:t>
            </a:r>
            <a:r>
              <a:rPr lang="es-ES_tradnl" sz="1600" dirty="0" err="1">
                <a:latin typeface="Book Antiqua" panose="02040602050305030304" pitchFamily="18" charset="0"/>
              </a:rPr>
              <a:t>Cistadenoma</a:t>
            </a:r>
            <a:r>
              <a:rPr lang="es-ES_tradnl" sz="1600" dirty="0">
                <a:latin typeface="Book Antiqua" panose="02040602050305030304" pitchFamily="18" charset="0"/>
              </a:rPr>
              <a:t>)</a:t>
            </a:r>
            <a:endParaRPr lang="en-US" sz="1600" dirty="0">
              <a:latin typeface="Book Antiqua" panose="02040602050305030304" pitchFamily="18" charset="0"/>
            </a:endParaRPr>
          </a:p>
          <a:p>
            <a:r>
              <a:rPr lang="es-ES_tradnl" sz="1600" dirty="0" err="1">
                <a:latin typeface="Book Antiqua" panose="02040602050305030304" pitchFamily="18" charset="0"/>
              </a:rPr>
              <a:t>Tricoepitelioma</a:t>
            </a:r>
            <a:endParaRPr lang="en-US" sz="1600" dirty="0">
              <a:latin typeface="Book Antiqua" panose="02040602050305030304" pitchFamily="18" charset="0"/>
            </a:endParaRPr>
          </a:p>
          <a:p>
            <a:r>
              <a:rPr lang="es-ES_tradnl" sz="1600" dirty="0">
                <a:latin typeface="Book Antiqua" panose="02040602050305030304" pitchFamily="18" charset="0"/>
              </a:rPr>
              <a:t>Queratoacantoma</a:t>
            </a:r>
            <a:endParaRPr lang="en-US" sz="1600" dirty="0">
              <a:latin typeface="Book Antiqua" panose="02040602050305030304" pitchFamily="18" charset="0"/>
            </a:endParaRPr>
          </a:p>
          <a:p>
            <a:r>
              <a:rPr lang="es-ES_tradnl" sz="1600" dirty="0" err="1">
                <a:latin typeface="Book Antiqua" panose="02040602050305030304" pitchFamily="18" charset="0"/>
              </a:rPr>
              <a:t>Poroma</a:t>
            </a:r>
            <a:r>
              <a:rPr lang="es-ES_tradnl" sz="1600" dirty="0">
                <a:latin typeface="Book Antiqua" panose="02040602050305030304" pitchFamily="18" charset="0"/>
              </a:rPr>
              <a:t> Ecrino</a:t>
            </a:r>
            <a:endParaRPr lang="en-US" sz="1600" dirty="0">
              <a:latin typeface="Book Antiqua" panose="02040602050305030304" pitchFamily="18" charset="0"/>
            </a:endParaRPr>
          </a:p>
          <a:p>
            <a:r>
              <a:rPr lang="es-ES_tradnl" sz="1600" dirty="0">
                <a:latin typeface="Book Antiqua" panose="02040602050305030304" pitchFamily="18" charset="0"/>
              </a:rPr>
              <a:t>Sarcoma de Kaposi (</a:t>
            </a:r>
            <a:r>
              <a:rPr lang="es-ES_tradnl" sz="1600" dirty="0" err="1">
                <a:latin typeface="Book Antiqua" panose="02040602050305030304" pitchFamily="18" charset="0"/>
              </a:rPr>
              <a:t>Angiomatosis</a:t>
            </a:r>
            <a:r>
              <a:rPr lang="es-ES_tradnl" sz="1600" dirty="0">
                <a:latin typeface="Book Antiqua" panose="02040602050305030304" pitchFamily="18" charset="0"/>
              </a:rPr>
              <a:t> bacilar)</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98B75867-A4AE-04D3-BF13-3CC8C8B51F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FFD834FD-690F-62DC-84DB-D64C7C476C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2642" y="161057"/>
            <a:ext cx="1002606" cy="1044999"/>
          </a:xfrm>
          <a:prstGeom prst="rect">
            <a:avLst/>
          </a:prstGeom>
        </p:spPr>
      </p:pic>
    </p:spTree>
    <p:extLst>
      <p:ext uri="{BB962C8B-B14F-4D97-AF65-F5344CB8AC3E}">
        <p14:creationId xmlns:p14="http://schemas.microsoft.com/office/powerpoint/2010/main" val="4270459238"/>
      </p:ext>
    </p:extLst>
  </p:cSld>
  <p:clrMapOvr>
    <a:masterClrMapping/>
  </p:clrMapOvr>
  <p:transition spd="med">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Título"/>
          <p:cNvSpPr>
            <a:spLocks noGrp="1"/>
          </p:cNvSpPr>
          <p:nvPr>
            <p:ph type="title"/>
          </p:nvPr>
        </p:nvSpPr>
        <p:spPr>
          <a:xfrm>
            <a:off x="689339" y="404664"/>
            <a:ext cx="7765321" cy="1326321"/>
          </a:xfrm>
        </p:spPr>
        <p:txBody>
          <a:bodyPr>
            <a:normAutofit fontScale="90000"/>
          </a:bodyPr>
          <a:lstStyle/>
          <a:p>
            <a:r>
              <a:rPr lang="es-ES_tradnl" dirty="0">
                <a:latin typeface="Book Antiqua" panose="02040602050305030304" pitchFamily="18" charset="0"/>
              </a:rPr>
              <a:t>Tumores Cutáneos </a:t>
            </a:r>
            <a:br>
              <a:rPr lang="es-ES_tradnl" dirty="0">
                <a:latin typeface="Book Antiqua" panose="02040602050305030304" pitchFamily="18" charset="0"/>
              </a:rPr>
            </a:br>
            <a:r>
              <a:rPr lang="es-ES_tradnl" dirty="0">
                <a:latin typeface="Book Antiqua" panose="02040602050305030304" pitchFamily="18" charset="0"/>
              </a:rPr>
              <a:t>Premalignos y Malignos</a:t>
            </a:r>
            <a:r>
              <a:rPr lang="en-US" dirty="0">
                <a:latin typeface="Book Antiqua" panose="02040602050305030304" pitchFamily="18" charset="0"/>
              </a:rPr>
              <a:t> </a:t>
            </a:r>
            <a:endParaRPr lang="es-ES" dirty="0">
              <a:latin typeface="Book Antiqua" panose="02040602050305030304" pitchFamily="18" charset="0"/>
            </a:endParaRPr>
          </a:p>
        </p:txBody>
      </p:sp>
      <p:sp>
        <p:nvSpPr>
          <p:cNvPr id="58371" name="2 Marcador de contenido"/>
          <p:cNvSpPr>
            <a:spLocks noGrp="1"/>
          </p:cNvSpPr>
          <p:nvPr>
            <p:ph idx="1"/>
          </p:nvPr>
        </p:nvSpPr>
        <p:spPr>
          <a:xfrm>
            <a:off x="457200" y="1435254"/>
            <a:ext cx="8229600" cy="4829196"/>
          </a:xfrm>
        </p:spPr>
        <p:txBody>
          <a:bodyPr anchor="ctr">
            <a:noAutofit/>
          </a:bodyPr>
          <a:lstStyle/>
          <a:p>
            <a:pPr marL="0" indent="0">
              <a:lnSpc>
                <a:spcPct val="120000"/>
              </a:lnSpc>
              <a:buNone/>
            </a:pPr>
            <a:r>
              <a:rPr lang="es-ES_tradnl" sz="1600" dirty="0">
                <a:latin typeface="Book Antiqua" panose="02040602050305030304" pitchFamily="18" charset="0"/>
              </a:rPr>
              <a:t>Capítulos 151, 152, 153</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err="1">
                <a:latin typeface="Book Antiqua" panose="02040602050305030304" pitchFamily="18" charset="0"/>
              </a:rPr>
              <a:t>Precáncer</a:t>
            </a:r>
            <a:r>
              <a:rPr lang="es-ES_tradnl" sz="1600" dirty="0">
                <a:latin typeface="Book Antiqua" panose="02040602050305030304" pitchFamily="18" charset="0"/>
              </a:rPr>
              <a:t> (Queratosis Actínica, Queilitis Actínica, Queratosis Arsenicales, Leucoplasia, </a:t>
            </a:r>
            <a:r>
              <a:rPr lang="es-ES_tradnl" sz="1600" dirty="0" err="1">
                <a:latin typeface="Book Antiqua" panose="02040602050305030304" pitchFamily="18" charset="0"/>
              </a:rPr>
              <a:t>Radiodermitis</a:t>
            </a:r>
            <a:r>
              <a:rPr lang="es-ES_tradnl" sz="1600" dirty="0">
                <a:latin typeface="Book Antiqua" panose="02040602050305030304" pitchFamily="18" charset="0"/>
              </a:rPr>
              <a:t> Crónica, Úlceras Crónicas, Úlceras Crónica, Nevos Melanocíticos Displásicos Dermatosis </a:t>
            </a:r>
            <a:r>
              <a:rPr lang="es-ES_tradnl" sz="1600" dirty="0" err="1">
                <a:latin typeface="Book Antiqua" panose="02040602050305030304" pitchFamily="18" charset="0"/>
              </a:rPr>
              <a:t>Paraneoplásica</a:t>
            </a:r>
            <a:r>
              <a:rPr lang="es-ES_tradnl" sz="1600" dirty="0">
                <a:latin typeface="Book Antiqua" panose="02040602050305030304" pitchFamily="18" charset="0"/>
              </a:rPr>
              <a:t>) </a:t>
            </a:r>
          </a:p>
          <a:p>
            <a:pPr>
              <a:lnSpc>
                <a:spcPct val="120000"/>
              </a:lnSpc>
            </a:pPr>
            <a:r>
              <a:rPr lang="es-ES_tradnl" sz="1600" dirty="0">
                <a:latin typeface="Book Antiqua" panose="02040602050305030304" pitchFamily="18" charset="0"/>
              </a:rPr>
              <a:t>Carcinoma Basocelular (Síndrome de Nevos Basocelulares o de Carcinomas Basocelulares Nevoides de </a:t>
            </a:r>
            <a:r>
              <a:rPr lang="es-ES_tradnl" sz="1600" dirty="0" err="1">
                <a:latin typeface="Book Antiqua" panose="02040602050305030304" pitchFamily="18" charset="0"/>
              </a:rPr>
              <a:t>Golin-Goltz</a:t>
            </a:r>
            <a:r>
              <a:rPr lang="es-ES_tradnl" sz="1600" dirty="0">
                <a:latin typeface="Book Antiqua" panose="02040602050305030304" pitchFamily="18" charset="0"/>
              </a:rPr>
              <a:t>, Carcinoma </a:t>
            </a:r>
            <a:r>
              <a:rPr lang="es-ES_tradnl" sz="1600" dirty="0" err="1">
                <a:latin typeface="Book Antiqua" panose="02040602050305030304" pitchFamily="18" charset="0"/>
              </a:rPr>
              <a:t>Basoepidermoide</a:t>
            </a:r>
            <a:r>
              <a:rPr lang="es-ES_tradnl" sz="1600" dirty="0">
                <a:latin typeface="Book Antiqua" panose="02040602050305030304" pitchFamily="18" charset="0"/>
              </a:rPr>
              <a:t>, Basoescamoso o </a:t>
            </a:r>
            <a:r>
              <a:rPr lang="es-ES_tradnl" sz="1600" dirty="0" err="1">
                <a:latin typeface="Book Antiqua" panose="02040602050305030304" pitchFamily="18" charset="0"/>
              </a:rPr>
              <a:t>metatípico</a:t>
            </a:r>
            <a:r>
              <a:rPr lang="es-ES_tradnl" sz="1600" dirty="0">
                <a:latin typeface="Book Antiqua" panose="02040602050305030304" pitchFamily="18" charset="0"/>
              </a:rPr>
              <a:t>)</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Carcinoma Epidermoide (Enfermedad de Bowen o Neoplasia </a:t>
            </a:r>
            <a:r>
              <a:rPr lang="es-ES_tradnl" sz="1600" dirty="0" err="1">
                <a:latin typeface="Book Antiqua" panose="02040602050305030304" pitchFamily="18" charset="0"/>
              </a:rPr>
              <a:t>Intraepidérmica</a:t>
            </a:r>
            <a:r>
              <a:rPr lang="es-ES_tradnl" sz="1600" dirty="0">
                <a:latin typeface="Book Antiqua" panose="02040602050305030304" pitchFamily="18" charset="0"/>
              </a:rPr>
              <a:t>)</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59B23A3-0B26-A1E9-E9EE-0D1F7FAF02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6EDACC1D-FAB4-B981-89FB-40D202556B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9965" y="147920"/>
            <a:ext cx="996834" cy="1038983"/>
          </a:xfrm>
          <a:prstGeom prst="rect">
            <a:avLst/>
          </a:prstGeom>
        </p:spPr>
      </p:pic>
    </p:spTree>
    <p:extLst>
      <p:ext uri="{BB962C8B-B14F-4D97-AF65-F5344CB8AC3E}">
        <p14:creationId xmlns:p14="http://schemas.microsoft.com/office/powerpoint/2010/main" val="2768368539"/>
      </p:ext>
    </p:extLst>
  </p:cSld>
  <p:clrMapOvr>
    <a:masterClrMapping/>
  </p:clrMapOvr>
  <p:transition spd="med">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16B7B-2547-BD24-7FA4-996AF9467693}"/>
            </a:ext>
          </a:extLst>
        </p:cNvPr>
        <p:cNvGrpSpPr/>
        <p:nvPr/>
      </p:nvGrpSpPr>
      <p:grpSpPr>
        <a:xfrm>
          <a:off x="0" y="0"/>
          <a:ext cx="0" cy="0"/>
          <a:chOff x="0" y="0"/>
          <a:chExt cx="0" cy="0"/>
        </a:xfrm>
      </p:grpSpPr>
      <p:sp>
        <p:nvSpPr>
          <p:cNvPr id="58370" name="1 Título">
            <a:extLst>
              <a:ext uri="{FF2B5EF4-FFF2-40B4-BE49-F238E27FC236}">
                <a16:creationId xmlns:a16="http://schemas.microsoft.com/office/drawing/2014/main" id="{FEEEF1EA-B683-BE3E-6936-DE3B8A3EB6A2}"/>
              </a:ext>
            </a:extLst>
          </p:cNvPr>
          <p:cNvSpPr>
            <a:spLocks noGrp="1"/>
          </p:cNvSpPr>
          <p:nvPr>
            <p:ph type="title"/>
          </p:nvPr>
        </p:nvSpPr>
        <p:spPr>
          <a:xfrm>
            <a:off x="689339" y="428604"/>
            <a:ext cx="7765321" cy="1326321"/>
          </a:xfrm>
        </p:spPr>
        <p:txBody>
          <a:bodyPr>
            <a:normAutofit fontScale="90000"/>
          </a:bodyPr>
          <a:lstStyle/>
          <a:p>
            <a:r>
              <a:rPr lang="es-ES_tradnl" dirty="0">
                <a:latin typeface="Book Antiqua" panose="02040602050305030304" pitchFamily="18" charset="0"/>
              </a:rPr>
              <a:t>Tumores Cutáneos </a:t>
            </a:r>
            <a:br>
              <a:rPr lang="es-ES_tradnl" dirty="0">
                <a:latin typeface="Book Antiqua" panose="02040602050305030304" pitchFamily="18" charset="0"/>
              </a:rPr>
            </a:br>
            <a:r>
              <a:rPr lang="es-ES_tradnl" dirty="0">
                <a:latin typeface="Book Antiqua" panose="02040602050305030304" pitchFamily="18" charset="0"/>
              </a:rPr>
              <a:t>Premalignos y Malignos</a:t>
            </a:r>
            <a:r>
              <a:rPr lang="en-US" dirty="0">
                <a:latin typeface="Book Antiqua" panose="02040602050305030304" pitchFamily="18" charset="0"/>
              </a:rPr>
              <a:t> </a:t>
            </a:r>
            <a:endParaRPr lang="es-ES" dirty="0">
              <a:latin typeface="Book Antiqua" panose="02040602050305030304" pitchFamily="18" charset="0"/>
            </a:endParaRPr>
          </a:p>
        </p:txBody>
      </p:sp>
      <p:sp>
        <p:nvSpPr>
          <p:cNvPr id="58371" name="2 Marcador de contenido">
            <a:extLst>
              <a:ext uri="{FF2B5EF4-FFF2-40B4-BE49-F238E27FC236}">
                <a16:creationId xmlns:a16="http://schemas.microsoft.com/office/drawing/2014/main" id="{92A9C758-6CAE-293C-CCF0-B41604315B16}"/>
              </a:ext>
            </a:extLst>
          </p:cNvPr>
          <p:cNvSpPr>
            <a:spLocks noGrp="1"/>
          </p:cNvSpPr>
          <p:nvPr>
            <p:ph idx="1"/>
          </p:nvPr>
        </p:nvSpPr>
        <p:spPr>
          <a:xfrm>
            <a:off x="457200" y="1600200"/>
            <a:ext cx="8229600" cy="4829196"/>
          </a:xfrm>
        </p:spPr>
        <p:txBody>
          <a:bodyPr anchor="ctr">
            <a:noAutofit/>
          </a:bodyPr>
          <a:lstStyle/>
          <a:p>
            <a:pPr marL="0" indent="0">
              <a:lnSpc>
                <a:spcPct val="120000"/>
              </a:lnSpc>
              <a:buNone/>
            </a:pPr>
            <a:r>
              <a:rPr lang="es-ES_tradnl" sz="1600" dirty="0">
                <a:latin typeface="Book Antiqua" panose="02040602050305030304" pitchFamily="18" charset="0"/>
              </a:rPr>
              <a:t>Capítulos 154, 155, 156 y 157  </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Melanoma (ABCDE de lesiones Pigmentadas, Lentigo Solar, Lentigo Senil)</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Dermatofibrosarcoma Protuberans (Fibromatosis, Fibromatosis Benignas, Fibrosarcoma)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Enfermedad de Paget</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Linfomas Cutáneos Primarios: </a:t>
            </a:r>
          </a:p>
          <a:p>
            <a:pPr lvl="1">
              <a:lnSpc>
                <a:spcPct val="120000"/>
              </a:lnSpc>
            </a:pPr>
            <a:r>
              <a:rPr lang="es-ES_tradnl" sz="1200" dirty="0">
                <a:latin typeface="Book Antiqua" panose="02040602050305030304" pitchFamily="18" charset="0"/>
              </a:rPr>
              <a:t>Linfomas Cutáneos de Células T (Parapsoriasis)</a:t>
            </a:r>
          </a:p>
          <a:p>
            <a:pPr lvl="1">
              <a:lnSpc>
                <a:spcPct val="120000"/>
              </a:lnSpc>
            </a:pPr>
            <a:r>
              <a:rPr lang="es-ES_tradnl" sz="1200" dirty="0">
                <a:latin typeface="Book Antiqua" panose="02040602050305030304" pitchFamily="18" charset="0"/>
              </a:rPr>
              <a:t> Linfomas Cutáneos de Células B (</a:t>
            </a:r>
            <a:r>
              <a:rPr lang="es-ES_tradnl" sz="1200" dirty="0" err="1">
                <a:latin typeface="Book Antiqua" panose="02040602050305030304" pitchFamily="18" charset="0"/>
              </a:rPr>
              <a:t>Seudolinfomas</a:t>
            </a:r>
            <a:r>
              <a:rPr lang="es-ES_tradnl" sz="1200" dirty="0">
                <a:latin typeface="Book Antiqua" panose="02040602050305030304" pitchFamily="18" charset="0"/>
              </a:rPr>
              <a:t>, Linfocitoma)</a:t>
            </a:r>
            <a:endParaRPr lang="es-MX" sz="12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12F924CC-009C-85BD-48DF-C0E1EC55B7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079F4DD5-C570-ED5E-1DDE-CEA33C50F6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5468" y="222380"/>
            <a:ext cx="1074657" cy="1120097"/>
          </a:xfrm>
          <a:prstGeom prst="rect">
            <a:avLst/>
          </a:prstGeom>
        </p:spPr>
      </p:pic>
    </p:spTree>
    <p:extLst>
      <p:ext uri="{BB962C8B-B14F-4D97-AF65-F5344CB8AC3E}">
        <p14:creationId xmlns:p14="http://schemas.microsoft.com/office/powerpoint/2010/main" val="2318443121"/>
      </p:ext>
    </p:extLst>
  </p:cSld>
  <p:clrMapOvr>
    <a:masterClrMapping/>
  </p:clrMapOvr>
  <p:transition spd="med">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140E5-82CB-A2C7-F2E5-5E13E2EEB2AD}"/>
            </a:ext>
          </a:extLst>
        </p:cNvPr>
        <p:cNvGrpSpPr/>
        <p:nvPr/>
      </p:nvGrpSpPr>
      <p:grpSpPr>
        <a:xfrm>
          <a:off x="0" y="0"/>
          <a:ext cx="0" cy="0"/>
          <a:chOff x="0" y="0"/>
          <a:chExt cx="0" cy="0"/>
        </a:xfrm>
      </p:grpSpPr>
      <p:sp>
        <p:nvSpPr>
          <p:cNvPr id="58370" name="1 Título">
            <a:extLst>
              <a:ext uri="{FF2B5EF4-FFF2-40B4-BE49-F238E27FC236}">
                <a16:creationId xmlns:a16="http://schemas.microsoft.com/office/drawing/2014/main" id="{9D0B8EB0-591B-553E-5CB6-EF4097B85B4A}"/>
              </a:ext>
            </a:extLst>
          </p:cNvPr>
          <p:cNvSpPr>
            <a:spLocks noGrp="1"/>
          </p:cNvSpPr>
          <p:nvPr>
            <p:ph type="title"/>
          </p:nvPr>
        </p:nvSpPr>
        <p:spPr>
          <a:xfrm>
            <a:off x="641095" y="507679"/>
            <a:ext cx="7765321" cy="1326321"/>
          </a:xfrm>
        </p:spPr>
        <p:txBody>
          <a:bodyPr>
            <a:normAutofit fontScale="90000"/>
          </a:bodyPr>
          <a:lstStyle/>
          <a:p>
            <a:r>
              <a:rPr lang="es-MX" dirty="0">
                <a:latin typeface="Book Antiqua" panose="02040602050305030304" pitchFamily="18" charset="0"/>
              </a:rPr>
              <a:t>Enfermedades de las </a:t>
            </a:r>
            <a:br>
              <a:rPr lang="es-MX" dirty="0">
                <a:latin typeface="Book Antiqua" panose="02040602050305030304" pitchFamily="18" charset="0"/>
              </a:rPr>
            </a:br>
            <a:r>
              <a:rPr lang="es-MX" dirty="0">
                <a:latin typeface="Book Antiqua" panose="02040602050305030304" pitchFamily="18" charset="0"/>
              </a:rPr>
              <a:t>Mucosas</a:t>
            </a:r>
            <a:endParaRPr lang="es-ES" dirty="0">
              <a:latin typeface="Book Antiqua" panose="02040602050305030304" pitchFamily="18" charset="0"/>
            </a:endParaRPr>
          </a:p>
        </p:txBody>
      </p:sp>
      <p:sp>
        <p:nvSpPr>
          <p:cNvPr id="58371" name="2 Marcador de contenido">
            <a:extLst>
              <a:ext uri="{FF2B5EF4-FFF2-40B4-BE49-F238E27FC236}">
                <a16:creationId xmlns:a16="http://schemas.microsoft.com/office/drawing/2014/main" id="{906649B0-973D-438F-0317-DC2F929C1B0A}"/>
              </a:ext>
            </a:extLst>
          </p:cNvPr>
          <p:cNvSpPr>
            <a:spLocks noGrp="1"/>
          </p:cNvSpPr>
          <p:nvPr>
            <p:ph idx="1"/>
          </p:nvPr>
        </p:nvSpPr>
        <p:spPr>
          <a:xfrm>
            <a:off x="491232" y="2060848"/>
            <a:ext cx="8229600" cy="2928388"/>
          </a:xfrm>
        </p:spPr>
        <p:txBody>
          <a:bodyPr anchor="ctr">
            <a:noAutofit/>
          </a:bodyPr>
          <a:lstStyle/>
          <a:p>
            <a:pPr marL="0" indent="0">
              <a:lnSpc>
                <a:spcPct val="120000"/>
              </a:lnSpc>
              <a:buNone/>
            </a:pPr>
            <a:r>
              <a:rPr lang="es-ES_tradnl" sz="1600" dirty="0">
                <a:latin typeface="Book Antiqua" panose="02040602050305030304" pitchFamily="18" charset="0"/>
              </a:rPr>
              <a:t>Capítulos 158 y 159</a:t>
            </a:r>
          </a:p>
          <a:p>
            <a:pPr marL="0" indent="0">
              <a:lnSpc>
                <a:spcPct val="120000"/>
              </a:lnSpc>
              <a:buNone/>
            </a:pPr>
            <a:endParaRPr lang="en-US" sz="1600" dirty="0">
              <a:latin typeface="Book Antiqua" panose="02040602050305030304" pitchFamily="18" charset="0"/>
            </a:endParaRPr>
          </a:p>
          <a:p>
            <a:pPr>
              <a:lnSpc>
                <a:spcPct val="120000"/>
              </a:lnSpc>
            </a:pPr>
            <a:r>
              <a:rPr lang="es-MX" sz="1600" dirty="0">
                <a:latin typeface="Book Antiqua" panose="02040602050305030304" pitchFamily="18" charset="0"/>
              </a:rPr>
              <a:t>Enfermedades de la Mucosa Oral</a:t>
            </a:r>
          </a:p>
          <a:p>
            <a:pPr>
              <a:lnSpc>
                <a:spcPct val="120000"/>
              </a:lnSpc>
            </a:pPr>
            <a:r>
              <a:rPr lang="es-MX" sz="1600" dirty="0">
                <a:latin typeface="Book Antiqua" panose="02040602050305030304" pitchFamily="18" charset="0"/>
              </a:rPr>
              <a:t>Enfermedades de la Mucosa Genital (Enfermedades de la Mucosa Vulvar, Lesiones Vesiculoampollares, Enfermedades de los Genitales Masculinos)</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7C2DD9E7-CDF5-9E61-51E6-A82AE33BA8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129" y="116632"/>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14056E14-DBF3-B031-46B0-715ABF3779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1376" y="116632"/>
            <a:ext cx="1045079" cy="1089268"/>
          </a:xfrm>
          <a:prstGeom prst="rect">
            <a:avLst/>
          </a:prstGeom>
        </p:spPr>
      </p:pic>
    </p:spTree>
    <p:extLst>
      <p:ext uri="{BB962C8B-B14F-4D97-AF65-F5344CB8AC3E}">
        <p14:creationId xmlns:p14="http://schemas.microsoft.com/office/powerpoint/2010/main" val="153271949"/>
      </p:ext>
    </p:extLst>
  </p:cSld>
  <p:clrMapOvr>
    <a:masterClrMapping/>
  </p:clrMapOvr>
  <p:transition spd="med">
    <p:fade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Título"/>
          <p:cNvSpPr>
            <a:spLocks noGrp="1"/>
          </p:cNvSpPr>
          <p:nvPr>
            <p:ph type="title"/>
          </p:nvPr>
        </p:nvSpPr>
        <p:spPr>
          <a:xfrm>
            <a:off x="689339" y="404664"/>
            <a:ext cx="7765321" cy="1326321"/>
          </a:xfrm>
        </p:spPr>
        <p:txBody>
          <a:bodyPr>
            <a:normAutofit/>
          </a:bodyPr>
          <a:lstStyle/>
          <a:p>
            <a:r>
              <a:rPr lang="es-ES_tradnl" dirty="0">
                <a:latin typeface="Book Antiqua" panose="02040602050305030304" pitchFamily="18" charset="0"/>
              </a:rPr>
              <a:t>Miscelánea</a:t>
            </a:r>
            <a:endParaRPr lang="es-ES" dirty="0">
              <a:latin typeface="Book Antiqua" panose="02040602050305030304" pitchFamily="18" charset="0"/>
            </a:endParaRPr>
          </a:p>
        </p:txBody>
      </p:sp>
      <p:sp>
        <p:nvSpPr>
          <p:cNvPr id="59395" name="2 Marcador de contenido"/>
          <p:cNvSpPr>
            <a:spLocks noGrp="1"/>
          </p:cNvSpPr>
          <p:nvPr>
            <p:ph idx="1"/>
          </p:nvPr>
        </p:nvSpPr>
        <p:spPr>
          <a:xfrm>
            <a:off x="457200" y="1268760"/>
            <a:ext cx="8229600" cy="5016721"/>
          </a:xfrm>
        </p:spPr>
        <p:txBody>
          <a:bodyPr anchor="ctr">
            <a:normAutofit/>
          </a:bodyPr>
          <a:lstStyle/>
          <a:p>
            <a:pPr marL="0" indent="0">
              <a:lnSpc>
                <a:spcPct val="120000"/>
              </a:lnSpc>
              <a:buNone/>
            </a:pPr>
            <a:r>
              <a:rPr lang="es-ES_tradnl" sz="1600" dirty="0">
                <a:latin typeface="Book Antiqua" panose="02040602050305030304" pitchFamily="18" charset="0"/>
              </a:rPr>
              <a:t>Capítulos 160, 161, 162, 163, 164, 165, 166, 167, 168, 169</a:t>
            </a:r>
          </a:p>
          <a:p>
            <a:pPr marL="0" indent="0">
              <a:lnSpc>
                <a:spcPct val="120000"/>
              </a:lnSpc>
              <a:buNone/>
            </a:pP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Úlcera Venosa de Pierna (Úlceras Arteriales, Úlcera Hipertensiva de Martorell)</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Eritema Nudoso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Eritema Anular Centrífugo (Eritemas Figurados)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Granuloma Anular</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Dermatosis Neutrofílicas</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Papilomatosis Confluente y Reticulada (Prurigo Pigmentoso)</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Pitiriasis Liquenoide</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Pelagra</a:t>
            </a:r>
            <a:endParaRPr lang="en-US" sz="1600" dirty="0">
              <a:latin typeface="Book Antiqua" panose="02040602050305030304" pitchFamily="18" charset="0"/>
            </a:endParaRPr>
          </a:p>
          <a:p>
            <a:pPr>
              <a:lnSpc>
                <a:spcPct val="120000"/>
              </a:lnSpc>
            </a:pPr>
            <a:r>
              <a:rPr lang="es-ES_tradnl" sz="1600" dirty="0">
                <a:latin typeface="Book Antiqua" panose="02040602050305030304" pitchFamily="18" charset="0"/>
              </a:rPr>
              <a:t>Púrpuras y Vasculitis (Vasculopatía </a:t>
            </a:r>
            <a:r>
              <a:rPr lang="es-ES_tradnl" sz="1600" dirty="0" err="1">
                <a:latin typeface="Book Antiqua" panose="02040602050305030304" pitchFamily="18" charset="0"/>
              </a:rPr>
              <a:t>Livedoide</a:t>
            </a:r>
            <a:r>
              <a:rPr lang="es-ES_tradnl" sz="1600" dirty="0">
                <a:latin typeface="Book Antiqua" panose="02040602050305030304" pitchFamily="18" charset="0"/>
              </a:rPr>
              <a:t>, Atrofia Blanca, </a:t>
            </a:r>
            <a:r>
              <a:rPr lang="es-ES_tradnl" sz="1600" dirty="0" err="1">
                <a:latin typeface="Book Antiqua" panose="02040602050305030304" pitchFamily="18" charset="0"/>
              </a:rPr>
              <a:t>Livedo</a:t>
            </a:r>
            <a:r>
              <a:rPr lang="es-ES_tradnl" sz="1600" dirty="0">
                <a:latin typeface="Book Antiqua" panose="02040602050305030304" pitchFamily="18" charset="0"/>
              </a:rPr>
              <a:t> </a:t>
            </a:r>
            <a:r>
              <a:rPr lang="es-ES_tradnl" sz="1600" dirty="0" err="1">
                <a:latin typeface="Book Antiqua" panose="02040602050305030304" pitchFamily="18" charset="0"/>
              </a:rPr>
              <a:t>Reticularis</a:t>
            </a:r>
            <a:r>
              <a:rPr lang="es-ES_tradnl" sz="1600" dirty="0">
                <a:latin typeface="Book Antiqua" panose="02040602050305030304" pitchFamily="18" charset="0"/>
              </a:rPr>
              <a:t> con Úlceras, Vasculitis </a:t>
            </a:r>
            <a:r>
              <a:rPr lang="es-ES_tradnl" sz="1600" dirty="0" err="1">
                <a:latin typeface="Book Antiqua" panose="02040602050305030304" pitchFamily="18" charset="0"/>
              </a:rPr>
              <a:t>Hialinizante</a:t>
            </a:r>
            <a:r>
              <a:rPr lang="es-ES_tradnl" sz="1600" dirty="0">
                <a:latin typeface="Book Antiqua" panose="02040602050305030304" pitchFamily="18" charset="0"/>
              </a:rPr>
              <a:t> Segmentaria, Vasculitis Séptica, Vasculitis.</a:t>
            </a:r>
            <a:endParaRPr lang="en-US" sz="1600" dirty="0">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E63A472A-5BF1-F8FE-BC21-1A1F0C2406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C55BBD22-933E-280D-8868-774E67AEBC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1506" y="102783"/>
            <a:ext cx="996834" cy="1038983"/>
          </a:xfrm>
          <a:prstGeom prst="rect">
            <a:avLst/>
          </a:prstGeom>
        </p:spPr>
      </p:pic>
    </p:spTree>
    <p:extLst>
      <p:ext uri="{BB962C8B-B14F-4D97-AF65-F5344CB8AC3E}">
        <p14:creationId xmlns:p14="http://schemas.microsoft.com/office/powerpoint/2010/main" val="2386563465"/>
      </p:ext>
    </p:extLst>
  </p:cSld>
  <p:clrMapOvr>
    <a:masterClrMapping/>
  </p:clrMapOvr>
  <p:transition spd="med">
    <p:fade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01627-0A5C-1A82-A16A-4C115972D193}"/>
            </a:ext>
          </a:extLst>
        </p:cNvPr>
        <p:cNvGrpSpPr/>
        <p:nvPr/>
      </p:nvGrpSpPr>
      <p:grpSpPr>
        <a:xfrm>
          <a:off x="0" y="0"/>
          <a:ext cx="0" cy="0"/>
          <a:chOff x="0" y="0"/>
          <a:chExt cx="0" cy="0"/>
        </a:xfrm>
      </p:grpSpPr>
      <p:sp>
        <p:nvSpPr>
          <p:cNvPr id="59394" name="1 Título">
            <a:extLst>
              <a:ext uri="{FF2B5EF4-FFF2-40B4-BE49-F238E27FC236}">
                <a16:creationId xmlns:a16="http://schemas.microsoft.com/office/drawing/2014/main" id="{4457DFD5-0EF4-52E0-2ABB-8E5306155133}"/>
              </a:ext>
            </a:extLst>
          </p:cNvPr>
          <p:cNvSpPr>
            <a:spLocks noGrp="1"/>
          </p:cNvSpPr>
          <p:nvPr>
            <p:ph type="title"/>
          </p:nvPr>
        </p:nvSpPr>
        <p:spPr>
          <a:xfrm>
            <a:off x="689339" y="280832"/>
            <a:ext cx="7765321" cy="1326321"/>
          </a:xfrm>
        </p:spPr>
        <p:txBody>
          <a:bodyPr>
            <a:normAutofit/>
          </a:bodyPr>
          <a:lstStyle/>
          <a:p>
            <a:r>
              <a:rPr lang="es-ES_tradnl" dirty="0">
                <a:latin typeface="Book Antiqua" panose="02040602050305030304" pitchFamily="18" charset="0"/>
              </a:rPr>
              <a:t>Miscelánea</a:t>
            </a:r>
            <a:endParaRPr lang="es-ES" dirty="0">
              <a:latin typeface="Book Antiqua" panose="02040602050305030304" pitchFamily="18" charset="0"/>
            </a:endParaRPr>
          </a:p>
        </p:txBody>
      </p:sp>
      <p:sp>
        <p:nvSpPr>
          <p:cNvPr id="59395" name="2 Marcador de contenido">
            <a:extLst>
              <a:ext uri="{FF2B5EF4-FFF2-40B4-BE49-F238E27FC236}">
                <a16:creationId xmlns:a16="http://schemas.microsoft.com/office/drawing/2014/main" id="{E3141AF3-E797-A825-D72A-1D5973A3D39B}"/>
              </a:ext>
            </a:extLst>
          </p:cNvPr>
          <p:cNvSpPr>
            <a:spLocks noGrp="1"/>
          </p:cNvSpPr>
          <p:nvPr>
            <p:ph idx="1"/>
          </p:nvPr>
        </p:nvSpPr>
        <p:spPr>
          <a:xfrm>
            <a:off x="426481" y="1844824"/>
            <a:ext cx="8229600" cy="3744416"/>
          </a:xfrm>
        </p:spPr>
        <p:txBody>
          <a:bodyPr anchor="ctr">
            <a:normAutofit/>
          </a:bodyPr>
          <a:lstStyle/>
          <a:p>
            <a:pPr marL="0" indent="0">
              <a:lnSpc>
                <a:spcPct val="120000"/>
              </a:lnSpc>
              <a:buNone/>
            </a:pPr>
            <a:r>
              <a:rPr lang="es-ES_tradnl" sz="1600" dirty="0">
                <a:latin typeface="Book Antiqua" panose="02040602050305030304" pitchFamily="18" charset="0"/>
              </a:rPr>
              <a:t>Capítulos 169, 170, 171, 172, 173, 174 y 175</a:t>
            </a:r>
          </a:p>
          <a:p>
            <a:pPr marL="0" indent="0">
              <a:lnSpc>
                <a:spcPct val="120000"/>
              </a:lnSpc>
              <a:buNone/>
            </a:pPr>
            <a:endParaRPr lang="en-US" sz="1600" dirty="0">
              <a:latin typeface="Book Antiqua" panose="02040602050305030304" pitchFamily="18" charset="0"/>
            </a:endParaRPr>
          </a:p>
          <a:p>
            <a:pPr>
              <a:lnSpc>
                <a:spcPct val="120000"/>
              </a:lnSpc>
            </a:pPr>
            <a:r>
              <a:rPr lang="es-MX" sz="1600" dirty="0">
                <a:latin typeface="Book Antiqua" panose="02040602050305030304" pitchFamily="18" charset="0"/>
              </a:rPr>
              <a:t>Principales Fármacos utilizados en Dermatología </a:t>
            </a:r>
          </a:p>
          <a:p>
            <a:pPr>
              <a:lnSpc>
                <a:spcPct val="120000"/>
              </a:lnSpc>
            </a:pPr>
            <a:r>
              <a:rPr lang="es-MX" sz="1600" dirty="0">
                <a:latin typeface="Book Antiqua" panose="02040602050305030304" pitchFamily="18" charset="0"/>
              </a:rPr>
              <a:t>Tumores Cutáneos Benignos como marcadores en Enfermedades Sistémicas</a:t>
            </a:r>
          </a:p>
          <a:p>
            <a:pPr>
              <a:lnSpc>
                <a:spcPct val="120000"/>
              </a:lnSpc>
            </a:pPr>
            <a:r>
              <a:rPr lang="es-MX" sz="1600" dirty="0">
                <a:latin typeface="Book Antiqua" panose="02040602050305030304" pitchFamily="18" charset="0"/>
              </a:rPr>
              <a:t>Dermatología Hospitalaria </a:t>
            </a:r>
          </a:p>
          <a:p>
            <a:pPr>
              <a:lnSpc>
                <a:spcPct val="120000"/>
              </a:lnSpc>
            </a:pPr>
            <a:r>
              <a:rPr lang="es-MX" sz="1600" dirty="0">
                <a:latin typeface="Book Antiqua" panose="02040602050305030304" pitchFamily="18" charset="0"/>
              </a:rPr>
              <a:t>Cirugía Dermatológica y Cosmética</a:t>
            </a:r>
          </a:p>
          <a:p>
            <a:pPr>
              <a:lnSpc>
                <a:spcPct val="120000"/>
              </a:lnSpc>
            </a:pPr>
            <a:r>
              <a:rPr lang="es-MX" sz="1600" dirty="0">
                <a:latin typeface="Book Antiqua" panose="02040602050305030304" pitchFamily="18" charset="0"/>
              </a:rPr>
              <a:t>Cirugía Micrográfica de Mohs</a:t>
            </a:r>
          </a:p>
          <a:p>
            <a:pPr>
              <a:lnSpc>
                <a:spcPct val="120000"/>
              </a:lnSpc>
            </a:pPr>
            <a:r>
              <a:rPr lang="es-MX" sz="1600" dirty="0">
                <a:latin typeface="Book Antiqua" panose="02040602050305030304" pitchFamily="18" charset="0"/>
              </a:rPr>
              <a:t>Láser en Dermatología</a:t>
            </a:r>
          </a:p>
          <a:p>
            <a:pPr>
              <a:lnSpc>
                <a:spcPct val="120000"/>
              </a:lnSpc>
            </a:pPr>
            <a:r>
              <a:rPr lang="es-MX" sz="1600" dirty="0">
                <a:latin typeface="Book Antiqua" panose="02040602050305030304" pitchFamily="18" charset="0"/>
              </a:rPr>
              <a:t>Dermatología Tecnología de la información </a:t>
            </a:r>
          </a:p>
          <a:p>
            <a:pPr>
              <a:lnSpc>
                <a:spcPct val="120000"/>
              </a:lnSpc>
            </a:pPr>
            <a:endParaRPr lang="en-US" sz="1600" dirty="0">
              <a:solidFill>
                <a:schemeClr val="accent3">
                  <a:lumMod val="60000"/>
                  <a:lumOff val="40000"/>
                </a:schemeClr>
              </a:solidFill>
              <a:latin typeface="Book Antiqua" panose="02040602050305030304" pitchFamily="18" charset="0"/>
            </a:endParaRPr>
          </a:p>
        </p:txBody>
      </p:sp>
      <p:pic>
        <p:nvPicPr>
          <p:cNvPr id="4" name="Imagen 3" descr="Imagen que contiene plato, tabla, firmar, hombre&#10;&#10;El contenido generado por IA puede ser incorrecto.">
            <a:extLst>
              <a:ext uri="{FF2B5EF4-FFF2-40B4-BE49-F238E27FC236}">
                <a16:creationId xmlns:a16="http://schemas.microsoft.com/office/drawing/2014/main" id="{ABA049D2-4E91-6F04-1DBA-C672196485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129" y="128768"/>
            <a:ext cx="848999" cy="1077288"/>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9EB58CD7-C754-6EA0-8E0D-1D93DC4F68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2382" y="152117"/>
            <a:ext cx="1033585" cy="1077288"/>
          </a:xfrm>
          <a:prstGeom prst="rect">
            <a:avLst/>
          </a:prstGeom>
        </p:spPr>
      </p:pic>
    </p:spTree>
    <p:extLst>
      <p:ext uri="{BB962C8B-B14F-4D97-AF65-F5344CB8AC3E}">
        <p14:creationId xmlns:p14="http://schemas.microsoft.com/office/powerpoint/2010/main" val="3407469912"/>
      </p:ext>
    </p:extLst>
  </p:cSld>
  <p:clrMapOvr>
    <a:masterClrMapping/>
  </p:clrMapOvr>
  <p:transition spd="med">
    <p:fade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685799" y="2535223"/>
            <a:ext cx="7772400" cy="1362075"/>
          </a:xfrm>
        </p:spPr>
        <p:txBody>
          <a:bodyPr>
            <a:noAutofit/>
          </a:bodyPr>
          <a:lstStyle/>
          <a:p>
            <a:pPr algn="ctr" eaLnBrk="1" hangingPunct="1">
              <a:defRPr/>
            </a:pPr>
            <a:r>
              <a:rPr lang="es-MX" sz="2800" dirty="0">
                <a:latin typeface="Book Antiqua" panose="02040602050305030304" pitchFamily="18" charset="0"/>
              </a:rPr>
              <a:t>El Contenido y calendarizaciones de este documento está Sujeto a modificaciones sin previo aviso</a:t>
            </a:r>
            <a:endParaRPr lang="es-ES" sz="2800" dirty="0">
              <a:latin typeface="Book Antiqua" panose="02040602050305030304" pitchFamily="18" charset="0"/>
            </a:endParaRPr>
          </a:p>
        </p:txBody>
      </p:sp>
      <p:sp>
        <p:nvSpPr>
          <p:cNvPr id="69635" name="4 Marcador de texto"/>
          <p:cNvSpPr>
            <a:spLocks noGrp="1"/>
          </p:cNvSpPr>
          <p:nvPr>
            <p:ph type="body" idx="1"/>
          </p:nvPr>
        </p:nvSpPr>
        <p:spPr>
          <a:xfrm>
            <a:off x="539750" y="1371810"/>
            <a:ext cx="8064500" cy="771749"/>
          </a:xfrm>
        </p:spPr>
        <p:txBody>
          <a:bodyPr>
            <a:normAutofit/>
          </a:bodyPr>
          <a:lstStyle/>
          <a:p>
            <a:pPr algn="ctr" eaLnBrk="1" hangingPunct="1"/>
            <a:r>
              <a:rPr lang="es-MX" dirty="0">
                <a:solidFill>
                  <a:schemeClr val="tx1"/>
                </a:solidFill>
                <a:latin typeface="Book Antiqua" panose="02040602050305030304" pitchFamily="18" charset="0"/>
              </a:rPr>
              <a:t>Documento modificado por </a:t>
            </a:r>
            <a:r>
              <a:rPr lang="es-MX" b="1" dirty="0">
                <a:solidFill>
                  <a:schemeClr val="tx1"/>
                </a:solidFill>
                <a:latin typeface="Book Antiqua" panose="02040602050305030304" pitchFamily="18" charset="0"/>
              </a:rPr>
              <a:t>la Unidad de Docencia e Investigación</a:t>
            </a:r>
            <a:r>
              <a:rPr lang="es-MX" i="1" dirty="0">
                <a:solidFill>
                  <a:schemeClr val="tx1"/>
                </a:solidFill>
                <a:latin typeface="Book Antiqua" panose="02040602050305030304" pitchFamily="18" charset="0"/>
              </a:rPr>
              <a:t>,</a:t>
            </a:r>
            <a:r>
              <a:rPr lang="es-MX" dirty="0">
                <a:solidFill>
                  <a:schemeClr val="tx1"/>
                </a:solidFill>
                <a:latin typeface="Book Antiqua" panose="02040602050305030304" pitchFamily="18" charset="0"/>
              </a:rPr>
              <a:t> basado en el Reglamento y Programa Académico de INDERMA 2026.</a:t>
            </a:r>
            <a:endParaRPr lang="es-ES" i="1" dirty="0">
              <a:solidFill>
                <a:schemeClr val="tx1"/>
              </a:solidFill>
              <a:latin typeface="Book Antiqua" panose="02040602050305030304" pitchFamily="18" charset="0"/>
            </a:endParaRPr>
          </a:p>
        </p:txBody>
      </p:sp>
      <p:sp>
        <p:nvSpPr>
          <p:cNvPr id="69636" name="5 CuadroTexto"/>
          <p:cNvSpPr txBox="1">
            <a:spLocks noChangeArrowheads="1"/>
          </p:cNvSpPr>
          <p:nvPr/>
        </p:nvSpPr>
        <p:spPr bwMode="auto">
          <a:xfrm>
            <a:off x="892955" y="4470527"/>
            <a:ext cx="7358087" cy="2031325"/>
          </a:xfrm>
          <a:prstGeom prst="rect">
            <a:avLst/>
          </a:prstGeom>
          <a:noFill/>
          <a:ln w="9525">
            <a:noFill/>
            <a:miter lim="800000"/>
            <a:headEnd/>
            <a:tailEnd/>
          </a:ln>
        </p:spPr>
        <p:txBody>
          <a:bodyPr wrap="square">
            <a:spAutoFit/>
          </a:bodyPr>
          <a:lstStyle/>
          <a:p>
            <a:pPr algn="ctr"/>
            <a:r>
              <a:rPr lang="es-MX" dirty="0">
                <a:latin typeface="Book Antiqua" panose="02040602050305030304" pitchFamily="18" charset="0"/>
              </a:rPr>
              <a:t>Favor comunicarse a la Unidad de Docencia e Investigación de INDERMA, para actualización de esta información e información adicional.</a:t>
            </a:r>
          </a:p>
          <a:p>
            <a:pPr algn="ctr"/>
            <a:r>
              <a:rPr lang="es-GT" sz="1800" dirty="0">
                <a:latin typeface="Book Antiqua" panose="02040602050305030304" pitchFamily="18" charset="0"/>
                <a:hlinkClick r:id="rId2">
                  <a:extLst>
                    <a:ext uri="{A12FA001-AC4F-418D-AE19-62706E023703}">
                      <ahyp:hlinkClr xmlns:ahyp="http://schemas.microsoft.com/office/drawing/2018/hyperlinkcolor" val="tx"/>
                    </a:ext>
                  </a:extLst>
                </a:hlinkClick>
              </a:rPr>
              <a:t>postulaciondermatologiainderma@gmail.com</a:t>
            </a:r>
            <a:r>
              <a:rPr lang="es-GT" sz="1800" dirty="0">
                <a:latin typeface="Book Antiqua" panose="02040602050305030304" pitchFamily="18" charset="0"/>
              </a:rPr>
              <a:t> </a:t>
            </a:r>
          </a:p>
          <a:p>
            <a:pPr algn="ctr"/>
            <a:endParaRPr lang="es-MX" dirty="0">
              <a:latin typeface="Book Antiqua" panose="02040602050305030304" pitchFamily="18" charset="0"/>
            </a:endParaRPr>
          </a:p>
          <a:p>
            <a:endParaRPr lang="es-MX" b="1" dirty="0">
              <a:latin typeface="Book Antiqua" panose="02040602050305030304" pitchFamily="18" charset="0"/>
            </a:endParaRPr>
          </a:p>
          <a:p>
            <a:pPr algn="ctr"/>
            <a:r>
              <a:rPr lang="es-MX" b="1" dirty="0">
                <a:latin typeface="Book Antiqua" panose="02040602050305030304" pitchFamily="18" charset="0"/>
              </a:rPr>
              <a:t>Actualización: Enero 2026</a:t>
            </a:r>
            <a:endParaRPr lang="es-ES" b="1" dirty="0">
              <a:latin typeface="Book Antiqua" panose="02040602050305030304" pitchFamily="18" charset="0"/>
            </a:endParaRPr>
          </a:p>
        </p:txBody>
      </p:sp>
      <p:pic>
        <p:nvPicPr>
          <p:cNvPr id="5" name="Imagen 4" descr="Imagen que contiene plato, tabla, firmar, hombre&#10;&#10;El contenido generado por IA puede ser incorrecto.">
            <a:extLst>
              <a:ext uri="{FF2B5EF4-FFF2-40B4-BE49-F238E27FC236}">
                <a16:creationId xmlns:a16="http://schemas.microsoft.com/office/drawing/2014/main" id="{537CEAA7-542A-BAAC-0B9B-23912264A9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7824" y="207720"/>
            <a:ext cx="936104" cy="1187815"/>
          </a:xfrm>
          <a:prstGeom prst="rect">
            <a:avLst/>
          </a:prstGeom>
        </p:spPr>
      </p:pic>
      <p:pic>
        <p:nvPicPr>
          <p:cNvPr id="2" name="Imagen 1" descr="Imagen que contiene Forma&#10;&#10;El contenido generado por IA puede ser incorrecto.">
            <a:extLst>
              <a:ext uri="{FF2B5EF4-FFF2-40B4-BE49-F238E27FC236}">
                <a16:creationId xmlns:a16="http://schemas.microsoft.com/office/drawing/2014/main" id="{932AD3FD-1562-8EB9-DDDC-04FD9050AF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1" y="257107"/>
            <a:ext cx="1080120" cy="1125791"/>
          </a:xfrm>
          <a:prstGeom prst="rect">
            <a:avLst/>
          </a:prstGeom>
        </p:spPr>
      </p:pic>
    </p:spTree>
  </p:cSld>
  <p:clrMapOvr>
    <a:masterClrMapping/>
  </p:clrMapOvr>
  <p:transition spd="med">
    <p:fade thruBlk="1"/>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TM03457515[[fn=Vista]]</Template>
  <TotalTime>8465</TotalTime>
  <Words>5761</Words>
  <Application>Microsoft Office PowerPoint</Application>
  <PresentationFormat>Presentación en pantalla (4:3)</PresentationFormat>
  <Paragraphs>653</Paragraphs>
  <Slides>69</Slides>
  <Notes>4</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69</vt:i4>
      </vt:variant>
    </vt:vector>
  </HeadingPairs>
  <TitlesOfParts>
    <vt:vector size="78" baseType="lpstr">
      <vt:lpstr>Arial</vt:lpstr>
      <vt:lpstr>Book Antiqua</vt:lpstr>
      <vt:lpstr>Calibri</vt:lpstr>
      <vt:lpstr>Cavolini</vt:lpstr>
      <vt:lpstr>Centaur</vt:lpstr>
      <vt:lpstr>Garamond</vt:lpstr>
      <vt:lpstr>Tahoma</vt:lpstr>
      <vt:lpstr>Wingdings</vt:lpstr>
      <vt:lpstr>Tema de Office</vt:lpstr>
      <vt:lpstr>Especialización en  Dermatología Pediátrica 2026</vt:lpstr>
      <vt:lpstr>INDERMA GUATEMALA</vt:lpstr>
      <vt:lpstr>OBJETIVOS DEL  PROGRAMA ACADÉMICO  DE INDERMA</vt:lpstr>
      <vt:lpstr>OBJETIVOS DEL PROGRAMA ACADÉMICO DE INDERMA</vt:lpstr>
      <vt:lpstr>OBJETIVOS DEL  PROGRAMA ACADÉMICO  DE INDERMA</vt:lpstr>
      <vt:lpstr>QUIENES SOMOS</vt:lpstr>
      <vt:lpstr>QUIENES SOMOS</vt:lpstr>
      <vt:lpstr>QUIENES SOMOS</vt:lpstr>
      <vt:lpstr>QUIENES SOMOS</vt:lpstr>
      <vt:lpstr>QUIENES SOMOS</vt:lpstr>
      <vt:lpstr>PILARES DE FORMACIÓN</vt:lpstr>
      <vt:lpstr>ESPECIALIZACIÓN EN DERMATOLOGÍA PEDIÁTRICA </vt:lpstr>
      <vt:lpstr>Presentación de PowerPoint</vt:lpstr>
      <vt:lpstr> POSTGRADO AVALADO POR LA UNIVERSIDAD FRANCISCO MARROQUÍN </vt:lpstr>
      <vt:lpstr>COMITÉ ACADÉMICO</vt:lpstr>
      <vt:lpstr>COMITÉ DOCENTE</vt:lpstr>
      <vt:lpstr>Presentación de PowerPoint</vt:lpstr>
      <vt:lpstr>SEDES EN LA  REPÚBLICA</vt:lpstr>
      <vt:lpstr>COMITÉ ACADÉMICO EN EL EXTRANJERO</vt:lpstr>
      <vt:lpstr>Presentación de PowerPoint</vt:lpstr>
      <vt:lpstr>ASIGNACIÓN DE  UNIDADES TEÓRICAS</vt:lpstr>
      <vt:lpstr> EVALUACIÓN ACADÉMICA</vt:lpstr>
      <vt:lpstr>ASIGNACIÓN DE  UNIDADES TEÓRICAS</vt:lpstr>
      <vt:lpstr> EVALUACIÓN ACADÉMICA</vt:lpstr>
      <vt:lpstr> EXÁMENES  EXTRAORDINARIOS</vt:lpstr>
      <vt:lpstr> EXÁMENES  EXTRAORDINARIOS</vt:lpstr>
      <vt:lpstr> ASISTENCIAS A CONGRESOS</vt:lpstr>
      <vt:lpstr>Presentación de PowerPoint</vt:lpstr>
      <vt:lpstr>VACACIONES O PERMISOS</vt:lpstr>
      <vt:lpstr>REQUISITOS DE INGRESO</vt:lpstr>
      <vt:lpstr>REQUISITOS DE INGRESO</vt:lpstr>
      <vt:lpstr>REQUISITOS DE INGRESO</vt:lpstr>
      <vt:lpstr>REQUISITOS DE INGRESO  PARA MÉDICOS NACIONALES</vt:lpstr>
      <vt:lpstr>REQUISITOS DE INGRESO  PARA MÉDICOS NACIONALES</vt:lpstr>
      <vt:lpstr>REQUISITOS DE INGRESO  PARA MÉDICOS EXTRANJEROS</vt:lpstr>
      <vt:lpstr>REQUISITOS DE INGRESO  PARA MÉDICOS EXTRANJEROS</vt:lpstr>
      <vt:lpstr>REQUISITOS DE INGRESO  PARA MÉDICOS EXTRANJEROS</vt:lpstr>
      <vt:lpstr>REQUISITOS DE INGRESO</vt:lpstr>
      <vt:lpstr>REQUISITOS DE INGRESO</vt:lpstr>
      <vt:lpstr> CUOTAS</vt:lpstr>
      <vt:lpstr> CUOTAS</vt:lpstr>
      <vt:lpstr>COLEGIO DE MÉDICOS Y  CIRUJANOS DE GUATEMALA</vt:lpstr>
      <vt:lpstr>COLEGIO DE MÉDICOS Y  CIRUJANOS DE GUATEMALA</vt:lpstr>
      <vt:lpstr>COLEGIO DE MÉDICOS Y  CIRUJANOS DE GUATEMALA</vt:lpstr>
      <vt:lpstr>REQUISITOS MIGRATORIOS  PARA MÉDICOS EXTRANJEROS</vt:lpstr>
      <vt:lpstr> CONTACTOS</vt:lpstr>
      <vt:lpstr>Presentación de PowerPoint</vt:lpstr>
      <vt:lpstr>La Piel Acné y Lesiones  Acneiformes </vt:lpstr>
      <vt:lpstr>Dermatosis Reaccionales</vt:lpstr>
      <vt:lpstr>Discromías</vt:lpstr>
      <vt:lpstr>Enfermedades Difusas del  Tejido Conjuntivo</vt:lpstr>
      <vt:lpstr>Enfermedades Ampollares y Vesiculares</vt:lpstr>
      <vt:lpstr>Enfermedades Eritemato – Pápulo - Escamosas</vt:lpstr>
      <vt:lpstr>Enfermedades Psicosomáticas Enfermedades de Transmisión Sexual</vt:lpstr>
      <vt:lpstr>Genodermatosis</vt:lpstr>
      <vt:lpstr>Infecciones por Bacterias</vt:lpstr>
      <vt:lpstr>Parasitosis Cutáneas</vt:lpstr>
      <vt:lpstr> Micosis Superficiales  y Profundas</vt:lpstr>
      <vt:lpstr>Virosis Cutáneas</vt:lpstr>
      <vt:lpstr>Enfermedades del Metabolismo  y por Depósito</vt:lpstr>
      <vt:lpstr>Nevos</vt:lpstr>
      <vt:lpstr>Enfermedades de los Anexos (Tricopatías y Onicopatías)</vt:lpstr>
      <vt:lpstr>Tumores Cutáneos Benignos</vt:lpstr>
      <vt:lpstr>Tumores Cutáneos  Premalignos y Malignos </vt:lpstr>
      <vt:lpstr>Tumores Cutáneos  Premalignos y Malignos </vt:lpstr>
      <vt:lpstr>Enfermedades de las  Mucosas</vt:lpstr>
      <vt:lpstr>Miscelánea</vt:lpstr>
      <vt:lpstr>Miscelánea</vt:lpstr>
      <vt:lpstr>El Contenido y calendarizaciones de este documento está Sujeto a modificaciones sin previo aviso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INDERMA</dc:title>
  <dc:creator>INDERMA</dc:creator>
  <cp:lastModifiedBy>Grissell Archila</cp:lastModifiedBy>
  <cp:revision>284</cp:revision>
  <cp:lastPrinted>2023-02-20T20:49:39Z</cp:lastPrinted>
  <dcterms:created xsi:type="dcterms:W3CDTF">2006-09-11T15:55:17Z</dcterms:created>
  <dcterms:modified xsi:type="dcterms:W3CDTF">2026-01-22T15:34:15Z</dcterms:modified>
</cp:coreProperties>
</file>