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46" r:id="rId1"/>
  </p:sldMasterIdLst>
  <p:notesMasterIdLst>
    <p:notesMasterId r:id="rId82"/>
  </p:notesMasterIdLst>
  <p:sldIdLst>
    <p:sldId id="574" r:id="rId2"/>
    <p:sldId id="614" r:id="rId3"/>
    <p:sldId id="639" r:id="rId4"/>
    <p:sldId id="640" r:id="rId5"/>
    <p:sldId id="641" r:id="rId6"/>
    <p:sldId id="642" r:id="rId7"/>
    <p:sldId id="643" r:id="rId8"/>
    <p:sldId id="644" r:id="rId9"/>
    <p:sldId id="645" r:id="rId10"/>
    <p:sldId id="646" r:id="rId11"/>
    <p:sldId id="647" r:id="rId12"/>
    <p:sldId id="648" r:id="rId13"/>
    <p:sldId id="649" r:id="rId14"/>
    <p:sldId id="650" r:id="rId15"/>
    <p:sldId id="651" r:id="rId16"/>
    <p:sldId id="652" r:id="rId17"/>
    <p:sldId id="653" r:id="rId18"/>
    <p:sldId id="654" r:id="rId19"/>
    <p:sldId id="655" r:id="rId20"/>
    <p:sldId id="692" r:id="rId21"/>
    <p:sldId id="656" r:id="rId22"/>
    <p:sldId id="711" r:id="rId23"/>
    <p:sldId id="713" r:id="rId24"/>
    <p:sldId id="657" r:id="rId25"/>
    <p:sldId id="658" r:id="rId26"/>
    <p:sldId id="691" r:id="rId27"/>
    <p:sldId id="659" r:id="rId28"/>
    <p:sldId id="661" r:id="rId29"/>
    <p:sldId id="660" r:id="rId30"/>
    <p:sldId id="662" r:id="rId31"/>
    <p:sldId id="663" r:id="rId32"/>
    <p:sldId id="664" r:id="rId33"/>
    <p:sldId id="665" r:id="rId34"/>
    <p:sldId id="666" r:id="rId35"/>
    <p:sldId id="668" r:id="rId36"/>
    <p:sldId id="669" r:id="rId37"/>
    <p:sldId id="670" r:id="rId38"/>
    <p:sldId id="671" r:id="rId39"/>
    <p:sldId id="709" r:id="rId40"/>
    <p:sldId id="672" r:id="rId41"/>
    <p:sldId id="619" r:id="rId42"/>
    <p:sldId id="676" r:id="rId43"/>
    <p:sldId id="677" r:id="rId44"/>
    <p:sldId id="673" r:id="rId45"/>
    <p:sldId id="690" r:id="rId46"/>
    <p:sldId id="729" r:id="rId47"/>
    <p:sldId id="674" r:id="rId48"/>
    <p:sldId id="675" r:id="rId49"/>
    <p:sldId id="728" r:id="rId50"/>
    <p:sldId id="678" r:id="rId51"/>
    <p:sldId id="683" r:id="rId52"/>
    <p:sldId id="727" r:id="rId53"/>
    <p:sldId id="682" r:id="rId54"/>
    <p:sldId id="628" r:id="rId55"/>
    <p:sldId id="684" r:id="rId56"/>
    <p:sldId id="632" r:id="rId57"/>
    <p:sldId id="686" r:id="rId58"/>
    <p:sldId id="687" r:id="rId59"/>
    <p:sldId id="694" r:id="rId60"/>
    <p:sldId id="697" r:id="rId61"/>
    <p:sldId id="698" r:id="rId62"/>
    <p:sldId id="715" r:id="rId63"/>
    <p:sldId id="699" r:id="rId64"/>
    <p:sldId id="716" r:id="rId65"/>
    <p:sldId id="700" r:id="rId66"/>
    <p:sldId id="701" r:id="rId67"/>
    <p:sldId id="717" r:id="rId68"/>
    <p:sldId id="702" r:id="rId69"/>
    <p:sldId id="719" r:id="rId70"/>
    <p:sldId id="703" r:id="rId71"/>
    <p:sldId id="718" r:id="rId72"/>
    <p:sldId id="720" r:id="rId73"/>
    <p:sldId id="704" r:id="rId74"/>
    <p:sldId id="721" r:id="rId75"/>
    <p:sldId id="705" r:id="rId76"/>
    <p:sldId id="722" r:id="rId77"/>
    <p:sldId id="724" r:id="rId78"/>
    <p:sldId id="706" r:id="rId79"/>
    <p:sldId id="726" r:id="rId80"/>
    <p:sldId id="627" r:id="rId8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67C8"/>
    <a:srgbClr val="FF99CC"/>
    <a:srgbClr val="CC66FF"/>
    <a:srgbClr val="EAFD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86" autoAdjust="0"/>
  </p:normalViewPr>
  <p:slideViewPr>
    <p:cSldViewPr>
      <p:cViewPr varScale="1">
        <p:scale>
          <a:sx n="61" d="100"/>
          <a:sy n="61" d="100"/>
        </p:scale>
        <p:origin x="85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AD0710-0136-47EA-BEBA-8AB314143F77}" type="doc">
      <dgm:prSet loTypeId="urn:microsoft.com/office/officeart/2005/8/layout/venn1" loCatId="relationship" qsTypeId="urn:microsoft.com/office/officeart/2005/8/quickstyle/3d3" qsCatId="3D" csTypeId="urn:microsoft.com/office/officeart/2005/8/colors/colorful3" csCatId="colorful" phldr="1"/>
      <dgm:spPr/>
    </dgm:pt>
    <dgm:pt modelId="{5C69372F-7C39-497B-B1A5-8D698AF7BEA9}">
      <dgm:prSet phldrT="[Texto]" custT="1"/>
      <dgm:spPr/>
      <dgm:t>
        <a:bodyPr/>
        <a:lstStyle/>
        <a:p>
          <a:r>
            <a:rPr lang="es-GT" sz="2400" dirty="0">
              <a:solidFill>
                <a:schemeClr val="tx1"/>
              </a:solidFill>
              <a:latin typeface="Book Antiqua" panose="02040602050305030304" pitchFamily="18" charset="0"/>
            </a:rPr>
            <a:t>Ejercicio Médico Supervisado</a:t>
          </a:r>
        </a:p>
      </dgm:t>
    </dgm:pt>
    <dgm:pt modelId="{795175D2-0D88-4B24-B2EA-0AF900046464}" type="parTrans" cxnId="{95F13DDB-E302-4C8B-80E1-2F612D54800D}">
      <dgm:prSet/>
      <dgm:spPr/>
      <dgm:t>
        <a:bodyPr/>
        <a:lstStyle/>
        <a:p>
          <a:endParaRPr lang="es-GT" sz="1800"/>
        </a:p>
      </dgm:t>
    </dgm:pt>
    <dgm:pt modelId="{C94A8BA3-A21B-44BB-913A-D5E574876FF9}" type="sibTrans" cxnId="{95F13DDB-E302-4C8B-80E1-2F612D54800D}">
      <dgm:prSet/>
      <dgm:spPr/>
      <dgm:t>
        <a:bodyPr/>
        <a:lstStyle/>
        <a:p>
          <a:endParaRPr lang="es-GT" sz="1800"/>
        </a:p>
      </dgm:t>
    </dgm:pt>
    <dgm:pt modelId="{0CEE1543-981C-4160-A809-F168E2332951}">
      <dgm:prSet phldrT="[Texto]" custT="1"/>
      <dgm:spPr>
        <a:solidFill>
          <a:schemeClr val="accent4">
            <a:lumMod val="40000"/>
            <a:lumOff val="60000"/>
            <a:alpha val="50000"/>
          </a:schemeClr>
        </a:solidFill>
      </dgm:spPr>
      <dgm:t>
        <a:bodyPr/>
        <a:lstStyle/>
        <a:p>
          <a:r>
            <a:rPr lang="es-GT" sz="2400" dirty="0">
              <a:solidFill>
                <a:schemeClr val="tx1"/>
              </a:solidFill>
              <a:latin typeface="Book Antiqua" panose="02040602050305030304" pitchFamily="18" charset="0"/>
            </a:rPr>
            <a:t>Investigación</a:t>
          </a:r>
        </a:p>
      </dgm:t>
    </dgm:pt>
    <dgm:pt modelId="{E48B342A-7494-4D43-B508-162AE78852E1}" type="parTrans" cxnId="{33ED8B36-6535-4230-B3F9-9C709AE5B68D}">
      <dgm:prSet/>
      <dgm:spPr/>
      <dgm:t>
        <a:bodyPr/>
        <a:lstStyle/>
        <a:p>
          <a:endParaRPr lang="es-GT" sz="1800"/>
        </a:p>
      </dgm:t>
    </dgm:pt>
    <dgm:pt modelId="{5D860074-F9E1-4C25-A31D-CA579E40FF1A}" type="sibTrans" cxnId="{33ED8B36-6535-4230-B3F9-9C709AE5B68D}">
      <dgm:prSet/>
      <dgm:spPr/>
      <dgm:t>
        <a:bodyPr/>
        <a:lstStyle/>
        <a:p>
          <a:endParaRPr lang="es-GT" sz="1800"/>
        </a:p>
      </dgm:t>
    </dgm:pt>
    <dgm:pt modelId="{F3D81282-63FF-4FB6-B838-5C7FE8150F41}">
      <dgm:prSet phldrT="[Texto]" custT="1"/>
      <dgm:spPr>
        <a:solidFill>
          <a:srgbClr val="CC66FF">
            <a:alpha val="49804"/>
          </a:srgbClr>
        </a:solidFill>
      </dgm:spPr>
      <dgm:t>
        <a:bodyPr/>
        <a:lstStyle/>
        <a:p>
          <a:r>
            <a:rPr lang="es-GT" sz="2400" dirty="0">
              <a:solidFill>
                <a:srgbClr val="92D050"/>
              </a:solidFill>
              <a:latin typeface="Book Antiqua" panose="02040602050305030304" pitchFamily="18" charset="0"/>
            </a:rPr>
            <a:t>    </a:t>
          </a:r>
          <a:r>
            <a:rPr lang="es-GT" sz="2400" dirty="0">
              <a:solidFill>
                <a:schemeClr val="tx1"/>
              </a:solidFill>
              <a:latin typeface="Book Antiqua" panose="02040602050305030304" pitchFamily="18" charset="0"/>
            </a:rPr>
            <a:t>Docencia</a:t>
          </a:r>
        </a:p>
      </dgm:t>
    </dgm:pt>
    <dgm:pt modelId="{B8E937C8-85E6-4BBF-946E-4E1A0CE1265A}" type="parTrans" cxnId="{E49DB01E-D253-4B09-9163-7EBEDF68CE83}">
      <dgm:prSet/>
      <dgm:spPr/>
      <dgm:t>
        <a:bodyPr/>
        <a:lstStyle/>
        <a:p>
          <a:endParaRPr lang="es-GT" sz="1800"/>
        </a:p>
      </dgm:t>
    </dgm:pt>
    <dgm:pt modelId="{86319590-B61B-4738-B461-C35E71B7990F}" type="sibTrans" cxnId="{E49DB01E-D253-4B09-9163-7EBEDF68CE83}">
      <dgm:prSet/>
      <dgm:spPr/>
      <dgm:t>
        <a:bodyPr/>
        <a:lstStyle/>
        <a:p>
          <a:endParaRPr lang="es-GT" sz="1800"/>
        </a:p>
      </dgm:t>
    </dgm:pt>
    <dgm:pt modelId="{FDB0CF65-F4AA-4108-A12C-B0B567CEB772}" type="pres">
      <dgm:prSet presAssocID="{A6AD0710-0136-47EA-BEBA-8AB314143F77}" presName="compositeShape" presStyleCnt="0">
        <dgm:presLayoutVars>
          <dgm:chMax val="7"/>
          <dgm:dir/>
          <dgm:resizeHandles val="exact"/>
        </dgm:presLayoutVars>
      </dgm:prSet>
      <dgm:spPr/>
    </dgm:pt>
    <dgm:pt modelId="{BE22A5F4-31C3-4367-A1FC-0FE884BEA629}" type="pres">
      <dgm:prSet presAssocID="{5C69372F-7C39-497B-B1A5-8D698AF7BEA9}" presName="circ1" presStyleLbl="vennNode1" presStyleIdx="0" presStyleCnt="3"/>
      <dgm:spPr/>
    </dgm:pt>
    <dgm:pt modelId="{288722FF-B6E7-4E6F-8842-D22A57397608}" type="pres">
      <dgm:prSet presAssocID="{5C69372F-7C39-497B-B1A5-8D698AF7BEA9}" presName="circ1Tx" presStyleLbl="revTx" presStyleIdx="0" presStyleCnt="0">
        <dgm:presLayoutVars>
          <dgm:chMax val="0"/>
          <dgm:chPref val="0"/>
          <dgm:bulletEnabled val="1"/>
        </dgm:presLayoutVars>
      </dgm:prSet>
      <dgm:spPr/>
    </dgm:pt>
    <dgm:pt modelId="{9AEA5C6A-22F0-4710-9A13-BDE2245BDFE5}" type="pres">
      <dgm:prSet presAssocID="{0CEE1543-981C-4160-A809-F168E2332951}" presName="circ2" presStyleLbl="vennNode1" presStyleIdx="1" presStyleCnt="3" custScaleX="109320"/>
      <dgm:spPr/>
    </dgm:pt>
    <dgm:pt modelId="{86427243-1BEE-45DD-8E81-42C5FE92B6D4}" type="pres">
      <dgm:prSet presAssocID="{0CEE1543-981C-4160-A809-F168E2332951}" presName="circ2Tx" presStyleLbl="revTx" presStyleIdx="0" presStyleCnt="0">
        <dgm:presLayoutVars>
          <dgm:chMax val="0"/>
          <dgm:chPref val="0"/>
          <dgm:bulletEnabled val="1"/>
        </dgm:presLayoutVars>
      </dgm:prSet>
      <dgm:spPr/>
    </dgm:pt>
    <dgm:pt modelId="{A483ECFF-E428-459E-9CB5-ADBF8414FD1C}" type="pres">
      <dgm:prSet presAssocID="{F3D81282-63FF-4FB6-B838-5C7FE8150F41}" presName="circ3" presStyleLbl="vennNode1" presStyleIdx="2" presStyleCnt="3"/>
      <dgm:spPr/>
    </dgm:pt>
    <dgm:pt modelId="{92F0D60A-9519-4A6E-AD9E-ECFC357DFF8E}" type="pres">
      <dgm:prSet presAssocID="{F3D81282-63FF-4FB6-B838-5C7FE8150F41}" presName="circ3Tx" presStyleLbl="revTx" presStyleIdx="0" presStyleCnt="0">
        <dgm:presLayoutVars>
          <dgm:chMax val="0"/>
          <dgm:chPref val="0"/>
          <dgm:bulletEnabled val="1"/>
        </dgm:presLayoutVars>
      </dgm:prSet>
      <dgm:spPr/>
    </dgm:pt>
  </dgm:ptLst>
  <dgm:cxnLst>
    <dgm:cxn modelId="{91F11B0D-856E-4021-8A41-8A29EB721BE3}" type="presOf" srcId="{F3D81282-63FF-4FB6-B838-5C7FE8150F41}" destId="{92F0D60A-9519-4A6E-AD9E-ECFC357DFF8E}" srcOrd="1" destOrd="0" presId="urn:microsoft.com/office/officeart/2005/8/layout/venn1"/>
    <dgm:cxn modelId="{E49DB01E-D253-4B09-9163-7EBEDF68CE83}" srcId="{A6AD0710-0136-47EA-BEBA-8AB314143F77}" destId="{F3D81282-63FF-4FB6-B838-5C7FE8150F41}" srcOrd="2" destOrd="0" parTransId="{B8E937C8-85E6-4BBF-946E-4E1A0CE1265A}" sibTransId="{86319590-B61B-4738-B461-C35E71B7990F}"/>
    <dgm:cxn modelId="{33ED8B36-6535-4230-B3F9-9C709AE5B68D}" srcId="{A6AD0710-0136-47EA-BEBA-8AB314143F77}" destId="{0CEE1543-981C-4160-A809-F168E2332951}" srcOrd="1" destOrd="0" parTransId="{E48B342A-7494-4D43-B508-162AE78852E1}" sibTransId="{5D860074-F9E1-4C25-A31D-CA579E40FF1A}"/>
    <dgm:cxn modelId="{61064237-B169-4116-9CDC-A4635D0D605F}" type="presOf" srcId="{A6AD0710-0136-47EA-BEBA-8AB314143F77}" destId="{FDB0CF65-F4AA-4108-A12C-B0B567CEB772}" srcOrd="0" destOrd="0" presId="urn:microsoft.com/office/officeart/2005/8/layout/venn1"/>
    <dgm:cxn modelId="{5467B644-15DF-488E-8446-3DCC6731D8F7}" type="presOf" srcId="{5C69372F-7C39-497B-B1A5-8D698AF7BEA9}" destId="{288722FF-B6E7-4E6F-8842-D22A57397608}" srcOrd="1" destOrd="0" presId="urn:microsoft.com/office/officeart/2005/8/layout/venn1"/>
    <dgm:cxn modelId="{A2B6E54C-F6BC-4BE2-AA70-85BC61A53A63}" type="presOf" srcId="{0CEE1543-981C-4160-A809-F168E2332951}" destId="{86427243-1BEE-45DD-8E81-42C5FE92B6D4}" srcOrd="1" destOrd="0" presId="urn:microsoft.com/office/officeart/2005/8/layout/venn1"/>
    <dgm:cxn modelId="{62C5F8BB-F771-4422-8C2F-5670058EC98D}" type="presOf" srcId="{5C69372F-7C39-497B-B1A5-8D698AF7BEA9}" destId="{BE22A5F4-31C3-4367-A1FC-0FE884BEA629}" srcOrd="0" destOrd="0" presId="urn:microsoft.com/office/officeart/2005/8/layout/venn1"/>
    <dgm:cxn modelId="{7DB590C9-F74F-40D8-8A6A-084DDF64F829}" type="presOf" srcId="{0CEE1543-981C-4160-A809-F168E2332951}" destId="{9AEA5C6A-22F0-4710-9A13-BDE2245BDFE5}" srcOrd="0" destOrd="0" presId="urn:microsoft.com/office/officeart/2005/8/layout/venn1"/>
    <dgm:cxn modelId="{95F13DDB-E302-4C8B-80E1-2F612D54800D}" srcId="{A6AD0710-0136-47EA-BEBA-8AB314143F77}" destId="{5C69372F-7C39-497B-B1A5-8D698AF7BEA9}" srcOrd="0" destOrd="0" parTransId="{795175D2-0D88-4B24-B2EA-0AF900046464}" sibTransId="{C94A8BA3-A21B-44BB-913A-D5E574876FF9}"/>
    <dgm:cxn modelId="{1969DFDE-F39A-45B7-B000-5D1F60698952}" type="presOf" srcId="{F3D81282-63FF-4FB6-B838-5C7FE8150F41}" destId="{A483ECFF-E428-459E-9CB5-ADBF8414FD1C}" srcOrd="0" destOrd="0" presId="urn:microsoft.com/office/officeart/2005/8/layout/venn1"/>
    <dgm:cxn modelId="{C3E1DB93-546C-4DF1-AD40-1739E42CBA29}" type="presParOf" srcId="{FDB0CF65-F4AA-4108-A12C-B0B567CEB772}" destId="{BE22A5F4-31C3-4367-A1FC-0FE884BEA629}" srcOrd="0" destOrd="0" presId="urn:microsoft.com/office/officeart/2005/8/layout/venn1"/>
    <dgm:cxn modelId="{159C490F-75F3-4B44-AB1D-6C8107C92FED}" type="presParOf" srcId="{FDB0CF65-F4AA-4108-A12C-B0B567CEB772}" destId="{288722FF-B6E7-4E6F-8842-D22A57397608}" srcOrd="1" destOrd="0" presId="urn:microsoft.com/office/officeart/2005/8/layout/venn1"/>
    <dgm:cxn modelId="{349A0EA1-E0FD-4407-81DE-2777A160A777}" type="presParOf" srcId="{FDB0CF65-F4AA-4108-A12C-B0B567CEB772}" destId="{9AEA5C6A-22F0-4710-9A13-BDE2245BDFE5}" srcOrd="2" destOrd="0" presId="urn:microsoft.com/office/officeart/2005/8/layout/venn1"/>
    <dgm:cxn modelId="{8EE65137-728F-4702-BF8E-743482BC0112}" type="presParOf" srcId="{FDB0CF65-F4AA-4108-A12C-B0B567CEB772}" destId="{86427243-1BEE-45DD-8E81-42C5FE92B6D4}" srcOrd="3" destOrd="0" presId="urn:microsoft.com/office/officeart/2005/8/layout/venn1"/>
    <dgm:cxn modelId="{25DA7FD9-0FD0-46AA-9067-4F6AB2DCACB2}" type="presParOf" srcId="{FDB0CF65-F4AA-4108-A12C-B0B567CEB772}" destId="{A483ECFF-E428-459E-9CB5-ADBF8414FD1C}" srcOrd="4" destOrd="0" presId="urn:microsoft.com/office/officeart/2005/8/layout/venn1"/>
    <dgm:cxn modelId="{975D9F47-C836-4AAD-BF7A-6D814E8A9CA7}" type="presParOf" srcId="{FDB0CF65-F4AA-4108-A12C-B0B567CEB772}" destId="{92F0D60A-9519-4A6E-AD9E-ECFC357DFF8E}"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2A5F4-31C3-4367-A1FC-0FE884BEA629}">
      <dsp:nvSpPr>
        <dsp:cNvPr id="0" name=""/>
        <dsp:cNvSpPr/>
      </dsp:nvSpPr>
      <dsp:spPr>
        <a:xfrm>
          <a:off x="2625253" y="137578"/>
          <a:ext cx="2846447" cy="2846447"/>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GT" sz="2400" kern="1200" dirty="0">
              <a:solidFill>
                <a:schemeClr val="tx1"/>
              </a:solidFill>
              <a:latin typeface="Book Antiqua" panose="02040602050305030304" pitchFamily="18" charset="0"/>
            </a:rPr>
            <a:t>Ejercicio Médico Supervisado</a:t>
          </a:r>
        </a:p>
      </dsp:txBody>
      <dsp:txXfrm>
        <a:off x="3004780" y="635706"/>
        <a:ext cx="2087394" cy="1280901"/>
      </dsp:txXfrm>
    </dsp:sp>
    <dsp:sp modelId="{9AEA5C6A-22F0-4710-9A13-BDE2245BDFE5}">
      <dsp:nvSpPr>
        <dsp:cNvPr id="0" name=""/>
        <dsp:cNvSpPr/>
      </dsp:nvSpPr>
      <dsp:spPr>
        <a:xfrm>
          <a:off x="3519702" y="1916608"/>
          <a:ext cx="3111736" cy="2846447"/>
        </a:xfrm>
        <a:prstGeom prst="ellipse">
          <a:avLst/>
        </a:prstGeom>
        <a:solidFill>
          <a:schemeClr val="accent4">
            <a:lumMod val="40000"/>
            <a:lumOff val="60000"/>
            <a:alpha val="5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GT" sz="2400" kern="1200" dirty="0">
              <a:solidFill>
                <a:schemeClr val="tx1"/>
              </a:solidFill>
              <a:latin typeface="Book Antiqua" panose="02040602050305030304" pitchFamily="18" charset="0"/>
            </a:rPr>
            <a:t>Investigación</a:t>
          </a:r>
        </a:p>
      </dsp:txBody>
      <dsp:txXfrm>
        <a:off x="4471375" y="2651940"/>
        <a:ext cx="1867041" cy="1565546"/>
      </dsp:txXfrm>
    </dsp:sp>
    <dsp:sp modelId="{A483ECFF-E428-459E-9CB5-ADBF8414FD1C}">
      <dsp:nvSpPr>
        <dsp:cNvPr id="0" name=""/>
        <dsp:cNvSpPr/>
      </dsp:nvSpPr>
      <dsp:spPr>
        <a:xfrm>
          <a:off x="1598160" y="1916608"/>
          <a:ext cx="2846447" cy="2846447"/>
        </a:xfrm>
        <a:prstGeom prst="ellipse">
          <a:avLst/>
        </a:prstGeom>
        <a:solidFill>
          <a:srgbClr val="CC66FF">
            <a:alpha val="49804"/>
          </a:srgb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GT" sz="2400" kern="1200" dirty="0">
              <a:solidFill>
                <a:srgbClr val="92D050"/>
              </a:solidFill>
              <a:latin typeface="Book Antiqua" panose="02040602050305030304" pitchFamily="18" charset="0"/>
            </a:rPr>
            <a:t>    </a:t>
          </a:r>
          <a:r>
            <a:rPr lang="es-GT" sz="2400" kern="1200" dirty="0">
              <a:solidFill>
                <a:schemeClr val="tx1"/>
              </a:solidFill>
              <a:latin typeface="Book Antiqua" panose="02040602050305030304" pitchFamily="18" charset="0"/>
            </a:rPr>
            <a:t>Docencia</a:t>
          </a:r>
        </a:p>
      </dsp:txBody>
      <dsp:txXfrm>
        <a:off x="1866201" y="2651940"/>
        <a:ext cx="1707868" cy="156554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atin typeface="Arial" charset="0"/>
              </a:defRPr>
            </a:lvl1pPr>
          </a:lstStyle>
          <a:p>
            <a:pPr>
              <a:defRPr/>
            </a:pPr>
            <a:endParaRPr lang="es-SV" dirty="0"/>
          </a:p>
        </p:txBody>
      </p:sp>
      <p:sp>
        <p:nvSpPr>
          <p:cNvPr id="308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atin typeface="Arial" charset="0"/>
              </a:defRPr>
            </a:lvl1pPr>
          </a:lstStyle>
          <a:p>
            <a:pPr>
              <a:defRPr/>
            </a:pPr>
            <a:endParaRPr lang="es-SV" dirty="0"/>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8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SV" noProof="0"/>
              <a:t>Click to edit Master text styles</a:t>
            </a:r>
          </a:p>
          <a:p>
            <a:pPr lvl="1"/>
            <a:r>
              <a:rPr lang="es-SV" noProof="0"/>
              <a:t>Second level</a:t>
            </a:r>
          </a:p>
          <a:p>
            <a:pPr lvl="2"/>
            <a:r>
              <a:rPr lang="es-SV" noProof="0"/>
              <a:t>Third level</a:t>
            </a:r>
          </a:p>
          <a:p>
            <a:pPr lvl="3"/>
            <a:r>
              <a:rPr lang="es-SV" noProof="0"/>
              <a:t>Fourth level</a:t>
            </a:r>
          </a:p>
          <a:p>
            <a:pPr lvl="4"/>
            <a:r>
              <a:rPr lang="es-SV" noProof="0"/>
              <a:t>Fifth level</a:t>
            </a:r>
          </a:p>
        </p:txBody>
      </p:sp>
      <p:sp>
        <p:nvSpPr>
          <p:cNvPr id="308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atin typeface="Arial" charset="0"/>
              </a:defRPr>
            </a:lvl1pPr>
          </a:lstStyle>
          <a:p>
            <a:pPr>
              <a:defRPr/>
            </a:pPr>
            <a:endParaRPr lang="es-SV" dirty="0"/>
          </a:p>
        </p:txBody>
      </p:sp>
      <p:sp>
        <p:nvSpPr>
          <p:cNvPr id="308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50BA68F5-5B15-47A6-A1C1-164F232458ED}" type="slidenum">
              <a:rPr lang="es-SV"/>
              <a:pPr>
                <a:defRPr/>
              </a:pPr>
              <a:t>‹Nº›</a:t>
            </a:fld>
            <a:endParaRPr lang="es-SV" dirty="0"/>
          </a:p>
        </p:txBody>
      </p:sp>
    </p:spTree>
    <p:extLst>
      <p:ext uri="{BB962C8B-B14F-4D97-AF65-F5344CB8AC3E}">
        <p14:creationId xmlns:p14="http://schemas.microsoft.com/office/powerpoint/2010/main" val="41420976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10"/>
          </p:nvPr>
        </p:nvSpPr>
        <p:spPr/>
        <p:txBody>
          <a:bodyPr/>
          <a:lstStyle/>
          <a:p>
            <a:pPr>
              <a:defRPr/>
            </a:pPr>
            <a:fld id="{50BA68F5-5B15-47A6-A1C1-164F232458ED}" type="slidenum">
              <a:rPr lang="es-SV" smtClean="0"/>
              <a:pPr>
                <a:defRPr/>
              </a:pPr>
              <a:t>18</a:t>
            </a:fld>
            <a:endParaRPr lang="es-SV" dirty="0"/>
          </a:p>
        </p:txBody>
      </p:sp>
    </p:spTree>
    <p:extLst>
      <p:ext uri="{BB962C8B-B14F-4D97-AF65-F5344CB8AC3E}">
        <p14:creationId xmlns:p14="http://schemas.microsoft.com/office/powerpoint/2010/main" val="1621646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a:defRPr/>
            </a:pPr>
            <a:fld id="{50BA68F5-5B15-47A6-A1C1-164F232458ED}" type="slidenum">
              <a:rPr lang="es-SV" smtClean="0"/>
              <a:pPr>
                <a:defRPr/>
              </a:pPr>
              <a:t>75</a:t>
            </a:fld>
            <a:endParaRPr lang="es-SV" dirty="0"/>
          </a:p>
        </p:txBody>
      </p:sp>
    </p:spTree>
    <p:extLst>
      <p:ext uri="{BB962C8B-B14F-4D97-AF65-F5344CB8AC3E}">
        <p14:creationId xmlns:p14="http://schemas.microsoft.com/office/powerpoint/2010/main" val="1189652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EB455-3FFD-C21C-7363-977A429E3AC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552040F-3AFD-4976-71AE-A994FA1E825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F05B50D-FD14-65F0-C984-BEA9FE81A256}"/>
              </a:ext>
            </a:extLst>
          </p:cNvPr>
          <p:cNvSpPr>
            <a:spLocks noGrp="1"/>
          </p:cNvSpPr>
          <p:nvPr>
            <p:ph type="body" idx="1"/>
          </p:nvPr>
        </p:nvSpPr>
        <p:spPr/>
        <p:txBody>
          <a:bodyPr/>
          <a:lstStyle/>
          <a:p>
            <a:endParaRPr lang="es-GT" dirty="0"/>
          </a:p>
        </p:txBody>
      </p:sp>
      <p:sp>
        <p:nvSpPr>
          <p:cNvPr id="4" name="Marcador de número de diapositiva 3">
            <a:extLst>
              <a:ext uri="{FF2B5EF4-FFF2-40B4-BE49-F238E27FC236}">
                <a16:creationId xmlns:a16="http://schemas.microsoft.com/office/drawing/2014/main" id="{5B4D2431-DA27-8F62-1A55-CF7450D91460}"/>
              </a:ext>
            </a:extLst>
          </p:cNvPr>
          <p:cNvSpPr>
            <a:spLocks noGrp="1"/>
          </p:cNvSpPr>
          <p:nvPr>
            <p:ph type="sldNum" sz="quarter" idx="5"/>
          </p:nvPr>
        </p:nvSpPr>
        <p:spPr/>
        <p:txBody>
          <a:bodyPr/>
          <a:lstStyle/>
          <a:p>
            <a:pPr>
              <a:defRPr/>
            </a:pPr>
            <a:fld id="{50BA68F5-5B15-47A6-A1C1-164F232458ED}" type="slidenum">
              <a:rPr lang="es-SV" smtClean="0"/>
              <a:pPr>
                <a:defRPr/>
              </a:pPr>
              <a:t>76</a:t>
            </a:fld>
            <a:endParaRPr lang="es-SV" dirty="0"/>
          </a:p>
        </p:txBody>
      </p:sp>
    </p:spTree>
    <p:extLst>
      <p:ext uri="{BB962C8B-B14F-4D97-AF65-F5344CB8AC3E}">
        <p14:creationId xmlns:p14="http://schemas.microsoft.com/office/powerpoint/2010/main" val="2167632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8EE45-5148-CECB-2658-53C70EB296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EAB2AE4-8BC6-A99F-6A50-349393D4F6B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00B904B-F80B-59FA-6F39-8EF0F84B1CA9}"/>
              </a:ext>
            </a:extLst>
          </p:cNvPr>
          <p:cNvSpPr>
            <a:spLocks noGrp="1"/>
          </p:cNvSpPr>
          <p:nvPr>
            <p:ph type="body" idx="1"/>
          </p:nvPr>
        </p:nvSpPr>
        <p:spPr/>
        <p:txBody>
          <a:bodyPr/>
          <a:lstStyle/>
          <a:p>
            <a:endParaRPr lang="es-GT" dirty="0"/>
          </a:p>
        </p:txBody>
      </p:sp>
      <p:sp>
        <p:nvSpPr>
          <p:cNvPr id="4" name="Marcador de número de diapositiva 3">
            <a:extLst>
              <a:ext uri="{FF2B5EF4-FFF2-40B4-BE49-F238E27FC236}">
                <a16:creationId xmlns:a16="http://schemas.microsoft.com/office/drawing/2014/main" id="{EF9847F1-C69D-DE25-3B69-A517D56D2B07}"/>
              </a:ext>
            </a:extLst>
          </p:cNvPr>
          <p:cNvSpPr>
            <a:spLocks noGrp="1"/>
          </p:cNvSpPr>
          <p:nvPr>
            <p:ph type="sldNum" sz="quarter" idx="5"/>
          </p:nvPr>
        </p:nvSpPr>
        <p:spPr/>
        <p:txBody>
          <a:bodyPr/>
          <a:lstStyle/>
          <a:p>
            <a:pPr>
              <a:defRPr/>
            </a:pPr>
            <a:fld id="{50BA68F5-5B15-47A6-A1C1-164F232458ED}" type="slidenum">
              <a:rPr lang="es-SV" smtClean="0"/>
              <a:pPr>
                <a:defRPr/>
              </a:pPr>
              <a:t>77</a:t>
            </a:fld>
            <a:endParaRPr lang="es-SV" dirty="0"/>
          </a:p>
        </p:txBody>
      </p:sp>
    </p:spTree>
    <p:extLst>
      <p:ext uri="{BB962C8B-B14F-4D97-AF65-F5344CB8AC3E}">
        <p14:creationId xmlns:p14="http://schemas.microsoft.com/office/powerpoint/2010/main" val="3020669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endParaRPr lang="es-SV" dirty="0"/>
          </a:p>
        </p:txBody>
      </p:sp>
      <p:sp>
        <p:nvSpPr>
          <p:cNvPr id="5" name="Footer Placeholder 4"/>
          <p:cNvSpPr>
            <a:spLocks noGrp="1"/>
          </p:cNvSpPr>
          <p:nvPr>
            <p:ph type="ftr" sz="quarter" idx="11"/>
          </p:nvPr>
        </p:nvSpPr>
        <p:spPr/>
        <p:txBody>
          <a:bodyPr/>
          <a:lstStyle/>
          <a:p>
            <a:pPr>
              <a:defRPr/>
            </a:pPr>
            <a:endParaRPr lang="es-SV" dirty="0"/>
          </a:p>
        </p:txBody>
      </p:sp>
      <p:sp>
        <p:nvSpPr>
          <p:cNvPr id="6" name="Slide Number Placeholder 5"/>
          <p:cNvSpPr>
            <a:spLocks noGrp="1"/>
          </p:cNvSpPr>
          <p:nvPr>
            <p:ph type="sldNum" sz="quarter" idx="12"/>
          </p:nvPr>
        </p:nvSpPr>
        <p:spPr/>
        <p:txBody>
          <a:bodyPr/>
          <a:lstStyle/>
          <a:p>
            <a:pPr>
              <a:defRPr/>
            </a:pPr>
            <a:fld id="{6352FD6C-9882-4D78-AD26-3D3B0A96B3F7}" type="slidenum">
              <a:rPr lang="es-SV" smtClean="0"/>
              <a:pPr>
                <a:defRPr/>
              </a:pPr>
              <a:t>‹Nº›</a:t>
            </a:fld>
            <a:endParaRPr lang="es-SV" dirty="0"/>
          </a:p>
        </p:txBody>
      </p:sp>
    </p:spTree>
    <p:extLst>
      <p:ext uri="{BB962C8B-B14F-4D97-AF65-F5344CB8AC3E}">
        <p14:creationId xmlns:p14="http://schemas.microsoft.com/office/powerpoint/2010/main" val="2849914895"/>
      </p:ext>
    </p:extLst>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s-SV" dirty="0"/>
          </a:p>
        </p:txBody>
      </p:sp>
      <p:sp>
        <p:nvSpPr>
          <p:cNvPr id="5" name="Footer Placeholder 4"/>
          <p:cNvSpPr>
            <a:spLocks noGrp="1"/>
          </p:cNvSpPr>
          <p:nvPr>
            <p:ph type="ftr" sz="quarter" idx="11"/>
          </p:nvPr>
        </p:nvSpPr>
        <p:spPr/>
        <p:txBody>
          <a:bodyPr/>
          <a:lstStyle/>
          <a:p>
            <a:pPr>
              <a:defRPr/>
            </a:pPr>
            <a:endParaRPr lang="es-SV" dirty="0"/>
          </a:p>
        </p:txBody>
      </p:sp>
      <p:sp>
        <p:nvSpPr>
          <p:cNvPr id="6" name="Slide Number Placeholder 5"/>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1462229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endParaRPr lang="es-SV" dirty="0"/>
          </a:p>
        </p:txBody>
      </p:sp>
      <p:sp>
        <p:nvSpPr>
          <p:cNvPr id="5" name="Footer Placeholder 4"/>
          <p:cNvSpPr>
            <a:spLocks noGrp="1"/>
          </p:cNvSpPr>
          <p:nvPr>
            <p:ph type="ftr" sz="quarter" idx="11"/>
          </p:nvPr>
        </p:nvSpPr>
        <p:spPr/>
        <p:txBody>
          <a:bodyPr/>
          <a:lstStyle/>
          <a:p>
            <a:pPr>
              <a:defRPr/>
            </a:pPr>
            <a:endParaRPr lang="es-SV" dirty="0"/>
          </a:p>
        </p:txBody>
      </p:sp>
      <p:sp>
        <p:nvSpPr>
          <p:cNvPr id="6" name="Slide Number Placeholder 5"/>
          <p:cNvSpPr>
            <a:spLocks noGrp="1"/>
          </p:cNvSpPr>
          <p:nvPr>
            <p:ph type="sldNum" sz="quarter" idx="12"/>
          </p:nvPr>
        </p:nvSpPr>
        <p:spPr/>
        <p:txBody>
          <a:bodyPr/>
          <a:lstStyle/>
          <a:p>
            <a:pPr>
              <a:defRPr/>
            </a:pPr>
            <a:fld id="{F4283431-CFA6-4B36-8F5A-D40C62DE2BE6}" type="slidenum">
              <a:rPr lang="es-SV" smtClean="0"/>
              <a:pPr>
                <a:defRPr/>
              </a:pPr>
              <a:t>‹Nº›</a:t>
            </a:fld>
            <a:endParaRPr lang="es-SV" dirty="0"/>
          </a:p>
        </p:txBody>
      </p:sp>
    </p:spTree>
    <p:extLst>
      <p:ext uri="{BB962C8B-B14F-4D97-AF65-F5344CB8AC3E}">
        <p14:creationId xmlns:p14="http://schemas.microsoft.com/office/powerpoint/2010/main" val="2946790449"/>
      </p:ext>
    </p:extLst>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endParaRPr lang="es-SV" dirty="0"/>
          </a:p>
        </p:txBody>
      </p:sp>
      <p:sp>
        <p:nvSpPr>
          <p:cNvPr id="6" name="Footer Placeholder 5"/>
          <p:cNvSpPr>
            <a:spLocks noGrp="1"/>
          </p:cNvSpPr>
          <p:nvPr>
            <p:ph type="ftr" sz="quarter" idx="11"/>
          </p:nvPr>
        </p:nvSpPr>
        <p:spPr/>
        <p:txBody>
          <a:bodyPr/>
          <a:lstStyle/>
          <a:p>
            <a:pPr>
              <a:defRPr/>
            </a:pPr>
            <a:endParaRPr lang="es-SV" dirty="0"/>
          </a:p>
        </p:txBody>
      </p:sp>
      <p:sp>
        <p:nvSpPr>
          <p:cNvPr id="7" name="Slide Number Placeholder 6"/>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52646028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5346" y="2912232"/>
            <a:ext cx="3830406" cy="287896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912232"/>
            <a:ext cx="3821518" cy="287896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endParaRPr lang="es-SV" dirty="0"/>
          </a:p>
        </p:txBody>
      </p:sp>
      <p:sp>
        <p:nvSpPr>
          <p:cNvPr id="8" name="Footer Placeholder 7"/>
          <p:cNvSpPr>
            <a:spLocks noGrp="1"/>
          </p:cNvSpPr>
          <p:nvPr>
            <p:ph type="ftr" sz="quarter" idx="11"/>
          </p:nvPr>
        </p:nvSpPr>
        <p:spPr/>
        <p:txBody>
          <a:bodyPr/>
          <a:lstStyle/>
          <a:p>
            <a:pPr>
              <a:defRPr/>
            </a:pPr>
            <a:endParaRPr lang="es-SV" dirty="0"/>
          </a:p>
        </p:txBody>
      </p:sp>
      <p:sp>
        <p:nvSpPr>
          <p:cNvPr id="9" name="Slide Number Placeholder 8"/>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2785744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defRPr/>
            </a:pPr>
            <a:endParaRPr lang="es-SV" dirty="0"/>
          </a:p>
        </p:txBody>
      </p:sp>
      <p:sp>
        <p:nvSpPr>
          <p:cNvPr id="4" name="Footer Placeholder 3"/>
          <p:cNvSpPr>
            <a:spLocks noGrp="1"/>
          </p:cNvSpPr>
          <p:nvPr>
            <p:ph type="ftr" sz="quarter" idx="11"/>
          </p:nvPr>
        </p:nvSpPr>
        <p:spPr/>
        <p:txBody>
          <a:bodyPr/>
          <a:lstStyle/>
          <a:p>
            <a:pPr>
              <a:defRPr/>
            </a:pPr>
            <a:endParaRPr lang="es-SV" dirty="0"/>
          </a:p>
        </p:txBody>
      </p:sp>
      <p:sp>
        <p:nvSpPr>
          <p:cNvPr id="5" name="Slide Number Placeholder 4"/>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2195846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s-SV" dirty="0"/>
          </a:p>
        </p:txBody>
      </p:sp>
      <p:sp>
        <p:nvSpPr>
          <p:cNvPr id="3" name="Footer Placeholder 2"/>
          <p:cNvSpPr>
            <a:spLocks noGrp="1"/>
          </p:cNvSpPr>
          <p:nvPr>
            <p:ph type="ftr" sz="quarter" idx="11"/>
          </p:nvPr>
        </p:nvSpPr>
        <p:spPr/>
        <p:txBody>
          <a:bodyPr/>
          <a:lstStyle/>
          <a:p>
            <a:pPr>
              <a:defRPr/>
            </a:pPr>
            <a:endParaRPr lang="es-SV" dirty="0"/>
          </a:p>
        </p:txBody>
      </p:sp>
      <p:sp>
        <p:nvSpPr>
          <p:cNvPr id="4" name="Slide Number Placeholder 3"/>
          <p:cNvSpPr>
            <a:spLocks noGrp="1"/>
          </p:cNvSpPr>
          <p:nvPr>
            <p:ph type="sldNum" sz="quarter" idx="12"/>
          </p:nvPr>
        </p:nvSpPr>
        <p:spPr/>
        <p:txBody>
          <a:bodyPr/>
          <a:lstStyle/>
          <a:p>
            <a:pPr>
              <a:defRPr/>
            </a:pPr>
            <a:fld id="{29DCDEC7-7CF2-47BD-A404-0AE9802A6019}" type="slidenum">
              <a:rPr lang="es-SV" smtClean="0"/>
              <a:pPr>
                <a:defRPr/>
              </a:pPr>
              <a:t>‹Nº›</a:t>
            </a:fld>
            <a:endParaRPr lang="es-SV" dirty="0"/>
          </a:p>
        </p:txBody>
      </p:sp>
    </p:spTree>
    <p:extLst>
      <p:ext uri="{BB962C8B-B14F-4D97-AF65-F5344CB8AC3E}">
        <p14:creationId xmlns:p14="http://schemas.microsoft.com/office/powerpoint/2010/main" val="2360985740"/>
      </p:ext>
    </p:extLst>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s-SV" dirty="0"/>
          </a:p>
        </p:txBody>
      </p:sp>
      <p:sp>
        <p:nvSpPr>
          <p:cNvPr id="6" name="Footer Placeholder 5"/>
          <p:cNvSpPr>
            <a:spLocks noGrp="1"/>
          </p:cNvSpPr>
          <p:nvPr>
            <p:ph type="ftr" sz="quarter" idx="11"/>
          </p:nvPr>
        </p:nvSpPr>
        <p:spPr/>
        <p:txBody>
          <a:bodyPr/>
          <a:lstStyle/>
          <a:p>
            <a:pPr>
              <a:defRPr/>
            </a:pPr>
            <a:endParaRPr lang="es-SV" dirty="0"/>
          </a:p>
        </p:txBody>
      </p:sp>
      <p:sp>
        <p:nvSpPr>
          <p:cNvPr id="7" name="Slide Number Placeholder 6"/>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164967983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s-SV"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141641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s-SV" dirty="0"/>
          </a:p>
        </p:txBody>
      </p:sp>
      <p:sp>
        <p:nvSpPr>
          <p:cNvPr id="6" name="Footer Placeholder 5"/>
          <p:cNvSpPr>
            <a:spLocks noGrp="1"/>
          </p:cNvSpPr>
          <p:nvPr>
            <p:ph type="ftr" sz="quarter" idx="11"/>
          </p:nvPr>
        </p:nvSpPr>
        <p:spPr/>
        <p:txBody>
          <a:bodyPr/>
          <a:lstStyle/>
          <a:p>
            <a:pPr>
              <a:defRPr/>
            </a:pPr>
            <a:endParaRPr lang="es-SV" dirty="0"/>
          </a:p>
        </p:txBody>
      </p:sp>
      <p:sp>
        <p:nvSpPr>
          <p:cNvPr id="7" name="Slide Number Placeholder 6"/>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2564655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s-SV" dirty="0"/>
          </a:p>
        </p:txBody>
      </p:sp>
      <p:sp>
        <p:nvSpPr>
          <p:cNvPr id="6" name="Footer Placeholder 5"/>
          <p:cNvSpPr>
            <a:spLocks noGrp="1"/>
          </p:cNvSpPr>
          <p:nvPr>
            <p:ph type="ftr" sz="quarter" idx="11"/>
          </p:nvPr>
        </p:nvSpPr>
        <p:spPr/>
        <p:txBody>
          <a:bodyPr/>
          <a:lstStyle/>
          <a:p>
            <a:pPr>
              <a:defRPr/>
            </a:pPr>
            <a:endParaRPr lang="es-SV" dirty="0"/>
          </a:p>
        </p:txBody>
      </p:sp>
      <p:sp>
        <p:nvSpPr>
          <p:cNvPr id="7" name="Slide Number Placeholder 6"/>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3577977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s-SV" dirty="0"/>
          </a:p>
        </p:txBody>
      </p:sp>
      <p:sp>
        <p:nvSpPr>
          <p:cNvPr id="6" name="Footer Placeholder 5"/>
          <p:cNvSpPr>
            <a:spLocks noGrp="1"/>
          </p:cNvSpPr>
          <p:nvPr>
            <p:ph type="ftr" sz="quarter" idx="11"/>
          </p:nvPr>
        </p:nvSpPr>
        <p:spPr/>
        <p:txBody>
          <a:bodyPr/>
          <a:lstStyle/>
          <a:p>
            <a:pPr>
              <a:defRPr/>
            </a:pPr>
            <a:endParaRPr lang="es-SV" dirty="0"/>
          </a:p>
        </p:txBody>
      </p:sp>
      <p:sp>
        <p:nvSpPr>
          <p:cNvPr id="7" name="Slide Number Placeholder 6"/>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63355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s-SV" dirty="0"/>
          </a:p>
        </p:txBody>
      </p:sp>
      <p:sp>
        <p:nvSpPr>
          <p:cNvPr id="6" name="Footer Placeholder 5"/>
          <p:cNvSpPr>
            <a:spLocks noGrp="1"/>
          </p:cNvSpPr>
          <p:nvPr>
            <p:ph type="ftr" sz="quarter" idx="11"/>
          </p:nvPr>
        </p:nvSpPr>
        <p:spPr/>
        <p:txBody>
          <a:bodyPr/>
          <a:lstStyle/>
          <a:p>
            <a:pPr>
              <a:defRPr/>
            </a:pPr>
            <a:endParaRPr lang="es-SV" dirty="0"/>
          </a:p>
        </p:txBody>
      </p:sp>
      <p:sp>
        <p:nvSpPr>
          <p:cNvPr id="7" name="Slide Number Placeholder 6"/>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1160852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pPr>
              <a:defRPr/>
            </a:pPr>
            <a:endParaRPr lang="es-SV" dirty="0"/>
          </a:p>
        </p:txBody>
      </p:sp>
      <p:sp>
        <p:nvSpPr>
          <p:cNvPr id="4" name="Footer Placeholder 3"/>
          <p:cNvSpPr>
            <a:spLocks noGrp="1"/>
          </p:cNvSpPr>
          <p:nvPr>
            <p:ph type="ftr" sz="quarter" idx="11"/>
          </p:nvPr>
        </p:nvSpPr>
        <p:spPr/>
        <p:txBody>
          <a:bodyPr/>
          <a:lstStyle/>
          <a:p>
            <a:pPr>
              <a:defRPr/>
            </a:pPr>
            <a:endParaRPr lang="es-SV" dirty="0"/>
          </a:p>
        </p:txBody>
      </p:sp>
      <p:sp>
        <p:nvSpPr>
          <p:cNvPr id="5" name="Slide Number Placeholder 4"/>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2570654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pPr>
              <a:defRPr/>
            </a:pPr>
            <a:endParaRPr lang="es-SV" dirty="0"/>
          </a:p>
        </p:txBody>
      </p:sp>
      <p:sp>
        <p:nvSpPr>
          <p:cNvPr id="4" name="Footer Placeholder 3"/>
          <p:cNvSpPr>
            <a:spLocks noGrp="1"/>
          </p:cNvSpPr>
          <p:nvPr>
            <p:ph type="ftr" sz="quarter" idx="11"/>
          </p:nvPr>
        </p:nvSpPr>
        <p:spPr/>
        <p:txBody>
          <a:bodyPr/>
          <a:lstStyle/>
          <a:p>
            <a:pPr>
              <a:defRPr/>
            </a:pPr>
            <a:endParaRPr lang="es-SV" dirty="0"/>
          </a:p>
        </p:txBody>
      </p:sp>
      <p:sp>
        <p:nvSpPr>
          <p:cNvPr id="5" name="Slide Number Placeholder 4"/>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790485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s-SV" dirty="0"/>
          </a:p>
        </p:txBody>
      </p:sp>
      <p:sp>
        <p:nvSpPr>
          <p:cNvPr id="5" name="Footer Placeholder 4"/>
          <p:cNvSpPr>
            <a:spLocks noGrp="1"/>
          </p:cNvSpPr>
          <p:nvPr>
            <p:ph type="ftr" sz="quarter" idx="11"/>
          </p:nvPr>
        </p:nvSpPr>
        <p:spPr/>
        <p:txBody>
          <a:bodyPr/>
          <a:lstStyle/>
          <a:p>
            <a:pPr>
              <a:defRPr/>
            </a:pPr>
            <a:endParaRPr lang="es-SV" dirty="0"/>
          </a:p>
        </p:txBody>
      </p:sp>
      <p:sp>
        <p:nvSpPr>
          <p:cNvPr id="6" name="Slide Number Placeholder 5"/>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3965807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s-SV" dirty="0"/>
          </a:p>
        </p:txBody>
      </p:sp>
      <p:sp>
        <p:nvSpPr>
          <p:cNvPr id="5" name="Footer Placeholder 4"/>
          <p:cNvSpPr>
            <a:spLocks noGrp="1"/>
          </p:cNvSpPr>
          <p:nvPr>
            <p:ph type="ftr" sz="quarter" idx="11"/>
          </p:nvPr>
        </p:nvSpPr>
        <p:spPr/>
        <p:txBody>
          <a:bodyPr/>
          <a:lstStyle/>
          <a:p>
            <a:pPr>
              <a:defRPr/>
            </a:pPr>
            <a:endParaRPr lang="es-SV" dirty="0"/>
          </a:p>
        </p:txBody>
      </p:sp>
      <p:sp>
        <p:nvSpPr>
          <p:cNvPr id="6" name="Slide Number Placeholder 5"/>
          <p:cNvSpPr>
            <a:spLocks noGrp="1"/>
          </p:cNvSpPr>
          <p:nvPr>
            <p:ph type="sldNum" sz="quarter" idx="12"/>
          </p:nvPr>
        </p:nvSpPr>
        <p:spPr/>
        <p:txBody>
          <a:body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3478292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endParaRPr lang="es-SV" dirty="0"/>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s-SV" dirty="0"/>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6ACE4D40-5AF0-4E03-AE25-FA57B34A9091}" type="slidenum">
              <a:rPr lang="es-SV" smtClean="0"/>
              <a:pPr>
                <a:defRPr/>
              </a:pPr>
              <a:t>‹Nº›</a:t>
            </a:fld>
            <a:endParaRPr lang="es-SV" dirty="0"/>
          </a:p>
        </p:txBody>
      </p:sp>
    </p:spTree>
    <p:extLst>
      <p:ext uri="{BB962C8B-B14F-4D97-AF65-F5344CB8AC3E}">
        <p14:creationId xmlns:p14="http://schemas.microsoft.com/office/powerpoint/2010/main" val="3178878633"/>
      </p:ext>
    </p:extLst>
  </p:cSld>
  <p:clrMap bg1="dk1" tx1="lt1" bg2="dk2" tx2="lt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 id="2147484558" r:id="rId12"/>
    <p:sldLayoutId id="2147484559" r:id="rId13"/>
    <p:sldLayoutId id="2147484560" r:id="rId14"/>
    <p:sldLayoutId id="2147484561" r:id="rId15"/>
    <p:sldLayoutId id="2147484562" r:id="rId16"/>
    <p:sldLayoutId id="2147484563" r:id="rId17"/>
  </p:sldLayoutIdLst>
  <p:transition spd="med">
    <p:fade thruBlk="1"/>
  </p:transition>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3.tif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http://medicina.ufm.edu/cms/es/especialidades#dermatologia"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mailto:postulaciondermatologiainderma@gmail.co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http://www.indermaguatemala.co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http://www.colmedegua.co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http://www.embajada-online.com/Guatemala-P73.ht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mailto:postulaciondermatologiainderma@gmail.co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mailto:postulacionesdermatologiainderma@gmail.com" TargetMode="External"/><Relationship Id="rId1" Type="http://schemas.openxmlformats.org/officeDocument/2006/relationships/slideLayout" Target="../slideLayouts/slideLayout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E67C8"/>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344" y="3212976"/>
            <a:ext cx="7773309" cy="1264906"/>
          </a:xfrm>
        </p:spPr>
        <p:txBody>
          <a:bodyPr>
            <a:normAutofit/>
            <a:scene3d>
              <a:camera prst="orthographicFront"/>
              <a:lightRig rig="harsh" dir="t"/>
            </a:scene3d>
            <a:sp3d extrusionH="57150" prstMaterial="matte">
              <a:bevelT w="63500" h="12700" prst="angle"/>
              <a:contourClr>
                <a:schemeClr val="bg1">
                  <a:lumMod val="65000"/>
                </a:schemeClr>
              </a:contourClr>
            </a:sp3d>
          </a:bodyPr>
          <a:lstStyle/>
          <a:p>
            <a:pPr algn="ctr" eaLnBrk="1" hangingPunct="1">
              <a:defRPr/>
            </a:pPr>
            <a:r>
              <a:rPr lang="es-ES" sz="3200" b="1" dirty="0">
                <a:ln/>
                <a:solidFill>
                  <a:schemeClr val="tx1"/>
                </a:solidFill>
                <a:latin typeface="Book Antiqua" panose="02040602050305030304" pitchFamily="18" charset="0"/>
              </a:rPr>
              <a:t>Postgrado en Dermatología</a:t>
            </a:r>
            <a:br>
              <a:rPr lang="es-ES" sz="3200" b="1" dirty="0">
                <a:ln/>
                <a:solidFill>
                  <a:schemeClr val="tx1"/>
                </a:solidFill>
                <a:latin typeface="Book Antiqua" panose="02040602050305030304" pitchFamily="18" charset="0"/>
              </a:rPr>
            </a:br>
            <a:r>
              <a:rPr lang="es-ES" sz="3200" b="1" dirty="0">
                <a:ln/>
                <a:solidFill>
                  <a:schemeClr val="tx1"/>
                </a:solidFill>
                <a:latin typeface="Book Antiqua" panose="02040602050305030304" pitchFamily="18" charset="0"/>
              </a:rPr>
              <a:t>2026</a:t>
            </a:r>
          </a:p>
        </p:txBody>
      </p:sp>
      <p:sp>
        <p:nvSpPr>
          <p:cNvPr id="1028" name="Rectangle 3"/>
          <p:cNvSpPr>
            <a:spLocks noGrp="1" noChangeArrowheads="1"/>
          </p:cNvSpPr>
          <p:nvPr>
            <p:ph type="subTitle" idx="1"/>
          </p:nvPr>
        </p:nvSpPr>
        <p:spPr>
          <a:xfrm>
            <a:off x="1196449" y="4785818"/>
            <a:ext cx="6751097" cy="680990"/>
          </a:xfrm>
        </p:spPr>
        <p:txBody>
          <a:bodyPr>
            <a:normAutofit/>
          </a:bodyPr>
          <a:lstStyle/>
          <a:p>
            <a:pPr algn="ctr" eaLnBrk="1" hangingPunct="1">
              <a:lnSpc>
                <a:spcPct val="110000"/>
              </a:lnSpc>
            </a:pPr>
            <a:r>
              <a:rPr lang="es-ES" sz="1400" dirty="0">
                <a:solidFill>
                  <a:schemeClr val="tx1"/>
                </a:solidFill>
                <a:effectLst>
                  <a:outerShdw blurRad="38100" dist="38100" dir="2700000" algn="tl">
                    <a:srgbClr val="000000">
                      <a:alpha val="43137"/>
                    </a:srgbClr>
                  </a:outerShdw>
                </a:effectLst>
                <a:latin typeface="Book Antiqua" panose="02040602050305030304" pitchFamily="18" charset="0"/>
                <a:ea typeface="Tahoma" pitchFamily="34" charset="0"/>
                <a:cs typeface="Tahoma" pitchFamily="34" charset="0"/>
              </a:rPr>
              <a:t>Guatemala</a:t>
            </a:r>
          </a:p>
          <a:p>
            <a:pPr algn="ctr">
              <a:lnSpc>
                <a:spcPct val="110000"/>
              </a:lnSpc>
            </a:pPr>
            <a:r>
              <a:rPr lang="es-GT" sz="1400" dirty="0">
                <a:solidFill>
                  <a:schemeClr val="tx1"/>
                </a:solidFill>
                <a:latin typeface="Book Antiqua" panose="02040602050305030304" pitchFamily="18" charset="0"/>
              </a:rPr>
              <a:t>Actualización: Enero 2026</a:t>
            </a:r>
            <a:endParaRPr lang="es-ES" sz="1400" dirty="0">
              <a:solidFill>
                <a:schemeClr val="tx1"/>
              </a:solidFill>
              <a:latin typeface="Book Antiqua" panose="02040602050305030304" pitchFamily="18" charset="0"/>
            </a:endParaRPr>
          </a:p>
        </p:txBody>
      </p:sp>
      <p:pic>
        <p:nvPicPr>
          <p:cNvPr id="2" name="Imagen 1">
            <a:extLst>
              <a:ext uri="{FF2B5EF4-FFF2-40B4-BE49-F238E27FC236}">
                <a16:creationId xmlns:a16="http://schemas.microsoft.com/office/drawing/2014/main" id="{AD9DA3F6-9AA9-54FF-4093-B366F97AD5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30244" y="1218201"/>
            <a:ext cx="1291391" cy="1346344"/>
          </a:xfrm>
          <a:prstGeom prst="rect">
            <a:avLst/>
          </a:prstGeom>
        </p:spPr>
      </p:pic>
      <p:pic>
        <p:nvPicPr>
          <p:cNvPr id="4" name="Imagen 3" descr="Imagen que contiene plato, tabla, firmar, hombre&#10;&#10;El contenido generado por IA puede ser incorrecto.">
            <a:extLst>
              <a:ext uri="{FF2B5EF4-FFF2-40B4-BE49-F238E27FC236}">
                <a16:creationId xmlns:a16="http://schemas.microsoft.com/office/drawing/2014/main" id="{F8EF2659-67B5-B929-0919-2AF9C1543F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6783" y="1141907"/>
            <a:ext cx="1181292" cy="1498932"/>
          </a:xfrm>
          <a:prstGeom prst="rect">
            <a:avLst/>
          </a:prstGeom>
        </p:spPr>
      </p:pic>
      <p:pic>
        <p:nvPicPr>
          <p:cNvPr id="11" name="Imagen 10" descr="Logotipo&#10;&#10;El contenido generado por IA puede ser incorrecto.">
            <a:extLst>
              <a:ext uri="{FF2B5EF4-FFF2-40B4-BE49-F238E27FC236}">
                <a16:creationId xmlns:a16="http://schemas.microsoft.com/office/drawing/2014/main" id="{A0C45C0E-D83D-A1C1-BABB-D3B29341D6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89708" y="1275612"/>
            <a:ext cx="2029548" cy="1231522"/>
          </a:xfrm>
          <a:prstGeom prst="rect">
            <a:avLst/>
          </a:prstGeom>
        </p:spPr>
      </p:pic>
      <p:cxnSp>
        <p:nvCxnSpPr>
          <p:cNvPr id="15" name="Conector recto de flecha 14">
            <a:extLst>
              <a:ext uri="{FF2B5EF4-FFF2-40B4-BE49-F238E27FC236}">
                <a16:creationId xmlns:a16="http://schemas.microsoft.com/office/drawing/2014/main" id="{4B63316B-A0A6-AF9A-1050-5537D41E7918}"/>
              </a:ext>
            </a:extLst>
          </p:cNvPr>
          <p:cNvCxnSpPr/>
          <p:nvPr/>
        </p:nvCxnSpPr>
        <p:spPr>
          <a:xfrm>
            <a:off x="1907704" y="4653136"/>
            <a:ext cx="5184576" cy="0"/>
          </a:xfrm>
          <a:prstGeom prst="straightConnector1">
            <a:avLst/>
          </a:prstGeom>
          <a:ln>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E67C8"/>
        </a:solidFill>
        <a:effectLst/>
      </p:bgPr>
    </p:bg>
    <p:spTree>
      <p:nvGrpSpPr>
        <p:cNvPr id="1" name=""/>
        <p:cNvGrpSpPr/>
        <p:nvPr/>
      </p:nvGrpSpPr>
      <p:grpSpPr>
        <a:xfrm>
          <a:off x="0" y="0"/>
          <a:ext cx="0" cy="0"/>
          <a:chOff x="0" y="0"/>
          <a:chExt cx="0" cy="0"/>
        </a:xfrm>
      </p:grpSpPr>
      <p:sp>
        <p:nvSpPr>
          <p:cNvPr id="4098" name="1 Título"/>
          <p:cNvSpPr>
            <a:spLocks noGrp="1"/>
          </p:cNvSpPr>
          <p:nvPr>
            <p:ph type="title"/>
          </p:nvPr>
        </p:nvSpPr>
        <p:spPr>
          <a:xfrm>
            <a:off x="1105272" y="266925"/>
            <a:ext cx="6779096" cy="1143000"/>
          </a:xfrm>
        </p:spPr>
        <p:txBody>
          <a:bodyPr>
            <a:normAutofit/>
          </a:bodyPr>
          <a:lstStyle/>
          <a:p>
            <a:pPr algn="ctr" eaLnBrk="1" hangingPunct="1"/>
            <a:r>
              <a:rPr lang="es-MX" sz="3600" b="1" dirty="0">
                <a:solidFill>
                  <a:schemeClr val="tx1"/>
                </a:solidFill>
                <a:latin typeface="Book Antiqua" panose="02040602050305030304" pitchFamily="18" charset="0"/>
              </a:rPr>
              <a:t>INDERMA GUATEMALA</a:t>
            </a:r>
            <a:endParaRPr lang="es-ES" sz="3600" b="1" dirty="0">
              <a:solidFill>
                <a:schemeClr val="tx1"/>
              </a:solidFill>
              <a:latin typeface="Book Antiqua" panose="02040602050305030304" pitchFamily="18" charset="0"/>
            </a:endParaRPr>
          </a:p>
        </p:txBody>
      </p:sp>
      <p:sp>
        <p:nvSpPr>
          <p:cNvPr id="3" name="2 Marcador de contenido"/>
          <p:cNvSpPr>
            <a:spLocks noGrp="1"/>
          </p:cNvSpPr>
          <p:nvPr>
            <p:ph idx="1"/>
          </p:nvPr>
        </p:nvSpPr>
        <p:spPr>
          <a:xfrm>
            <a:off x="457200" y="1857364"/>
            <a:ext cx="8229600" cy="4525963"/>
          </a:xfrm>
        </p:spPr>
        <p:txBody>
          <a:bodyPr anchor="ctr">
            <a:normAutofit/>
          </a:bodyPr>
          <a:lstStyle/>
          <a:p>
            <a:pPr algn="ctr" eaLnBrk="1" hangingPunct="1">
              <a:buFontTx/>
              <a:buNone/>
              <a:defRPr/>
            </a:pPr>
            <a:r>
              <a:rPr lang="es-MX" sz="3600" dirty="0">
                <a:ln w="17780" cmpd="sng">
                  <a:solidFill>
                    <a:srgbClr val="FFFFFF"/>
                  </a:solidFill>
                  <a:prstDash val="solid"/>
                  <a:miter lim="800000"/>
                </a:ln>
                <a:effectLst>
                  <a:outerShdw blurRad="50800" algn="tl" rotWithShape="0">
                    <a:srgbClr val="000000"/>
                  </a:outerShdw>
                </a:effectLst>
              </a:rPr>
              <a:t> </a:t>
            </a:r>
            <a:r>
              <a:rPr lang="es-MX" sz="2400" b="1" u="sng" dirty="0">
                <a:latin typeface="Book Antiqua" panose="02040602050305030304" pitchFamily="18" charset="0"/>
              </a:rPr>
              <a:t>NUESTRA MISIÓN</a:t>
            </a:r>
            <a:endParaRPr lang="es-GT" sz="2400" dirty="0">
              <a:latin typeface="Book Antiqua" panose="02040602050305030304" pitchFamily="18" charset="0"/>
            </a:endParaRPr>
          </a:p>
          <a:p>
            <a:pPr algn="ctr">
              <a:buNone/>
            </a:pPr>
            <a:r>
              <a:rPr lang="es-MX" sz="2400" dirty="0">
                <a:latin typeface="Book Antiqua" panose="02040602050305030304" pitchFamily="18" charset="0"/>
              </a:rPr>
              <a:t>	La formación de dermatólogos sobresalientes con reconocimiento Universitario</a:t>
            </a:r>
            <a:endParaRPr lang="es-GT" sz="2400" dirty="0">
              <a:latin typeface="Book Antiqua" panose="02040602050305030304" pitchFamily="18" charset="0"/>
            </a:endParaRPr>
          </a:p>
          <a:p>
            <a:pPr algn="just">
              <a:buNone/>
            </a:pPr>
            <a:r>
              <a:rPr lang="es-MX" sz="2400" dirty="0">
                <a:latin typeface="Book Antiqua" panose="02040602050305030304" pitchFamily="18" charset="0"/>
              </a:rPr>
              <a:t>  </a:t>
            </a:r>
          </a:p>
          <a:p>
            <a:pPr algn="just">
              <a:buNone/>
            </a:pPr>
            <a:endParaRPr lang="es-GT" sz="2400" dirty="0">
              <a:latin typeface="Book Antiqua" panose="02040602050305030304" pitchFamily="18" charset="0"/>
            </a:endParaRPr>
          </a:p>
          <a:p>
            <a:pPr algn="ctr">
              <a:buNone/>
            </a:pPr>
            <a:r>
              <a:rPr lang="es-MX" sz="2400" b="1" u="sng" dirty="0">
                <a:latin typeface="Book Antiqua" panose="02040602050305030304" pitchFamily="18" charset="0"/>
              </a:rPr>
              <a:t>NUESTRA VISIÓN</a:t>
            </a:r>
            <a:endParaRPr lang="es-GT" sz="2400" dirty="0">
              <a:latin typeface="Book Antiqua" panose="02040602050305030304" pitchFamily="18" charset="0"/>
            </a:endParaRPr>
          </a:p>
          <a:p>
            <a:pPr algn="ctr">
              <a:buNone/>
            </a:pPr>
            <a:r>
              <a:rPr lang="es-MX" sz="2400" dirty="0">
                <a:latin typeface="Book Antiqua" panose="02040602050305030304" pitchFamily="18" charset="0"/>
              </a:rPr>
              <a:t>	Ser una de las escuelas de dermatología de mayor renombre y prestigio a nivel Latinoamericano</a:t>
            </a:r>
            <a:endParaRPr lang="es-GT" sz="2400" dirty="0">
              <a:latin typeface="Book Antiqua" panose="02040602050305030304" pitchFamily="18" charset="0"/>
            </a:endParaRPr>
          </a:p>
          <a:p>
            <a:pPr eaLnBrk="1" hangingPunct="1">
              <a:buFontTx/>
              <a:buNone/>
              <a:defRPr/>
            </a:pPr>
            <a:endParaRPr lang="es-ES" sz="2800" b="0"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5FD861E4-B9AB-0EEC-796A-ABE9527BBB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9" name="Imagen 8">
            <a:extLst>
              <a:ext uri="{FF2B5EF4-FFF2-40B4-BE49-F238E27FC236}">
                <a16:creationId xmlns:a16="http://schemas.microsoft.com/office/drawing/2014/main" id="{95A51B84-68F7-1012-D1E8-EAF1178C51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718234" y="254856"/>
            <a:ext cx="7765321" cy="1326321"/>
          </a:xfrm>
        </p:spPr>
        <p:txBody>
          <a:bodyPr>
            <a:noAutofit/>
          </a:bodyPr>
          <a:lstStyle/>
          <a:p>
            <a:r>
              <a:rPr lang="es-ES" sz="3200" dirty="0">
                <a:latin typeface="Book Antiqua" panose="02040602050305030304" pitchFamily="18" charset="0"/>
              </a:rPr>
              <a:t>OBJETIVOS DEL PROGRAMA ACADÉMICO DE INDERMA</a:t>
            </a:r>
            <a:endParaRPr lang="es-GT" sz="3200" dirty="0">
              <a:latin typeface="Book Antiqua" panose="02040602050305030304" pitchFamily="18" charset="0"/>
            </a:endParaRPr>
          </a:p>
        </p:txBody>
      </p:sp>
      <p:sp>
        <p:nvSpPr>
          <p:cNvPr id="7" name="6 Marcador de contenido"/>
          <p:cNvSpPr>
            <a:spLocks noGrp="1"/>
          </p:cNvSpPr>
          <p:nvPr>
            <p:ph idx="1"/>
          </p:nvPr>
        </p:nvSpPr>
        <p:spPr>
          <a:xfrm>
            <a:off x="457200" y="1628800"/>
            <a:ext cx="8229600" cy="4511994"/>
          </a:xfrm>
        </p:spPr>
        <p:txBody>
          <a:bodyPr anchor="ctr">
            <a:normAutofit/>
          </a:bodyPr>
          <a:lstStyle/>
          <a:p>
            <a:pPr algn="ctr">
              <a:buNone/>
            </a:pPr>
            <a:r>
              <a:rPr lang="es-ES" sz="2000" b="1" u="sng" dirty="0">
                <a:latin typeface="Book Antiqua" panose="02040602050305030304" pitchFamily="18" charset="0"/>
              </a:rPr>
              <a:t>GENERALES</a:t>
            </a:r>
          </a:p>
          <a:p>
            <a:pPr algn="just">
              <a:lnSpc>
                <a:spcPct val="120000"/>
              </a:lnSpc>
            </a:pPr>
            <a:endParaRPr lang="es-ES" sz="2000" dirty="0">
              <a:latin typeface="Book Antiqua" panose="02040602050305030304" pitchFamily="18" charset="0"/>
            </a:endParaRPr>
          </a:p>
          <a:p>
            <a:pPr algn="just">
              <a:lnSpc>
                <a:spcPct val="120000"/>
              </a:lnSpc>
            </a:pPr>
            <a:r>
              <a:rPr lang="es-ES" sz="2000" dirty="0">
                <a:latin typeface="Book Antiqua" panose="02040602050305030304" pitchFamily="18" charset="0"/>
              </a:rPr>
              <a:t>Formar especialistas (guatemaltecos y extranjeros) en dermatología médica-quirúrgica, con amplio conocimiento para diagnosticar y tratar enfermedades de la piel dentro del marco ético y legal. </a:t>
            </a:r>
          </a:p>
          <a:p>
            <a:pPr algn="just">
              <a:lnSpc>
                <a:spcPct val="120000"/>
              </a:lnSpc>
            </a:pPr>
            <a:endParaRPr lang="es-GT" sz="2000" dirty="0">
              <a:latin typeface="Book Antiqua" panose="02040602050305030304" pitchFamily="18" charset="0"/>
            </a:endParaRPr>
          </a:p>
          <a:p>
            <a:pPr algn="just">
              <a:lnSpc>
                <a:spcPct val="120000"/>
              </a:lnSpc>
            </a:pPr>
            <a:r>
              <a:rPr lang="es-ES" sz="2000" dirty="0">
                <a:latin typeface="Book Antiqua" panose="02040602050305030304" pitchFamily="18" charset="0"/>
              </a:rPr>
              <a:t>Contribuir con el enriquecimiento académico y personal del médico que es admitido en el programa. </a:t>
            </a:r>
            <a:endParaRPr lang="es-GT" sz="20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BF5B4A98-F1EF-4E59-AE41-9C971D7CB5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1590" y="178562"/>
            <a:ext cx="848999" cy="1077288"/>
          </a:xfrm>
          <a:prstGeom prst="rect">
            <a:avLst/>
          </a:prstGeom>
        </p:spPr>
      </p:pic>
      <p:pic>
        <p:nvPicPr>
          <p:cNvPr id="5" name="Imagen 4">
            <a:extLst>
              <a:ext uri="{FF2B5EF4-FFF2-40B4-BE49-F238E27FC236}">
                <a16:creationId xmlns:a16="http://schemas.microsoft.com/office/drawing/2014/main" id="{8DE269C0-FA35-67B8-CDAA-E16A3461B7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07189" y="254856"/>
            <a:ext cx="886957" cy="924700"/>
          </a:xfrm>
          <a:prstGeom prst="rect">
            <a:avLst/>
          </a:prstGeom>
        </p:spPr>
      </p:pic>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9" y="381637"/>
            <a:ext cx="7765321" cy="1326321"/>
          </a:xfrm>
        </p:spPr>
        <p:txBody>
          <a:bodyPr>
            <a:noAutofit/>
          </a:bodyPr>
          <a:lstStyle/>
          <a:p>
            <a:r>
              <a:rPr lang="es-ES" sz="2800" b="1" dirty="0">
                <a:latin typeface="Book Antiqua" panose="02040602050305030304" pitchFamily="18" charset="0"/>
              </a:rPr>
              <a:t>OBJETIVOS DEL PROGRAMA </a:t>
            </a:r>
            <a:br>
              <a:rPr lang="es-ES" sz="2800" b="1" dirty="0">
                <a:latin typeface="Book Antiqua" panose="02040602050305030304" pitchFamily="18" charset="0"/>
              </a:rPr>
            </a:br>
            <a:r>
              <a:rPr lang="es-ES" sz="2800" b="1" dirty="0">
                <a:latin typeface="Book Antiqua" panose="02040602050305030304" pitchFamily="18" charset="0"/>
              </a:rPr>
              <a:t>ACADÉMICO DE INDERMA</a:t>
            </a:r>
            <a:endParaRPr lang="es-GT" sz="2800" b="1" dirty="0">
              <a:latin typeface="Book Antiqua" panose="02040602050305030304" pitchFamily="18" charset="0"/>
            </a:endParaRPr>
          </a:p>
        </p:txBody>
      </p:sp>
      <p:sp>
        <p:nvSpPr>
          <p:cNvPr id="7" name="6 Marcador de contenido"/>
          <p:cNvSpPr>
            <a:spLocks noGrp="1"/>
          </p:cNvSpPr>
          <p:nvPr>
            <p:ph idx="1"/>
          </p:nvPr>
        </p:nvSpPr>
        <p:spPr>
          <a:xfrm>
            <a:off x="457200" y="1674078"/>
            <a:ext cx="8229600" cy="4900634"/>
          </a:xfrm>
        </p:spPr>
        <p:txBody>
          <a:bodyPr anchor="ctr">
            <a:normAutofit fontScale="70000" lnSpcReduction="20000"/>
          </a:bodyPr>
          <a:lstStyle/>
          <a:p>
            <a:pPr algn="ctr">
              <a:buNone/>
            </a:pPr>
            <a:r>
              <a:rPr lang="es-ES" b="1" u="sng" dirty="0">
                <a:latin typeface="Book Antiqua" panose="02040602050305030304" pitchFamily="18" charset="0"/>
              </a:rPr>
              <a:t>ESPECÍFICOS</a:t>
            </a:r>
            <a:endParaRPr lang="es-GT" u="sng" dirty="0">
              <a:latin typeface="Book Antiqua" panose="02040602050305030304" pitchFamily="18" charset="0"/>
            </a:endParaRPr>
          </a:p>
          <a:p>
            <a:pPr>
              <a:buNone/>
            </a:pPr>
            <a:r>
              <a:rPr lang="es-ES" dirty="0">
                <a:latin typeface="Book Antiqua" panose="02040602050305030304" pitchFamily="18" charset="0"/>
              </a:rPr>
              <a:t> </a:t>
            </a:r>
            <a:endParaRPr lang="es-GT" dirty="0">
              <a:latin typeface="Book Antiqua" panose="02040602050305030304" pitchFamily="18" charset="0"/>
            </a:endParaRPr>
          </a:p>
          <a:p>
            <a:pPr lvl="0" algn="just"/>
            <a:r>
              <a:rPr lang="es-ES" dirty="0">
                <a:latin typeface="Book Antiqua" panose="02040602050305030304" pitchFamily="18" charset="0"/>
              </a:rPr>
              <a:t>Conocer la anatomía macroscópica y microscópica, así como la fisiología normal de la piel, conceptos esenciales para la comprensión de las enfermedades dermatológicas. </a:t>
            </a:r>
          </a:p>
          <a:p>
            <a:pPr lvl="0" algn="just"/>
            <a:endParaRPr lang="es-GT" dirty="0">
              <a:latin typeface="Book Antiqua" panose="02040602050305030304" pitchFamily="18" charset="0"/>
            </a:endParaRPr>
          </a:p>
          <a:p>
            <a:pPr lvl="0" algn="just"/>
            <a:r>
              <a:rPr lang="es-ES" dirty="0">
                <a:latin typeface="Book Antiqua" panose="02040602050305030304" pitchFamily="18" charset="0"/>
              </a:rPr>
              <a:t>Orientar al residente de cómo realizar la historia clínica y el examen físico dermatológico, que son el fundamento básico para el diagnóstico dermatológico correcto. </a:t>
            </a:r>
          </a:p>
          <a:p>
            <a:pPr lvl="0" algn="just"/>
            <a:endParaRPr lang="es-GT" dirty="0">
              <a:latin typeface="Book Antiqua" panose="02040602050305030304" pitchFamily="18" charset="0"/>
            </a:endParaRPr>
          </a:p>
          <a:p>
            <a:pPr lvl="0" algn="just"/>
            <a:r>
              <a:rPr lang="es-ES" dirty="0">
                <a:latin typeface="Book Antiqua" panose="02040602050305030304" pitchFamily="18" charset="0"/>
              </a:rPr>
              <a:t>Conocer la fisiopatología de las diversas enfermedades de la piel.</a:t>
            </a:r>
          </a:p>
          <a:p>
            <a:pPr lvl="0" algn="just"/>
            <a:endParaRPr lang="es-GT" dirty="0">
              <a:latin typeface="Book Antiqua" panose="02040602050305030304" pitchFamily="18" charset="0"/>
            </a:endParaRPr>
          </a:p>
          <a:p>
            <a:pPr lvl="0" algn="just"/>
            <a:r>
              <a:rPr lang="es-ES" dirty="0">
                <a:latin typeface="Book Antiqua" panose="02040602050305030304" pitchFamily="18" charset="0"/>
              </a:rPr>
              <a:t>Capacitar al médico en el abordaje,  diagnóstico y tratamiento de los pacientes hospitalizados,  de consulta externa y  clínica de especialidades de INDERMA.</a:t>
            </a:r>
          </a:p>
          <a:p>
            <a:pPr lvl="0" algn="just"/>
            <a:endParaRPr lang="es-GT" dirty="0">
              <a:latin typeface="Book Antiqua" panose="02040602050305030304" pitchFamily="18" charset="0"/>
            </a:endParaRPr>
          </a:p>
          <a:p>
            <a:pPr lvl="0" algn="just"/>
            <a:r>
              <a:rPr lang="es-ES" dirty="0">
                <a:latin typeface="Book Antiqua" panose="02040602050305030304" pitchFamily="18" charset="0"/>
              </a:rPr>
              <a:t>Estudiar durante los tres años y cuatro meses, las enfermedades dermatológicas detalladas en el programa docente para que el residente adquiera un amplio conocimiento de las mismas.</a:t>
            </a:r>
            <a:r>
              <a:rPr lang="es-GT" b="1" u="sng" dirty="0">
                <a:latin typeface="Book Antiqua" panose="02040602050305030304" pitchFamily="18" charset="0"/>
              </a:rPr>
              <a:t> </a:t>
            </a:r>
            <a:endParaRPr lang="es-GT"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6D69B3E9-128B-A8D8-82B8-BAD8EB542A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C4186BF3-9836-D399-7AA6-EB650B1D90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9" y="345317"/>
            <a:ext cx="7765321" cy="1326321"/>
          </a:xfrm>
        </p:spPr>
        <p:txBody>
          <a:bodyPr>
            <a:noAutofit/>
          </a:bodyPr>
          <a:lstStyle/>
          <a:p>
            <a:r>
              <a:rPr lang="es-ES" sz="3000" b="1" dirty="0">
                <a:latin typeface="Book Antiqua" panose="02040602050305030304" pitchFamily="18" charset="0"/>
              </a:rPr>
              <a:t>OBJETIVOS DEL PROGRAMA ACADÉMICO DE INDERMA</a:t>
            </a:r>
            <a:endParaRPr lang="es-GT" sz="3000" b="1" dirty="0">
              <a:latin typeface="Book Antiqua" panose="02040602050305030304" pitchFamily="18" charset="0"/>
            </a:endParaRPr>
          </a:p>
        </p:txBody>
      </p:sp>
      <p:sp>
        <p:nvSpPr>
          <p:cNvPr id="7" name="6 Marcador de contenido"/>
          <p:cNvSpPr>
            <a:spLocks noGrp="1"/>
          </p:cNvSpPr>
          <p:nvPr>
            <p:ph idx="1"/>
          </p:nvPr>
        </p:nvSpPr>
        <p:spPr>
          <a:xfrm>
            <a:off x="457199" y="1484784"/>
            <a:ext cx="8229600" cy="4900634"/>
          </a:xfrm>
        </p:spPr>
        <p:txBody>
          <a:bodyPr anchor="ctr">
            <a:normAutofit fontScale="77500" lnSpcReduction="20000"/>
          </a:bodyPr>
          <a:lstStyle/>
          <a:p>
            <a:pPr algn="ctr">
              <a:buNone/>
            </a:pPr>
            <a:r>
              <a:rPr lang="es-ES" b="1" u="sng" dirty="0">
                <a:latin typeface="Book Antiqua" panose="02040602050305030304" pitchFamily="18" charset="0"/>
              </a:rPr>
              <a:t>ESPECÍFICOS</a:t>
            </a:r>
            <a:endParaRPr lang="es-GT" u="sng" dirty="0">
              <a:latin typeface="Book Antiqua" panose="02040602050305030304" pitchFamily="18" charset="0"/>
            </a:endParaRPr>
          </a:p>
          <a:p>
            <a:pPr>
              <a:buNone/>
            </a:pPr>
            <a:r>
              <a:rPr lang="es-ES" dirty="0">
                <a:latin typeface="Book Antiqua" panose="02040602050305030304" pitchFamily="18" charset="0"/>
              </a:rPr>
              <a:t> </a:t>
            </a:r>
            <a:endParaRPr lang="es-GT" dirty="0">
              <a:latin typeface="Book Antiqua" panose="02040602050305030304" pitchFamily="18" charset="0"/>
            </a:endParaRPr>
          </a:p>
          <a:p>
            <a:pPr lvl="0" algn="just"/>
            <a:r>
              <a:rPr lang="es-ES" dirty="0">
                <a:latin typeface="Book Antiqua" panose="02040602050305030304" pitchFamily="18" charset="0"/>
              </a:rPr>
              <a:t>Desarrollar la habilidad del residente para realizar procedimientos quirúrgicos de diagnóstico y tratamiento, así como una introducción a la dermatología cosmética.</a:t>
            </a:r>
          </a:p>
          <a:p>
            <a:pPr lvl="0" algn="just"/>
            <a:endParaRPr lang="es-GT" dirty="0">
              <a:latin typeface="Book Antiqua" panose="02040602050305030304" pitchFamily="18" charset="0"/>
            </a:endParaRPr>
          </a:p>
          <a:p>
            <a:pPr lvl="0" algn="just"/>
            <a:r>
              <a:rPr lang="es-ES" dirty="0">
                <a:latin typeface="Book Antiqua" panose="02040602050305030304" pitchFamily="18" charset="0"/>
              </a:rPr>
              <a:t>Conocer las complicaciones y pronósticos de las enfermedades de la piel. </a:t>
            </a:r>
          </a:p>
          <a:p>
            <a:pPr lvl="0" algn="just"/>
            <a:endParaRPr lang="es-GT" dirty="0">
              <a:latin typeface="Book Antiqua" panose="02040602050305030304" pitchFamily="18" charset="0"/>
            </a:endParaRPr>
          </a:p>
          <a:p>
            <a:pPr lvl="0" algn="just"/>
            <a:r>
              <a:rPr lang="es-ES" dirty="0">
                <a:latin typeface="Book Antiqua" panose="02040602050305030304" pitchFamily="18" charset="0"/>
              </a:rPr>
              <a:t>Desarrollar la capacidad de identificar tempranamente patologías sistémicas que manifiestan afecciones cutáneas.</a:t>
            </a:r>
          </a:p>
          <a:p>
            <a:pPr lvl="0" algn="just"/>
            <a:endParaRPr lang="es-GT" dirty="0">
              <a:latin typeface="Book Antiqua" panose="02040602050305030304" pitchFamily="18" charset="0"/>
            </a:endParaRPr>
          </a:p>
          <a:p>
            <a:pPr lvl="0" algn="just"/>
            <a:r>
              <a:rPr lang="es-ES" dirty="0">
                <a:latin typeface="Book Antiqua" panose="02040602050305030304" pitchFamily="18" charset="0"/>
              </a:rPr>
              <a:t>Conocer la anatomía y fisiología del sistema venoso y linfático de miembros inferiores. </a:t>
            </a:r>
          </a:p>
          <a:p>
            <a:pPr lvl="0" algn="just"/>
            <a:endParaRPr lang="es-GT" dirty="0">
              <a:latin typeface="Book Antiqua" panose="02040602050305030304" pitchFamily="18" charset="0"/>
            </a:endParaRPr>
          </a:p>
          <a:p>
            <a:pPr lvl="0" algn="just"/>
            <a:r>
              <a:rPr lang="es-ES" dirty="0">
                <a:latin typeface="Book Antiqua" panose="02040602050305030304" pitchFamily="18" charset="0"/>
              </a:rPr>
              <a:t>Conocer los cambios histopatológicos de las enfermedades de la piel.</a:t>
            </a:r>
            <a:r>
              <a:rPr lang="es-GT" b="1" u="sng" dirty="0">
                <a:latin typeface="Book Antiqua" panose="02040602050305030304" pitchFamily="18" charset="0"/>
              </a:rPr>
              <a:t> </a:t>
            </a:r>
            <a:endParaRPr lang="es-GT" dirty="0">
              <a:latin typeface="Book Antiqua" panose="02040602050305030304" pitchFamily="18" charset="0"/>
            </a:endParaRPr>
          </a:p>
        </p:txBody>
      </p:sp>
      <p:pic>
        <p:nvPicPr>
          <p:cNvPr id="2" name="Imagen 1" descr="Imagen que contiene plato, tabla, firmar, hombre&#10;&#10;El contenido generado por IA puede ser incorrecto.">
            <a:extLst>
              <a:ext uri="{FF2B5EF4-FFF2-40B4-BE49-F238E27FC236}">
                <a16:creationId xmlns:a16="http://schemas.microsoft.com/office/drawing/2014/main" id="{CCB162F7-9F23-5ED6-6BEA-2273A8563D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3" name="Imagen 2">
            <a:extLst>
              <a:ext uri="{FF2B5EF4-FFF2-40B4-BE49-F238E27FC236}">
                <a16:creationId xmlns:a16="http://schemas.microsoft.com/office/drawing/2014/main" id="{F44F5350-8ECA-BE18-7D3D-A70C8FEE87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457200" y="268859"/>
            <a:ext cx="8229600" cy="1143000"/>
          </a:xfrm>
        </p:spPr>
        <p:txBody>
          <a:bodyPr>
            <a:noAutofit/>
          </a:bodyPr>
          <a:lstStyle/>
          <a:p>
            <a:r>
              <a:rPr lang="es-ES" sz="3000" b="1" dirty="0">
                <a:latin typeface="Book Antiqua" panose="02040602050305030304" pitchFamily="18" charset="0"/>
              </a:rPr>
              <a:t>OBJETIVOS DEL PROGRAMA ACADÉMICO DE INDERMA</a:t>
            </a:r>
            <a:endParaRPr lang="es-GT" sz="3000" b="1" dirty="0">
              <a:latin typeface="Book Antiqua" panose="02040602050305030304" pitchFamily="18" charset="0"/>
            </a:endParaRPr>
          </a:p>
        </p:txBody>
      </p:sp>
      <p:sp>
        <p:nvSpPr>
          <p:cNvPr id="7" name="6 Marcador de contenido"/>
          <p:cNvSpPr>
            <a:spLocks noGrp="1"/>
          </p:cNvSpPr>
          <p:nvPr>
            <p:ph idx="1"/>
          </p:nvPr>
        </p:nvSpPr>
        <p:spPr>
          <a:xfrm>
            <a:off x="457200" y="1600200"/>
            <a:ext cx="8229600" cy="4900634"/>
          </a:xfrm>
        </p:spPr>
        <p:txBody>
          <a:bodyPr anchor="ctr">
            <a:normAutofit fontScale="70000" lnSpcReduction="20000"/>
          </a:bodyPr>
          <a:lstStyle/>
          <a:p>
            <a:pPr algn="ctr">
              <a:buNone/>
            </a:pPr>
            <a:r>
              <a:rPr lang="es-ES" b="1" u="sng" dirty="0">
                <a:latin typeface="Book Antiqua" panose="02040602050305030304" pitchFamily="18" charset="0"/>
              </a:rPr>
              <a:t>ESPECÍFICOS</a:t>
            </a:r>
            <a:endParaRPr lang="es-GT" u="sng" dirty="0">
              <a:latin typeface="Book Antiqua" panose="02040602050305030304" pitchFamily="18" charset="0"/>
            </a:endParaRPr>
          </a:p>
          <a:p>
            <a:pPr>
              <a:buNone/>
            </a:pPr>
            <a:r>
              <a:rPr lang="es-ES" dirty="0">
                <a:latin typeface="Book Antiqua" panose="02040602050305030304" pitchFamily="18" charset="0"/>
              </a:rPr>
              <a:t> </a:t>
            </a:r>
            <a:endParaRPr lang="es-GT" dirty="0">
              <a:latin typeface="Book Antiqua" panose="02040602050305030304" pitchFamily="18" charset="0"/>
            </a:endParaRPr>
          </a:p>
          <a:p>
            <a:pPr lvl="0"/>
            <a:r>
              <a:rPr lang="es-GT" dirty="0">
                <a:latin typeface="Book Antiqua" panose="02040602050305030304" pitchFamily="18" charset="0"/>
              </a:rPr>
              <a:t>Estudio profundo de las nuevas técnicas diagnósticas y de  laboratorio relacionadas a las enfermedades de la piel.</a:t>
            </a:r>
          </a:p>
          <a:p>
            <a:pPr lvl="0"/>
            <a:endParaRPr lang="es-GT" dirty="0">
              <a:latin typeface="Book Antiqua" panose="02040602050305030304" pitchFamily="18" charset="0"/>
            </a:endParaRPr>
          </a:p>
          <a:p>
            <a:pPr lvl="0"/>
            <a:r>
              <a:rPr lang="es-GT" dirty="0">
                <a:latin typeface="Book Antiqua" panose="02040602050305030304" pitchFamily="18" charset="0"/>
              </a:rPr>
              <a:t>Estudio amplio de las técnicas tradicionales (formulaciones magistrales) y terapéutica modera para el abordaje de las enfermedades de la piel.</a:t>
            </a:r>
          </a:p>
          <a:p>
            <a:pPr lvl="0"/>
            <a:endParaRPr lang="es-GT" dirty="0">
              <a:latin typeface="Book Antiqua" panose="02040602050305030304" pitchFamily="18" charset="0"/>
            </a:endParaRPr>
          </a:p>
          <a:p>
            <a:pPr lvl="0"/>
            <a:r>
              <a:rPr lang="es-GT" dirty="0">
                <a:latin typeface="Book Antiqua" panose="02040602050305030304" pitchFamily="18" charset="0"/>
              </a:rPr>
              <a:t>Practicar el adecuado seguimiento del paciente con problemas dermatológicos.</a:t>
            </a:r>
          </a:p>
          <a:p>
            <a:pPr lvl="0"/>
            <a:endParaRPr lang="es-GT" dirty="0">
              <a:latin typeface="Book Antiqua" panose="02040602050305030304" pitchFamily="18" charset="0"/>
            </a:endParaRPr>
          </a:p>
          <a:p>
            <a:pPr lvl="0"/>
            <a:r>
              <a:rPr lang="es-ES" dirty="0">
                <a:latin typeface="Book Antiqua" panose="02040602050305030304" pitchFamily="18" charset="0"/>
              </a:rPr>
              <a:t>Estar en capacidad para desempeñarse correctamente como médico de interconsulta a nivel institucional y privado. </a:t>
            </a:r>
          </a:p>
          <a:p>
            <a:pPr lvl="0"/>
            <a:endParaRPr lang="es-GT" dirty="0">
              <a:latin typeface="Book Antiqua" panose="02040602050305030304" pitchFamily="18" charset="0"/>
            </a:endParaRPr>
          </a:p>
          <a:p>
            <a:pPr lvl="0"/>
            <a:r>
              <a:rPr lang="es-ES" dirty="0">
                <a:latin typeface="Book Antiqua" panose="02040602050305030304" pitchFamily="18" charset="0"/>
              </a:rPr>
              <a:t>Poder aplicar procedimientos quirúrgicos menores y especializados para el tratamiento curativo y/o correctivo de diferentes patologías cutáneas.</a:t>
            </a:r>
            <a:endParaRPr lang="es-GT"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59FEAEC-D562-5F09-F3E5-314CD333E5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F10CF5EA-BF53-FFAA-5A47-F74DD0A677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8" y="33459"/>
            <a:ext cx="7765321" cy="1326321"/>
          </a:xfrm>
        </p:spPr>
        <p:txBody>
          <a:bodyPr>
            <a:noAutofit/>
          </a:bodyPr>
          <a:lstStyle/>
          <a:p>
            <a:r>
              <a:rPr lang="es-ES" sz="2800" dirty="0">
                <a:latin typeface="Book Antiqua" panose="02040602050305030304" pitchFamily="18" charset="0"/>
              </a:rPr>
              <a:t>OBJETIVOS DEL PROGRAMA </a:t>
            </a:r>
            <a:br>
              <a:rPr lang="es-ES" sz="2800" dirty="0">
                <a:latin typeface="Book Antiqua" panose="02040602050305030304" pitchFamily="18" charset="0"/>
              </a:rPr>
            </a:br>
            <a:r>
              <a:rPr lang="es-ES" sz="2800" dirty="0">
                <a:latin typeface="Book Antiqua" panose="02040602050305030304" pitchFamily="18" charset="0"/>
              </a:rPr>
              <a:t>ACADÉMICO DE INDERMA</a:t>
            </a:r>
            <a:endParaRPr lang="es-GT" sz="2800" dirty="0">
              <a:latin typeface="Book Antiqua" panose="02040602050305030304" pitchFamily="18" charset="0"/>
            </a:endParaRPr>
          </a:p>
        </p:txBody>
      </p:sp>
      <p:sp>
        <p:nvSpPr>
          <p:cNvPr id="7" name="6 Marcador de contenido"/>
          <p:cNvSpPr>
            <a:spLocks noGrp="1"/>
          </p:cNvSpPr>
          <p:nvPr>
            <p:ph idx="1"/>
          </p:nvPr>
        </p:nvSpPr>
        <p:spPr>
          <a:xfrm>
            <a:off x="457198" y="1355786"/>
            <a:ext cx="8229600" cy="4900634"/>
          </a:xfrm>
        </p:spPr>
        <p:txBody>
          <a:bodyPr anchor="ctr">
            <a:noAutofit/>
          </a:bodyPr>
          <a:lstStyle/>
          <a:p>
            <a:pPr algn="ctr">
              <a:buNone/>
            </a:pPr>
            <a:r>
              <a:rPr lang="es-ES" sz="1800" b="1" u="sng" dirty="0">
                <a:latin typeface="Book Antiqua" panose="02040602050305030304" pitchFamily="18" charset="0"/>
                <a:cs typeface="Times New Roman" panose="02020603050405020304" pitchFamily="18" charset="0"/>
              </a:rPr>
              <a:t>ESPECÍFICOS</a:t>
            </a:r>
            <a:endParaRPr lang="es-GT" sz="1800" u="sng" dirty="0">
              <a:latin typeface="Book Antiqua" panose="02040602050305030304" pitchFamily="18" charset="0"/>
              <a:cs typeface="Times New Roman" panose="02020603050405020304" pitchFamily="18" charset="0"/>
            </a:endParaRPr>
          </a:p>
          <a:p>
            <a:r>
              <a:rPr lang="es-ES" sz="1800" dirty="0">
                <a:latin typeface="Book Antiqua" panose="02040602050305030304" pitchFamily="18" charset="0"/>
                <a:cs typeface="Times New Roman" panose="02020603050405020304" pitchFamily="18" charset="0"/>
              </a:rPr>
              <a:t> </a:t>
            </a:r>
            <a:r>
              <a:rPr lang="es-ES" sz="1400" dirty="0">
                <a:latin typeface="Times New Roman" panose="02020603050405020304" pitchFamily="18" charset="0"/>
                <a:cs typeface="Times New Roman" panose="02020603050405020304" pitchFamily="18" charset="0"/>
              </a:rPr>
              <a:t>Desarrollar en el residente la capacidad de una adecuada exposición verbal y escrita de las patologías de la piel. </a:t>
            </a:r>
          </a:p>
          <a:p>
            <a:pPr lvl="0" algn="just"/>
            <a:endParaRPr lang="es-GT" sz="1400" dirty="0">
              <a:latin typeface="Times New Roman" panose="02020603050405020304" pitchFamily="18" charset="0"/>
              <a:cs typeface="Times New Roman" panose="02020603050405020304" pitchFamily="18" charset="0"/>
            </a:endParaRPr>
          </a:p>
          <a:p>
            <a:pPr lvl="0" algn="just"/>
            <a:r>
              <a:rPr lang="es-ES" sz="1400" dirty="0">
                <a:latin typeface="Times New Roman" panose="02020603050405020304" pitchFamily="18" charset="0"/>
                <a:cs typeface="Times New Roman" panose="02020603050405020304" pitchFamily="18" charset="0"/>
              </a:rPr>
              <a:t>Desarrollar en el residente la capacidad para educar en patologías dermatológicas a la población médica,  pacientes y sus familiares. </a:t>
            </a:r>
          </a:p>
          <a:p>
            <a:pPr lvl="0" algn="just"/>
            <a:endParaRPr lang="es-GT" sz="1400" dirty="0">
              <a:latin typeface="Times New Roman" panose="02020603050405020304" pitchFamily="18" charset="0"/>
              <a:cs typeface="Times New Roman" panose="02020603050405020304" pitchFamily="18" charset="0"/>
            </a:endParaRPr>
          </a:p>
          <a:p>
            <a:pPr lvl="0" algn="just"/>
            <a:r>
              <a:rPr lang="es-ES" sz="1400" dirty="0">
                <a:latin typeface="Times New Roman" panose="02020603050405020304" pitchFamily="18" charset="0"/>
                <a:cs typeface="Times New Roman" panose="02020603050405020304" pitchFamily="18" charset="0"/>
              </a:rPr>
              <a:t>Desarrollar en el residente la capacidad de tratar tanto enfermedades patológicas de la piel,  como problemas de índole cosmético. </a:t>
            </a:r>
          </a:p>
          <a:p>
            <a:pPr lvl="0" algn="just"/>
            <a:endParaRPr lang="es-GT" sz="1400" dirty="0">
              <a:latin typeface="Times New Roman" panose="02020603050405020304" pitchFamily="18" charset="0"/>
              <a:cs typeface="Times New Roman" panose="02020603050405020304" pitchFamily="18" charset="0"/>
            </a:endParaRPr>
          </a:p>
          <a:p>
            <a:pPr lvl="0" algn="just"/>
            <a:r>
              <a:rPr lang="es-ES" sz="1400" dirty="0">
                <a:latin typeface="Times New Roman" panose="02020603050405020304" pitchFamily="18" charset="0"/>
                <a:cs typeface="Times New Roman" panose="02020603050405020304" pitchFamily="18" charset="0"/>
              </a:rPr>
              <a:t>Exhortar y estimular al residente a realizar proyectos de investigación, así como publicar en Congresos y revistas nacionales e internacionales.</a:t>
            </a:r>
          </a:p>
          <a:p>
            <a:pPr lvl="0" algn="just"/>
            <a:endParaRPr lang="es-GT" sz="1400" dirty="0">
              <a:latin typeface="Times New Roman" panose="02020603050405020304" pitchFamily="18" charset="0"/>
              <a:cs typeface="Times New Roman" panose="02020603050405020304" pitchFamily="18" charset="0"/>
            </a:endParaRPr>
          </a:p>
          <a:p>
            <a:pPr lvl="0" algn="just"/>
            <a:r>
              <a:rPr lang="es-ES" sz="1400" dirty="0">
                <a:latin typeface="Times New Roman" panose="02020603050405020304" pitchFamily="18" charset="0"/>
                <a:cs typeface="Times New Roman" panose="02020603050405020304" pitchFamily="18" charset="0"/>
              </a:rPr>
              <a:t>Fomentar el interés por la investigación en la patología de la piel a través de la participación en Congresos Nacionales e Internacionales, rotaciones en centros dermatológicos extranjeros y tesis de graduación</a:t>
            </a:r>
            <a:r>
              <a:rPr lang="es-ES" sz="1400" dirty="0">
                <a:solidFill>
                  <a:schemeClr val="accent3">
                    <a:lumMod val="75000"/>
                  </a:schemeClr>
                </a:solidFill>
                <a:latin typeface="Times New Roman" panose="02020603050405020304" pitchFamily="18" charset="0"/>
                <a:cs typeface="Times New Roman" panose="02020603050405020304" pitchFamily="18" charset="0"/>
              </a:rPr>
              <a:t>. </a:t>
            </a:r>
            <a:r>
              <a:rPr lang="es-GT" sz="1400" b="1" u="sng" dirty="0">
                <a:solidFill>
                  <a:schemeClr val="accent3">
                    <a:lumMod val="75000"/>
                  </a:schemeClr>
                </a:solidFill>
                <a:latin typeface="Times New Roman" panose="02020603050405020304" pitchFamily="18" charset="0"/>
                <a:cs typeface="Times New Roman" panose="02020603050405020304" pitchFamily="18" charset="0"/>
              </a:rPr>
              <a:t> </a:t>
            </a:r>
            <a:endParaRPr lang="es-GT" sz="1400" dirty="0">
              <a:solidFill>
                <a:schemeClr val="accent3">
                  <a:lumMod val="75000"/>
                </a:schemeClr>
              </a:solidFill>
              <a:latin typeface="Times New Roman" panose="02020603050405020304" pitchFamily="18" charset="0"/>
              <a:cs typeface="Times New Roman" panose="0202060305040502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8FD7A82-CA20-7A3A-CBA0-478430EA32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D15B348E-42A3-2DA2-61D7-788F379804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9" y="0"/>
            <a:ext cx="7765321" cy="1326321"/>
          </a:xfrm>
        </p:spPr>
        <p:txBody>
          <a:bodyPr>
            <a:noAutofit/>
          </a:bodyPr>
          <a:lstStyle/>
          <a:p>
            <a:r>
              <a:rPr lang="es-ES" sz="4000" dirty="0">
                <a:latin typeface="Book Antiqua" panose="02040602050305030304" pitchFamily="18" charset="0"/>
              </a:rPr>
              <a:t>QUIENES SOMOS</a:t>
            </a:r>
            <a:endParaRPr lang="es-GT" sz="4000" dirty="0">
              <a:latin typeface="Book Antiqua" panose="02040602050305030304" pitchFamily="18" charset="0"/>
            </a:endParaRPr>
          </a:p>
        </p:txBody>
      </p:sp>
      <p:sp>
        <p:nvSpPr>
          <p:cNvPr id="9" name="8 Marcador de contenido"/>
          <p:cNvSpPr>
            <a:spLocks noGrp="1"/>
          </p:cNvSpPr>
          <p:nvPr>
            <p:ph idx="1"/>
          </p:nvPr>
        </p:nvSpPr>
        <p:spPr>
          <a:xfrm>
            <a:off x="457199" y="1547407"/>
            <a:ext cx="8229600" cy="4525963"/>
          </a:xfrm>
        </p:spPr>
        <p:txBody>
          <a:bodyPr anchor="ctr">
            <a:normAutofit fontScale="92500" lnSpcReduction="20000"/>
          </a:bodyPr>
          <a:lstStyle/>
          <a:p>
            <a:pPr algn="just">
              <a:lnSpc>
                <a:spcPct val="110000"/>
              </a:lnSpc>
            </a:pPr>
            <a:r>
              <a:rPr lang="es-MX" sz="2000" dirty="0">
                <a:latin typeface="Book Antiqua" panose="02040602050305030304" pitchFamily="18" charset="0"/>
              </a:rPr>
              <a:t>INDERMA es un patronato no lucrativo que nació en 1973 gracias a la visión del </a:t>
            </a:r>
            <a:r>
              <a:rPr lang="es-MX" sz="2000" b="1" i="1" dirty="0">
                <a:latin typeface="Book Antiqua" panose="02040602050305030304" pitchFamily="18" charset="0"/>
              </a:rPr>
              <a:t>Profesor Dr. Fernando A. Cordero C</a:t>
            </a:r>
            <a:r>
              <a:rPr lang="es-MX" sz="2000" b="1" dirty="0">
                <a:latin typeface="Book Antiqua" panose="02040602050305030304" pitchFamily="18" charset="0"/>
              </a:rPr>
              <a:t>. </a:t>
            </a:r>
            <a:r>
              <a:rPr lang="es-MX" sz="2000" dirty="0">
                <a:latin typeface="Book Antiqua" panose="02040602050305030304" pitchFamily="18" charset="0"/>
              </a:rPr>
              <a:t>cuyo objetivo es la búsqueda activa y el tratamiento de los pacientes leprosos de Guatemala, a través de la evaluación del paciente dermatológico en general. </a:t>
            </a:r>
          </a:p>
          <a:p>
            <a:pPr algn="just">
              <a:lnSpc>
                <a:spcPct val="110000"/>
              </a:lnSpc>
            </a:pPr>
            <a:endParaRPr lang="es-MX" sz="2000" dirty="0">
              <a:latin typeface="Book Antiqua" panose="02040602050305030304" pitchFamily="18" charset="0"/>
            </a:endParaRPr>
          </a:p>
          <a:p>
            <a:pPr algn="just">
              <a:lnSpc>
                <a:spcPct val="110000"/>
              </a:lnSpc>
            </a:pPr>
            <a:r>
              <a:rPr lang="es-MX" sz="2000" dirty="0">
                <a:latin typeface="Book Antiqua" panose="02040602050305030304" pitchFamily="18" charset="0"/>
              </a:rPr>
              <a:t>Así nace este sueño, el cual se ha convertido luego de 51 años de labor en un gran centro de referencia de Lepra y otras enfermedades de la piel a nivel centroamericano. Así mismo es uno de los más importantes centros de formación académica, con más de 218 profesionales graduados de todo el Istmo Centroamericano, México, Colombia, Perú, Ecuador y Bolivia. </a:t>
            </a:r>
          </a:p>
          <a:p>
            <a:pPr algn="just">
              <a:lnSpc>
                <a:spcPct val="110000"/>
              </a:lnSpc>
            </a:pPr>
            <a:endParaRPr lang="es-MX" sz="2000" dirty="0">
              <a:latin typeface="Book Antiqua" panose="02040602050305030304" pitchFamily="18" charset="0"/>
            </a:endParaRPr>
          </a:p>
          <a:p>
            <a:pPr algn="just">
              <a:lnSpc>
                <a:spcPct val="110000"/>
              </a:lnSpc>
            </a:pPr>
            <a:r>
              <a:rPr lang="es-MX" sz="2000" dirty="0">
                <a:latin typeface="Book Antiqua" panose="02040602050305030304" pitchFamily="18" charset="0"/>
              </a:rPr>
              <a:t>Contando desde hace 32 años con reconocimiento por parte de la Facultad de Medicina UFM.</a:t>
            </a:r>
          </a:p>
        </p:txBody>
      </p:sp>
      <p:pic>
        <p:nvPicPr>
          <p:cNvPr id="4" name="Imagen 3" descr="Imagen que contiene plato, tabla, firmar, hombre&#10;&#10;El contenido generado por IA puede ser incorrecto.">
            <a:extLst>
              <a:ext uri="{FF2B5EF4-FFF2-40B4-BE49-F238E27FC236}">
                <a16:creationId xmlns:a16="http://schemas.microsoft.com/office/drawing/2014/main" id="{53DC15A4-E356-07D3-4731-8740C7F2844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75AA5ECD-D99C-6B9F-3A79-2A3E5C6B66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5346" y="4251"/>
            <a:ext cx="7765321" cy="1326321"/>
          </a:xfrm>
        </p:spPr>
        <p:txBody>
          <a:bodyPr>
            <a:noAutofit/>
          </a:bodyPr>
          <a:lstStyle/>
          <a:p>
            <a:r>
              <a:rPr lang="es-ES" sz="4000" dirty="0">
                <a:latin typeface="Book Antiqua" panose="02040602050305030304" pitchFamily="18" charset="0"/>
              </a:rPr>
              <a:t>QUIENES SOMOS</a:t>
            </a:r>
            <a:endParaRPr lang="es-GT" sz="4000" dirty="0">
              <a:latin typeface="Book Antiqua" panose="02040602050305030304" pitchFamily="18" charset="0"/>
            </a:endParaRPr>
          </a:p>
        </p:txBody>
      </p:sp>
      <p:sp>
        <p:nvSpPr>
          <p:cNvPr id="9" name="8 Marcador de contenido"/>
          <p:cNvSpPr>
            <a:spLocks noGrp="1"/>
          </p:cNvSpPr>
          <p:nvPr>
            <p:ph idx="1"/>
          </p:nvPr>
        </p:nvSpPr>
        <p:spPr>
          <a:xfrm>
            <a:off x="685346" y="1772816"/>
            <a:ext cx="7765322" cy="3695136"/>
          </a:xfrm>
        </p:spPr>
        <p:txBody>
          <a:bodyPr anchor="ctr">
            <a:normAutofit fontScale="70000" lnSpcReduction="20000"/>
          </a:bodyPr>
          <a:lstStyle/>
          <a:p>
            <a:pPr algn="just">
              <a:lnSpc>
                <a:spcPct val="150000"/>
              </a:lnSpc>
              <a:defRPr/>
            </a:pPr>
            <a:r>
              <a:rPr lang="es-GT" sz="2000" dirty="0">
                <a:latin typeface="Book Antiqua" panose="02040602050305030304" pitchFamily="18" charset="0"/>
                <a:ea typeface="Times New Roman" pitchFamily="18" charset="0"/>
              </a:rPr>
              <a:t>El Instituto de Dermatología y Cirugía de Piel cuenta con un Programa de Postgrado para Médicos,  tanto nacionales como extranjeros de habla hispana.</a:t>
            </a:r>
          </a:p>
          <a:p>
            <a:pPr algn="just">
              <a:lnSpc>
                <a:spcPct val="150000"/>
              </a:lnSpc>
              <a:defRPr/>
            </a:pPr>
            <a:endParaRPr lang="es-GT" sz="2000" dirty="0">
              <a:latin typeface="Book Antiqua" panose="02040602050305030304" pitchFamily="18" charset="0"/>
              <a:ea typeface="Times New Roman" pitchFamily="18" charset="0"/>
            </a:endParaRPr>
          </a:p>
          <a:p>
            <a:pPr algn="just">
              <a:lnSpc>
                <a:spcPct val="150000"/>
              </a:lnSpc>
              <a:defRPr/>
            </a:pPr>
            <a:r>
              <a:rPr lang="es-GT" sz="2000" dirty="0">
                <a:latin typeface="Book Antiqua" panose="02040602050305030304" pitchFamily="18" charset="0"/>
                <a:ea typeface="Times New Roman" pitchFamily="18" charset="0"/>
              </a:rPr>
              <a:t>El Programa es un sistema académico docente que tiene una duración de tres años y cuatro meses,  y está  compuesto por 5 Unidades Longitudinales y 25 Unidades Transversales.  Inicia el 1 de Octubre y concluye el 30 de Septiembre de cada año. </a:t>
            </a:r>
          </a:p>
          <a:p>
            <a:pPr algn="just" eaLnBrk="0" hangingPunct="0">
              <a:lnSpc>
                <a:spcPct val="160000"/>
              </a:lnSpc>
              <a:defRPr/>
            </a:pPr>
            <a:endParaRPr lang="es-GT" sz="2000" dirty="0">
              <a:latin typeface="Book Antiqua" panose="02040602050305030304" pitchFamily="18" charset="0"/>
              <a:ea typeface="Times New Roman" pitchFamily="18" charset="0"/>
            </a:endParaRPr>
          </a:p>
          <a:p>
            <a:pPr algn="just" eaLnBrk="0" hangingPunct="0">
              <a:lnSpc>
                <a:spcPct val="150000"/>
              </a:lnSpc>
              <a:defRPr/>
            </a:pPr>
            <a:r>
              <a:rPr lang="es-GT" sz="2000" dirty="0">
                <a:latin typeface="Book Antiqua" panose="02040602050305030304" pitchFamily="18" charset="0"/>
                <a:ea typeface="Times New Roman" pitchFamily="18" charset="0"/>
              </a:rPr>
              <a:t>Las Unidades Longitudinales son cursadas durante los tres años de residencia y comprenden: Dermatología Clínica,  Dermatopatología, Presentación de Casos Interesantes, Lectura de Revistas y Tesina. </a:t>
            </a:r>
          </a:p>
        </p:txBody>
      </p:sp>
      <p:pic>
        <p:nvPicPr>
          <p:cNvPr id="4" name="Imagen 3" descr="Imagen que contiene plato, tabla, firmar, hombre&#10;&#10;El contenido generado por IA puede ser incorrecto.">
            <a:extLst>
              <a:ext uri="{FF2B5EF4-FFF2-40B4-BE49-F238E27FC236}">
                <a16:creationId xmlns:a16="http://schemas.microsoft.com/office/drawing/2014/main" id="{D2881F5D-85C1-E45B-A69E-408941CA1B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A1EE651B-DCF9-A9DA-DEF5-89DCBEB89C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39552" y="4251"/>
            <a:ext cx="7765321" cy="1326321"/>
          </a:xfrm>
        </p:spPr>
        <p:txBody>
          <a:bodyPr>
            <a:noAutofit/>
          </a:bodyPr>
          <a:lstStyle/>
          <a:p>
            <a:r>
              <a:rPr lang="es-ES" sz="4000" dirty="0">
                <a:latin typeface="Book Antiqua" panose="02040602050305030304" pitchFamily="18" charset="0"/>
              </a:rPr>
              <a:t>QUIENES SOMOS</a:t>
            </a:r>
            <a:endParaRPr lang="es-GT" sz="4000" dirty="0">
              <a:latin typeface="Book Antiqua" panose="02040602050305030304" pitchFamily="18" charset="0"/>
            </a:endParaRPr>
          </a:p>
        </p:txBody>
      </p:sp>
      <p:sp>
        <p:nvSpPr>
          <p:cNvPr id="9" name="8 Marcador de contenido"/>
          <p:cNvSpPr>
            <a:spLocks noGrp="1"/>
          </p:cNvSpPr>
          <p:nvPr>
            <p:ph idx="1"/>
          </p:nvPr>
        </p:nvSpPr>
        <p:spPr>
          <a:xfrm>
            <a:off x="716884" y="1772816"/>
            <a:ext cx="7765322" cy="3695136"/>
          </a:xfrm>
        </p:spPr>
        <p:txBody>
          <a:bodyPr anchor="ctr">
            <a:normAutofit fontScale="70000" lnSpcReduction="20000"/>
          </a:bodyPr>
          <a:lstStyle/>
          <a:p>
            <a:pPr algn="just">
              <a:lnSpc>
                <a:spcPct val="160000"/>
              </a:lnSpc>
            </a:pPr>
            <a:r>
              <a:rPr lang="es-GT" sz="2000" dirty="0">
                <a:latin typeface="Book Antiqua" panose="02040602050305030304" pitchFamily="18" charset="0"/>
                <a:ea typeface="Times New Roman" pitchFamily="18" charset="0"/>
              </a:rPr>
              <a:t>Las Unidades Transversales son cursadas durante períodos que varían de 1 a 6 meses.</a:t>
            </a:r>
          </a:p>
          <a:p>
            <a:pPr algn="just">
              <a:lnSpc>
                <a:spcPct val="160000"/>
              </a:lnSpc>
              <a:buNone/>
            </a:pPr>
            <a:endParaRPr lang="es-GT" sz="2000" dirty="0">
              <a:latin typeface="Book Antiqua" panose="02040602050305030304" pitchFamily="18" charset="0"/>
              <a:ea typeface="Times New Roman" pitchFamily="18" charset="0"/>
            </a:endParaRPr>
          </a:p>
          <a:p>
            <a:pPr algn="just">
              <a:lnSpc>
                <a:spcPct val="160000"/>
              </a:lnSpc>
            </a:pPr>
            <a:r>
              <a:rPr lang="es-GT" sz="2000" b="1" dirty="0">
                <a:latin typeface="Book Antiqua" panose="02040602050305030304" pitchFamily="18" charset="0"/>
                <a:ea typeface="Times New Roman" pitchFamily="18" charset="0"/>
              </a:rPr>
              <a:t>Estas incluyen: </a:t>
            </a:r>
            <a:r>
              <a:rPr lang="es-GT" sz="2000" dirty="0">
                <a:latin typeface="Book Antiqua" panose="02040602050305030304" pitchFamily="18" charset="0"/>
                <a:ea typeface="Times New Roman" pitchFamily="18" charset="0"/>
              </a:rPr>
              <a:t>Cirugía Cutánea I, Cirugía Cutánea II, Cirugía Cutánea III/ Dermatocosmiatría, Semiología de la Piel, Enfermedades del Pelo y Uñas,  Manifestaciones Cutáneas de Enfermedades Sistémicas, Enfermedad de Hansen,  Flebología,  Dermatología Pediátrica, Micología Médica,  Farmacología y Terapéutica Tópica Dermatológica, Farmacología y Terapéutica Sistémica Dermatológica, Inmunología Clínica, Reumatología, Diagnósticos Diferenciales, Infectología, Dermatoscopía, Biología de la Piel, Tricoscopía, Fototerapia, Psicodermatología, Alergología Cutánea, Dermatología Oftálmica, Terapia Capilar y Láser.</a:t>
            </a:r>
            <a:endParaRPr lang="es-GT" sz="11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04AEA294-066B-141B-8828-B4A74BEDD1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7FDB891E-16C8-287B-C9AF-87CC784483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5346" y="324739"/>
            <a:ext cx="7765321" cy="1326321"/>
          </a:xfrm>
        </p:spPr>
        <p:txBody>
          <a:bodyPr>
            <a:noAutofit/>
          </a:bodyPr>
          <a:lstStyle/>
          <a:p>
            <a:r>
              <a:rPr lang="es-ES" sz="4000" dirty="0">
                <a:latin typeface="Book Antiqua" panose="02040602050305030304" pitchFamily="18" charset="0"/>
              </a:rPr>
              <a:t>QUIENES SOMOS</a:t>
            </a:r>
            <a:endParaRPr lang="es-GT" sz="4000" dirty="0">
              <a:latin typeface="Book Antiqua" panose="02040602050305030304" pitchFamily="18" charset="0"/>
            </a:endParaRPr>
          </a:p>
        </p:txBody>
      </p:sp>
      <p:sp>
        <p:nvSpPr>
          <p:cNvPr id="9" name="8 Marcador de contenido"/>
          <p:cNvSpPr>
            <a:spLocks noGrp="1"/>
          </p:cNvSpPr>
          <p:nvPr>
            <p:ph idx="1"/>
          </p:nvPr>
        </p:nvSpPr>
        <p:spPr>
          <a:xfrm>
            <a:off x="685345" y="1750020"/>
            <a:ext cx="7765322" cy="3695136"/>
          </a:xfrm>
        </p:spPr>
        <p:txBody>
          <a:bodyPr anchor="ctr">
            <a:normAutofit fontScale="92500" lnSpcReduction="10000"/>
          </a:bodyPr>
          <a:lstStyle/>
          <a:p>
            <a:pPr algn="just">
              <a:lnSpc>
                <a:spcPct val="150000"/>
              </a:lnSpc>
            </a:pPr>
            <a:r>
              <a:rPr lang="es-GT" sz="1600" dirty="0">
                <a:latin typeface="Book Antiqua" panose="02040602050305030304" pitchFamily="18" charset="0"/>
                <a:ea typeface="Times New Roman" pitchFamily="18" charset="0"/>
              </a:rPr>
              <a:t>Las Unidades son impartidas por Médicos Especialistas del Instituto de Dermatología y Cirugía de Piel y por profesores invitados.  Los métodos utilizados son: teóricos y prácticos.  Los métodos teóricos comprenden: clases magistrales impartidas por dermatólogos y residentes,  participación activa en discusiones, ejercicios diagnósticos con la ayuda de diapositivas,  presentación de casos interesantes,  lectura de revistas, sesiones en la Academia Guatemalteca de Dermatología y trabajos de investigación. </a:t>
            </a:r>
          </a:p>
          <a:p>
            <a:pPr algn="just">
              <a:lnSpc>
                <a:spcPct val="150000"/>
              </a:lnSpc>
            </a:pPr>
            <a:endParaRPr lang="es-GT" sz="1600" dirty="0">
              <a:latin typeface="Book Antiqua" panose="02040602050305030304" pitchFamily="18" charset="0"/>
              <a:ea typeface="Times New Roman" pitchFamily="18" charset="0"/>
            </a:endParaRPr>
          </a:p>
          <a:p>
            <a:pPr algn="just">
              <a:lnSpc>
                <a:spcPct val="150000"/>
              </a:lnSpc>
            </a:pPr>
            <a:r>
              <a:rPr lang="es-GT" sz="1600" dirty="0">
                <a:latin typeface="Book Antiqua" panose="02040602050305030304" pitchFamily="18" charset="0"/>
                <a:ea typeface="Times New Roman" pitchFamily="18" charset="0"/>
              </a:rPr>
              <a:t>La práctica es de tipo supervisada, tanto a nivel del Hospital (encamamiento, quirófano), consulta externa, laboratorio de patología,  como en la atención integral del paciente en las diferentes Jornadas Dermatológicas Departamentales. </a:t>
            </a:r>
          </a:p>
        </p:txBody>
      </p:sp>
      <p:pic>
        <p:nvPicPr>
          <p:cNvPr id="4" name="Imagen 3" descr="Imagen que contiene plato, tabla, firmar, hombre&#10;&#10;El contenido generado por IA puede ser incorrecto.">
            <a:extLst>
              <a:ext uri="{FF2B5EF4-FFF2-40B4-BE49-F238E27FC236}">
                <a16:creationId xmlns:a16="http://schemas.microsoft.com/office/drawing/2014/main" id="{D7FCC869-CA71-B4D1-BFE9-69FA902840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A651B72A-8942-7B56-46E4-BED1E17A16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39552" y="193003"/>
            <a:ext cx="7765321" cy="1326321"/>
          </a:xfrm>
        </p:spPr>
        <p:txBody>
          <a:bodyPr>
            <a:noAutofit/>
          </a:bodyPr>
          <a:lstStyle/>
          <a:p>
            <a:r>
              <a:rPr lang="es-ES" sz="4000" dirty="0">
                <a:latin typeface="Book Antiqua" panose="02040602050305030304" pitchFamily="18" charset="0"/>
              </a:rPr>
              <a:t>QUIENES SOMOS</a:t>
            </a:r>
            <a:endParaRPr lang="es-GT" sz="4000" dirty="0">
              <a:latin typeface="Book Antiqua" panose="02040602050305030304" pitchFamily="18" charset="0"/>
            </a:endParaRPr>
          </a:p>
        </p:txBody>
      </p:sp>
      <p:sp>
        <p:nvSpPr>
          <p:cNvPr id="9" name="8 Marcador de contenido"/>
          <p:cNvSpPr>
            <a:spLocks noGrp="1"/>
          </p:cNvSpPr>
          <p:nvPr>
            <p:ph idx="1"/>
          </p:nvPr>
        </p:nvSpPr>
        <p:spPr>
          <a:xfrm>
            <a:off x="716884" y="1772816"/>
            <a:ext cx="7765322" cy="3695136"/>
          </a:xfrm>
        </p:spPr>
        <p:txBody>
          <a:bodyPr anchor="ctr">
            <a:normAutofit fontScale="92500" lnSpcReduction="20000"/>
          </a:bodyPr>
          <a:lstStyle/>
          <a:p>
            <a:pPr algn="just">
              <a:lnSpc>
                <a:spcPct val="150000"/>
              </a:lnSpc>
            </a:pPr>
            <a:r>
              <a:rPr lang="es-GT" sz="1800" dirty="0">
                <a:latin typeface="Book Antiqua" panose="02040602050305030304" pitchFamily="18" charset="0"/>
                <a:ea typeface="Times New Roman" pitchFamily="18" charset="0"/>
              </a:rPr>
              <a:t>El Programa de Postgrado está orientado de tal forma que el aprendizaje sea a base de estudio, investigación y el sistema de aprender haciendo.  Los catedráticos funcionan con orientación y guía y el residente tiene la obligación de complementar los temas desarrollados durante las clases con artículos de actualidad y revisión individual de cada uno de los temas. </a:t>
            </a:r>
          </a:p>
          <a:p>
            <a:pPr algn="just">
              <a:lnSpc>
                <a:spcPct val="150000"/>
              </a:lnSpc>
            </a:pPr>
            <a:endParaRPr lang="es-GT" sz="1800" dirty="0">
              <a:latin typeface="Book Antiqua" panose="02040602050305030304" pitchFamily="18" charset="0"/>
              <a:ea typeface="Times New Roman" pitchFamily="18" charset="0"/>
            </a:endParaRPr>
          </a:p>
          <a:p>
            <a:pPr algn="just">
              <a:lnSpc>
                <a:spcPct val="150000"/>
              </a:lnSpc>
            </a:pPr>
            <a:r>
              <a:rPr lang="es-GT" sz="1800" dirty="0">
                <a:latin typeface="Book Antiqua" panose="02040602050305030304" pitchFamily="18" charset="0"/>
                <a:ea typeface="Times New Roman" pitchFamily="18" charset="0"/>
              </a:rPr>
              <a:t>Al término del período de entrenamiento,  los médicos residentes son graduados como Dermatólogos y están en capacidad de enfrentar y resolver problemas diagnósticos y terapéuticos de la piel,  tanto de índole médico como quirúrgico,  que afectan a la mayoría de la población. </a:t>
            </a:r>
            <a:endParaRPr lang="es-GT" sz="18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28632650-26E4-2AC9-991C-9C3D191D78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400DA5D8-C489-FB79-BD3D-291CEBAC8D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3363" y="0"/>
            <a:ext cx="7765321" cy="1326321"/>
          </a:xfrm>
        </p:spPr>
        <p:txBody>
          <a:bodyPr>
            <a:noAutofit/>
          </a:bodyPr>
          <a:lstStyle/>
          <a:p>
            <a:r>
              <a:rPr lang="es-ES" sz="3600" dirty="0">
                <a:latin typeface="Book Antiqua" panose="02040602050305030304" pitchFamily="18" charset="0"/>
              </a:rPr>
              <a:t>PILARES DE FORMACIÓN</a:t>
            </a:r>
            <a:endParaRPr lang="es-GT" sz="3600" dirty="0">
              <a:latin typeface="Book Antiqua" panose="02040602050305030304" pitchFamily="18" charset="0"/>
            </a:endParaRPr>
          </a:p>
        </p:txBody>
      </p:sp>
      <p:graphicFrame>
        <p:nvGraphicFramePr>
          <p:cNvPr id="10" name="3 Marcador de contenido"/>
          <p:cNvGraphicFramePr>
            <a:graphicFrameLocks noGrp="1"/>
          </p:cNvGraphicFramePr>
          <p:nvPr>
            <p:ph idx="1"/>
            <p:extLst>
              <p:ext uri="{D42A27DB-BD31-4B8C-83A1-F6EECF244321}">
                <p14:modId xmlns:p14="http://schemas.microsoft.com/office/powerpoint/2010/main" val="2867506352"/>
              </p:ext>
            </p:extLst>
          </p:nvPr>
        </p:nvGraphicFramePr>
        <p:xfrm>
          <a:off x="457200" y="1600200"/>
          <a:ext cx="8229600" cy="4900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descr="Imagen que contiene plato, tabla, firmar, hombre&#10;&#10;El contenido generado por IA puede ser incorrecto.">
            <a:extLst>
              <a:ext uri="{FF2B5EF4-FFF2-40B4-BE49-F238E27FC236}">
                <a16:creationId xmlns:a16="http://schemas.microsoft.com/office/drawing/2014/main" id="{FD13B704-0370-4391-FCE6-E40B3C8771A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9C7EFFB0-A79C-6F73-6DF2-229EC8C33FD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65471" y="169670"/>
            <a:ext cx="7765321" cy="1326321"/>
          </a:xfrm>
        </p:spPr>
        <p:txBody>
          <a:bodyPr>
            <a:noAutofit/>
          </a:bodyPr>
          <a:lstStyle/>
          <a:p>
            <a:r>
              <a:rPr lang="es-ES" sz="3000" dirty="0">
                <a:latin typeface="Book Antiqua" panose="02040602050305030304" pitchFamily="18" charset="0"/>
              </a:rPr>
              <a:t>RESIDENCIA EN DERMATOLOGÍA </a:t>
            </a:r>
            <a:br>
              <a:rPr lang="es-ES" sz="3000" dirty="0">
                <a:latin typeface="Book Antiqua" panose="02040602050305030304" pitchFamily="18" charset="0"/>
              </a:rPr>
            </a:br>
            <a:r>
              <a:rPr lang="es-ES" sz="3000" dirty="0">
                <a:latin typeface="Book Antiqua" panose="02040602050305030304" pitchFamily="18" charset="0"/>
              </a:rPr>
              <a:t>MÉDICO - QUIRÚRGICA</a:t>
            </a:r>
            <a:endParaRPr lang="es-GT" sz="3000" dirty="0">
              <a:latin typeface="Book Antiqua" panose="02040602050305030304" pitchFamily="18" charset="0"/>
            </a:endParaRPr>
          </a:p>
        </p:txBody>
      </p:sp>
      <p:sp>
        <p:nvSpPr>
          <p:cNvPr id="7" name="6 Marcador de contenido"/>
          <p:cNvSpPr>
            <a:spLocks noGrp="1"/>
          </p:cNvSpPr>
          <p:nvPr>
            <p:ph idx="1"/>
          </p:nvPr>
        </p:nvSpPr>
        <p:spPr>
          <a:xfrm>
            <a:off x="457200" y="1785926"/>
            <a:ext cx="8229600" cy="4757758"/>
          </a:xfrm>
        </p:spPr>
        <p:txBody>
          <a:bodyPr>
            <a:normAutofit fontScale="70000" lnSpcReduction="20000"/>
          </a:bodyPr>
          <a:lstStyle/>
          <a:p>
            <a:pPr algn="just"/>
            <a:r>
              <a:rPr lang="es-MX" dirty="0">
                <a:latin typeface="Book Antiqua" panose="02040602050305030304" pitchFamily="18" charset="0"/>
              </a:rPr>
              <a:t>Ofrecemos tres años y cuatro meses de estudio con clases diarias y revisiones académicas de actualidad. </a:t>
            </a:r>
          </a:p>
          <a:p>
            <a:pPr algn="just"/>
            <a:endParaRPr lang="es-MX" dirty="0">
              <a:latin typeface="Book Antiqua" panose="02040602050305030304" pitchFamily="18" charset="0"/>
            </a:endParaRPr>
          </a:p>
          <a:p>
            <a:pPr algn="just"/>
            <a:r>
              <a:rPr lang="es-MX" dirty="0">
                <a:latin typeface="Book Antiqua" panose="02040602050305030304" pitchFamily="18" charset="0"/>
              </a:rPr>
              <a:t>Cotidianamente se evalúan pacientes de consulta externa y pacientes de manejo </a:t>
            </a:r>
            <a:r>
              <a:rPr lang="es-MX" dirty="0" err="1">
                <a:latin typeface="Book Antiqua" panose="02040602050305030304" pitchFamily="18" charset="0"/>
              </a:rPr>
              <a:t>intra</a:t>
            </a:r>
            <a:r>
              <a:rPr lang="es-MX" dirty="0">
                <a:latin typeface="Book Antiqua" panose="02040602050305030304" pitchFamily="18" charset="0"/>
              </a:rPr>
              <a:t>-hospitalario en la rotación de encamamiento en uno de nuestros centros especializados. </a:t>
            </a:r>
          </a:p>
          <a:p>
            <a:pPr algn="just"/>
            <a:endParaRPr lang="es-MX" dirty="0">
              <a:latin typeface="Book Antiqua" panose="02040602050305030304" pitchFamily="18" charset="0"/>
            </a:endParaRPr>
          </a:p>
          <a:p>
            <a:pPr algn="just"/>
            <a:r>
              <a:rPr lang="es-MX" dirty="0">
                <a:latin typeface="Book Antiqua" panose="02040602050305030304" pitchFamily="18" charset="0"/>
              </a:rPr>
              <a:t>Los estudiantes del Postgrado realizan turnos (guardias de 24 horas), en nuestro Hospital Dermatológico, la frecuencia es determinada según la cantidad de residentes (2-3 veces por mes). </a:t>
            </a:r>
          </a:p>
          <a:p>
            <a:pPr algn="just"/>
            <a:endParaRPr lang="es-MX" dirty="0">
              <a:latin typeface="Book Antiqua" panose="02040602050305030304" pitchFamily="18" charset="0"/>
            </a:endParaRPr>
          </a:p>
          <a:p>
            <a:pPr algn="just"/>
            <a:r>
              <a:rPr lang="es-MX" dirty="0">
                <a:latin typeface="Book Antiqua" panose="02040602050305030304" pitchFamily="18" charset="0"/>
              </a:rPr>
              <a:t>Es una experiencia clínica única, debido a la evaluación de más de 248,965 pacientes al año, vistos en los tres centros de atención con los que contamos a nivel nacional. </a:t>
            </a:r>
          </a:p>
          <a:p>
            <a:pPr algn="just"/>
            <a:endParaRPr lang="es-MX" dirty="0">
              <a:latin typeface="Book Antiqua" panose="02040602050305030304" pitchFamily="18" charset="0"/>
            </a:endParaRPr>
          </a:p>
          <a:p>
            <a:pPr algn="just"/>
            <a:r>
              <a:rPr lang="es-MX" dirty="0">
                <a:latin typeface="Book Antiqua" panose="02040602050305030304" pitchFamily="18" charset="0"/>
              </a:rPr>
              <a:t>Brindamos y Reconocemos la participación activa del estudiante, premiando su constancia y rendimiento cada año con becas a Congresos Nacionales e Internacionales. </a:t>
            </a:r>
          </a:p>
          <a:p>
            <a:endParaRPr lang="es-GT"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4DCE273E-CB7E-707C-1FBE-84CFE05827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1716010B-CF4D-6547-3884-086F818D5B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90982" y="433462"/>
            <a:ext cx="7765321" cy="1326321"/>
          </a:xfrm>
        </p:spPr>
        <p:txBody>
          <a:bodyPr>
            <a:noAutofit/>
          </a:bodyPr>
          <a:lstStyle/>
          <a:p>
            <a:r>
              <a:rPr lang="es-ES" sz="2800" dirty="0">
                <a:latin typeface="Book Antiqua" panose="02040602050305030304" pitchFamily="18" charset="0"/>
              </a:rPr>
              <a:t>RESIDENCIA EN DERMATOLOGÍA </a:t>
            </a:r>
            <a:br>
              <a:rPr lang="es-ES" sz="2800" dirty="0">
                <a:latin typeface="Book Antiqua" panose="02040602050305030304" pitchFamily="18" charset="0"/>
              </a:rPr>
            </a:br>
            <a:r>
              <a:rPr lang="es-ES" sz="2800" dirty="0">
                <a:latin typeface="Book Antiqua" panose="02040602050305030304" pitchFamily="18" charset="0"/>
              </a:rPr>
              <a:t>MÉDICO - QUIRÚRGICA</a:t>
            </a:r>
            <a:endParaRPr lang="es-GT" sz="2800" dirty="0">
              <a:latin typeface="Book Antiqua" panose="02040602050305030304" pitchFamily="18" charset="0"/>
            </a:endParaRPr>
          </a:p>
        </p:txBody>
      </p:sp>
      <p:sp>
        <p:nvSpPr>
          <p:cNvPr id="9" name="8 Marcador de contenido"/>
          <p:cNvSpPr>
            <a:spLocks noGrp="1"/>
          </p:cNvSpPr>
          <p:nvPr>
            <p:ph idx="1"/>
          </p:nvPr>
        </p:nvSpPr>
        <p:spPr>
          <a:xfrm>
            <a:off x="457200" y="1831995"/>
            <a:ext cx="8229600" cy="4525963"/>
          </a:xfrm>
        </p:spPr>
        <p:txBody>
          <a:bodyPr anchor="ctr">
            <a:normAutofit/>
          </a:bodyPr>
          <a:lstStyle/>
          <a:p>
            <a:pPr algn="just"/>
            <a:r>
              <a:rPr lang="es-MX" sz="2000" dirty="0">
                <a:latin typeface="Book Antiqua" panose="02040602050305030304" pitchFamily="18" charset="0"/>
              </a:rPr>
              <a:t>Tendrás acceso a una Biblioteca/Hemeroteca Física y Virtual/</a:t>
            </a:r>
            <a:r>
              <a:rPr lang="es-MX" sz="2000" dirty="0" err="1">
                <a:latin typeface="Book Antiqua" panose="02040602050305030304" pitchFamily="18" charset="0"/>
              </a:rPr>
              <a:t>Photo</a:t>
            </a:r>
            <a:r>
              <a:rPr lang="es-MX" sz="2000" dirty="0">
                <a:latin typeface="Book Antiqua" panose="02040602050305030304" pitchFamily="18" charset="0"/>
              </a:rPr>
              <a:t>-Videoteca con literatura de actualidad en las instalaciones de INDERMA, además de los recursos digitales ofrecidos por la Facultad de Medicina de la U.F.M. </a:t>
            </a:r>
          </a:p>
          <a:p>
            <a:pPr algn="just"/>
            <a:endParaRPr lang="es-MX" sz="2000" dirty="0">
              <a:latin typeface="Book Antiqua" panose="02040602050305030304" pitchFamily="18" charset="0"/>
            </a:endParaRPr>
          </a:p>
          <a:p>
            <a:pPr algn="just"/>
            <a:r>
              <a:rPr lang="es-MX" sz="2000" dirty="0">
                <a:latin typeface="Book Antiqua" panose="02040602050305030304" pitchFamily="18" charset="0"/>
              </a:rPr>
              <a:t>La residencia empieza oficialmente el 1 de Octubre de cada año, pero es requerido que el estudiante se presente al menos 1 mes antes para ambientación de los procesos Médico-Administrativos.</a:t>
            </a:r>
          </a:p>
          <a:p>
            <a:endParaRPr lang="es-GT"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993204" y="128768"/>
            <a:ext cx="7072362" cy="1143000"/>
          </a:xfrm>
        </p:spPr>
        <p:txBody>
          <a:bodyPr>
            <a:normAutofit fontScale="90000"/>
          </a:bodyPr>
          <a:lstStyle/>
          <a:p>
            <a:r>
              <a:rPr lang="es-ES" sz="3600" dirty="0"/>
              <a:t> </a:t>
            </a:r>
            <a:r>
              <a:rPr lang="es-ES" sz="2700" b="1" dirty="0">
                <a:latin typeface="Book Antiqua" panose="02040602050305030304" pitchFamily="18" charset="0"/>
              </a:rPr>
              <a:t>POSTGRADO AVALADO POR LA UNIVERSIDAD FRANCISCO MARROQUÍN </a:t>
            </a:r>
            <a:endParaRPr lang="es-GT" sz="2700" b="1" dirty="0">
              <a:latin typeface="Book Antiqua" panose="02040602050305030304" pitchFamily="18" charset="0"/>
            </a:endParaRPr>
          </a:p>
        </p:txBody>
      </p:sp>
      <p:sp>
        <p:nvSpPr>
          <p:cNvPr id="11" name="10 Marcador de contenido"/>
          <p:cNvSpPr>
            <a:spLocks noGrp="1"/>
          </p:cNvSpPr>
          <p:nvPr>
            <p:ph idx="1"/>
          </p:nvPr>
        </p:nvSpPr>
        <p:spPr>
          <a:xfrm>
            <a:off x="457200" y="2060848"/>
            <a:ext cx="8229600" cy="4067970"/>
          </a:xfrm>
        </p:spPr>
        <p:txBody>
          <a:bodyPr anchor="t">
            <a:normAutofit/>
          </a:bodyPr>
          <a:lstStyle/>
          <a:p>
            <a:pPr algn="ctr">
              <a:lnSpc>
                <a:spcPct val="120000"/>
              </a:lnSpc>
              <a:buNone/>
            </a:pPr>
            <a:r>
              <a:rPr lang="es-MX" b="1" dirty="0">
                <a:latin typeface="Book Antiqua" panose="02040602050305030304" pitchFamily="18" charset="0"/>
              </a:rPr>
              <a:t>Especialidad en Dermatología</a:t>
            </a:r>
          </a:p>
          <a:p>
            <a:pPr algn="just">
              <a:lnSpc>
                <a:spcPct val="160000"/>
              </a:lnSpc>
            </a:pPr>
            <a:r>
              <a:rPr lang="es-MX" sz="1800" dirty="0">
                <a:latin typeface="Book Antiqua" panose="02040602050305030304" pitchFamily="18" charset="0"/>
              </a:rPr>
              <a:t>Esta especialidad se lleva a cabo en el Instituto de Dermatología y Cirugía de Piel (INDERMA). </a:t>
            </a:r>
          </a:p>
          <a:p>
            <a:pPr algn="just">
              <a:lnSpc>
                <a:spcPct val="160000"/>
              </a:lnSpc>
            </a:pPr>
            <a:r>
              <a:rPr lang="es-MX" sz="1800" dirty="0">
                <a:latin typeface="Book Antiqua" panose="02040602050305030304" pitchFamily="18" charset="0"/>
              </a:rPr>
              <a:t>INDERMA en unión con la Facultad de Medicina de la Universidad Francisco Marroquín (UFM) de Guatemala brindan una excelente oportunidad para alcanzar sus metas.</a:t>
            </a:r>
          </a:p>
        </p:txBody>
      </p:sp>
      <p:sp>
        <p:nvSpPr>
          <p:cNvPr id="12" name="3 CuadroTexto"/>
          <p:cNvSpPr txBox="1">
            <a:spLocks noChangeArrowheads="1"/>
          </p:cNvSpPr>
          <p:nvPr/>
        </p:nvSpPr>
        <p:spPr bwMode="auto">
          <a:xfrm>
            <a:off x="1403648" y="5640189"/>
            <a:ext cx="6838732" cy="646331"/>
          </a:xfrm>
          <a:prstGeom prst="rect">
            <a:avLst/>
          </a:prstGeom>
          <a:noFill/>
          <a:ln w="9525">
            <a:noFill/>
            <a:miter lim="800000"/>
            <a:headEnd/>
            <a:tailEnd/>
          </a:ln>
        </p:spPr>
        <p:txBody>
          <a:bodyPr wrap="none" anchor="b">
            <a:spAutoFit/>
          </a:bodyPr>
          <a:lstStyle/>
          <a:p>
            <a:r>
              <a:rPr lang="es-ES" u="sng" dirty="0">
                <a:latin typeface="Book Antiqua" panose="02040602050305030304" pitchFamily="18" charset="0"/>
                <a:hlinkClick r:id="rId2">
                  <a:extLst>
                    <a:ext uri="{A12FA001-AC4F-418D-AE19-62706E023703}">
                      <ahyp:hlinkClr xmlns:ahyp="http://schemas.microsoft.com/office/drawing/2018/hyperlinkcolor" val="tx"/>
                    </a:ext>
                  </a:extLst>
                </a:hlinkClick>
              </a:rPr>
              <a:t>http://medicina.ufm.edu/cms/es/especialidades#dermatologia</a:t>
            </a:r>
            <a:endParaRPr lang="es-ES" u="sng" dirty="0">
              <a:latin typeface="Book Antiqua" panose="02040602050305030304" pitchFamily="18" charset="0"/>
            </a:endParaRPr>
          </a:p>
          <a:p>
            <a:endParaRPr lang="es-ES" u="sng"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654151E8-3F28-BAA9-5A27-1FDB5AB7F9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9058E343-60DE-9ECB-C9FC-E9FBB7B459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9" y="118835"/>
            <a:ext cx="7765321" cy="1326321"/>
          </a:xfrm>
        </p:spPr>
        <p:txBody>
          <a:bodyPr>
            <a:noAutofit/>
          </a:bodyPr>
          <a:lstStyle/>
          <a:p>
            <a:r>
              <a:rPr lang="es-ES" sz="4000" dirty="0">
                <a:latin typeface="Book Antiqua" panose="02040602050305030304" pitchFamily="18" charset="0"/>
              </a:rPr>
              <a:t>COMITÉ ACADÉMICO</a:t>
            </a:r>
            <a:endParaRPr lang="es-GT" sz="4000" dirty="0">
              <a:latin typeface="Book Antiqua" panose="0204060205030503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1797496904"/>
              </p:ext>
            </p:extLst>
          </p:nvPr>
        </p:nvGraphicFramePr>
        <p:xfrm>
          <a:off x="810794" y="1700808"/>
          <a:ext cx="7643866" cy="4328160"/>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701040">
                <a:tc>
                  <a:txBody>
                    <a:bodyPr/>
                    <a:lstStyle/>
                    <a:p>
                      <a:pPr algn="ctr"/>
                      <a:r>
                        <a:rPr lang="es-GT" sz="1600" b="0" dirty="0">
                          <a:solidFill>
                            <a:schemeClr val="tx1"/>
                          </a:solidFill>
                        </a:rPr>
                        <a:t>Prof. Dr. Carlos N.</a:t>
                      </a:r>
                      <a:r>
                        <a:rPr lang="es-GT" sz="1600" b="0" baseline="0" dirty="0">
                          <a:solidFill>
                            <a:schemeClr val="tx1"/>
                          </a:solidFill>
                        </a:rPr>
                        <a:t> </a:t>
                      </a:r>
                      <a:r>
                        <a:rPr lang="es-GT" sz="1600" b="0" dirty="0">
                          <a:solidFill>
                            <a:schemeClr val="tx1"/>
                          </a:solidFill>
                        </a:rPr>
                        <a:t>Cordero A.</a:t>
                      </a:r>
                      <a:endParaRPr lang="es-GT" sz="1600" b="0" dirty="0">
                        <a:solidFill>
                          <a:schemeClr val="tx1"/>
                        </a:solidFill>
                        <a:latin typeface="Book Antiqua" panose="0204060205030503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GT" sz="1600" b="0" dirty="0">
                          <a:solidFill>
                            <a:schemeClr val="tx1"/>
                          </a:solidFill>
                        </a:rPr>
                        <a:t>Profesor Emérito</a:t>
                      </a:r>
                    </a:p>
                    <a:p>
                      <a:pPr algn="ctr"/>
                      <a:r>
                        <a:rPr lang="es-GT" sz="1600" b="0" dirty="0">
                          <a:solidFill>
                            <a:schemeClr val="tx1"/>
                          </a:solidFill>
                        </a:rPr>
                        <a:t>Director Médico </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0"/>
                  </a:ext>
                </a:extLst>
              </a:tr>
              <a:tr h="701040">
                <a:tc>
                  <a:txBody>
                    <a:bodyPr/>
                    <a:lstStyle/>
                    <a:p>
                      <a:pPr algn="ctr"/>
                      <a:r>
                        <a:rPr lang="es-GT" sz="1600" b="0" dirty="0">
                          <a:solidFill>
                            <a:schemeClr val="tx1"/>
                          </a:solidFill>
                        </a:rPr>
                        <a:t>Prof. Dra. Garbiñe Riley</a:t>
                      </a:r>
                      <a:endParaRPr lang="es-GT" sz="1600" b="0" dirty="0">
                        <a:solidFill>
                          <a:schemeClr val="tx1"/>
                        </a:solidFill>
                        <a:latin typeface="Book Antiqua" panose="02040602050305030304" pitchFamily="18" charset="0"/>
                      </a:endParaRPr>
                    </a:p>
                  </a:txBody>
                  <a:tcPr anchor="ctr"/>
                </a:tc>
                <a:tc>
                  <a:txBody>
                    <a:bodyPr/>
                    <a:lstStyle/>
                    <a:p>
                      <a:pPr algn="ctr"/>
                      <a:r>
                        <a:rPr lang="es-ES" sz="1600" b="0" baseline="0" dirty="0">
                          <a:solidFill>
                            <a:schemeClr val="tx1"/>
                          </a:solidFill>
                        </a:rPr>
                        <a:t>Jefe Unidad de Docencia e Investigación</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1"/>
                  </a:ext>
                </a:extLst>
              </a:tr>
              <a:tr h="701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1600" b="0" dirty="0">
                          <a:solidFill>
                            <a:schemeClr val="tx1"/>
                          </a:solidFill>
                        </a:rPr>
                        <a:t>Prof. Dr. Edgar Pérez Chavarría</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Profesor</a:t>
                      </a:r>
                      <a:r>
                        <a:rPr lang="es-GT" sz="1600" b="0" baseline="0" dirty="0">
                          <a:solidFill>
                            <a:schemeClr val="tx1"/>
                          </a:solidFill>
                        </a:rPr>
                        <a:t> Emérito</a:t>
                      </a:r>
                    </a:p>
                    <a:p>
                      <a:pPr algn="ctr"/>
                      <a:r>
                        <a:rPr lang="es-ES" sz="1600" b="0" baseline="0" dirty="0">
                          <a:solidFill>
                            <a:schemeClr val="tx1"/>
                          </a:solidFill>
                        </a:rPr>
                        <a:t>Jefe de Especialización en Dermatología Pediátrica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2"/>
                  </a:ext>
                </a:extLst>
              </a:tr>
              <a:tr h="701040">
                <a:tc>
                  <a:txBody>
                    <a:bodyPr/>
                    <a:lstStyle/>
                    <a:p>
                      <a:pPr algn="ctr"/>
                      <a:r>
                        <a:rPr lang="es-GT" sz="1600" b="0" dirty="0">
                          <a:solidFill>
                            <a:schemeClr val="tx1"/>
                          </a:solidFill>
                        </a:rPr>
                        <a:t>Prof. Dr. Juan José Mansilla</a:t>
                      </a:r>
                      <a:endParaRPr lang="es-GT" sz="1600" b="0" dirty="0">
                        <a:solidFill>
                          <a:schemeClr val="tx1"/>
                        </a:solidFill>
                        <a:latin typeface="Book Antiqua" panose="02040602050305030304" pitchFamily="18" charset="0"/>
                      </a:endParaRPr>
                    </a:p>
                  </a:txBody>
                  <a:tcPr anchor="ctr"/>
                </a:tc>
                <a:tc>
                  <a:txBody>
                    <a:bodyPr/>
                    <a:lstStyle/>
                    <a:p>
                      <a:pPr algn="ctr"/>
                      <a:r>
                        <a:rPr lang="es-ES" sz="1600" b="0" dirty="0">
                          <a:solidFill>
                            <a:schemeClr val="tx1"/>
                          </a:solidFill>
                        </a:rPr>
                        <a:t>Profesor Emérito</a:t>
                      </a:r>
                      <a:endParaRPr lang="es-GT" sz="1600" b="0" dirty="0">
                        <a:solidFill>
                          <a:schemeClr val="tx1"/>
                        </a:solidFill>
                      </a:endParaRPr>
                    </a:p>
                    <a:p>
                      <a:pPr algn="ctr"/>
                      <a:r>
                        <a:rPr lang="es-GT" sz="1600" b="0" dirty="0">
                          <a:solidFill>
                            <a:schemeClr val="tx1"/>
                          </a:solidFill>
                        </a:rPr>
                        <a:t>Jefe Unidad de </a:t>
                      </a:r>
                      <a:r>
                        <a:rPr lang="es-ES" sz="1600" b="0" dirty="0">
                          <a:solidFill>
                            <a:schemeClr val="tx1"/>
                          </a:solidFill>
                        </a:rPr>
                        <a:t>Dermatopatología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3"/>
                  </a:ext>
                </a:extLst>
              </a:tr>
              <a:tr h="701040">
                <a:tc>
                  <a:txBody>
                    <a:bodyPr/>
                    <a:lstStyle/>
                    <a:p>
                      <a:pPr algn="ctr"/>
                      <a:r>
                        <a:rPr lang="es-GT" sz="1600" b="0" dirty="0">
                          <a:solidFill>
                            <a:schemeClr val="tx1"/>
                          </a:solidFill>
                        </a:rPr>
                        <a:t>Dra. María</a:t>
                      </a:r>
                      <a:r>
                        <a:rPr lang="es-GT" sz="1600" b="0" baseline="0" dirty="0">
                          <a:solidFill>
                            <a:schemeClr val="tx1"/>
                          </a:solidFill>
                        </a:rPr>
                        <a:t> Antonieta Tuna</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Jefe Unidad de Reumatología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4"/>
                  </a:ext>
                </a:extLst>
              </a:tr>
              <a:tr h="701040">
                <a:tc>
                  <a:txBody>
                    <a:bodyPr/>
                    <a:lstStyle/>
                    <a:p>
                      <a:pPr algn="ctr"/>
                      <a:r>
                        <a:rPr lang="es-GT" sz="1600" b="0" dirty="0">
                          <a:solidFill>
                            <a:schemeClr val="tx1"/>
                          </a:solidFill>
                        </a:rPr>
                        <a:t>Dra. María Renée</a:t>
                      </a:r>
                      <a:r>
                        <a:rPr lang="es-GT" sz="1600" b="0" baseline="0" dirty="0">
                          <a:solidFill>
                            <a:schemeClr val="tx1"/>
                          </a:solidFill>
                        </a:rPr>
                        <a:t> Gándara</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Jefe</a:t>
                      </a:r>
                      <a:r>
                        <a:rPr lang="es-GT" sz="1600" b="0" baseline="0" dirty="0">
                          <a:solidFill>
                            <a:schemeClr val="tx1"/>
                          </a:solidFill>
                        </a:rPr>
                        <a:t> </a:t>
                      </a:r>
                      <a:r>
                        <a:rPr lang="es-GT" sz="1600" b="0" dirty="0">
                          <a:solidFill>
                            <a:schemeClr val="tx1"/>
                          </a:solidFill>
                        </a:rPr>
                        <a:t>Unidad de </a:t>
                      </a:r>
                      <a:r>
                        <a:rPr lang="es-GT" sz="1600" b="0" baseline="0" dirty="0">
                          <a:solidFill>
                            <a:schemeClr val="tx1"/>
                          </a:solidFill>
                        </a:rPr>
                        <a:t>Psicodermatología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5"/>
                  </a:ext>
                </a:extLst>
              </a:tr>
            </a:tbl>
          </a:graphicData>
        </a:graphic>
      </p:graphicFrame>
      <p:pic>
        <p:nvPicPr>
          <p:cNvPr id="4" name="Imagen 3" descr="Imagen que contiene plato, tabla, firmar, hombre&#10;&#10;El contenido generado por IA puede ser incorrecto.">
            <a:extLst>
              <a:ext uri="{FF2B5EF4-FFF2-40B4-BE49-F238E27FC236}">
                <a16:creationId xmlns:a16="http://schemas.microsoft.com/office/drawing/2014/main" id="{FC2189D1-4C62-60C6-4870-121AA9B79B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78F08CC7-189C-4B2B-7936-292E58BA05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9" y="94814"/>
            <a:ext cx="7765321" cy="1326321"/>
          </a:xfrm>
        </p:spPr>
        <p:txBody>
          <a:bodyPr>
            <a:noAutofit/>
          </a:bodyPr>
          <a:lstStyle/>
          <a:p>
            <a:r>
              <a:rPr lang="es-ES" sz="4000" dirty="0">
                <a:latin typeface="Book Antiqua" panose="02040602050305030304" pitchFamily="18" charset="0"/>
              </a:rPr>
              <a:t>COMITÉ DOCENTE</a:t>
            </a:r>
            <a:endParaRPr lang="es-GT" sz="4000" dirty="0">
              <a:latin typeface="Book Antiqua" panose="0204060205030503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1257993122"/>
              </p:ext>
            </p:extLst>
          </p:nvPr>
        </p:nvGraphicFramePr>
        <p:xfrm>
          <a:off x="750067" y="1483247"/>
          <a:ext cx="7643866" cy="4788330"/>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549234">
                <a:tc>
                  <a:txBody>
                    <a:bodyPr/>
                    <a:lstStyle/>
                    <a:p>
                      <a:pPr algn="ctr"/>
                      <a:r>
                        <a:rPr lang="es-GT" sz="1600" b="0" dirty="0">
                          <a:solidFill>
                            <a:schemeClr val="tx1"/>
                          </a:solidFill>
                        </a:rPr>
                        <a:t>Prof. Dr. Carlos N. Cordero A.</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Dermatología Clínica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0"/>
                  </a:ext>
                </a:extLst>
              </a:tr>
              <a:tr h="5492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1600" b="0" dirty="0">
                          <a:solidFill>
                            <a:schemeClr val="tx1"/>
                          </a:solidFill>
                        </a:rPr>
                        <a:t>Prof. Dr. Edgar Pérez</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Dermatología Pediátrica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1"/>
                  </a:ext>
                </a:extLst>
              </a:tr>
              <a:tr h="549234">
                <a:tc>
                  <a:txBody>
                    <a:bodyPr/>
                    <a:lstStyle/>
                    <a:p>
                      <a:pPr algn="ctr"/>
                      <a:r>
                        <a:rPr lang="es-GT" sz="1600" b="0" dirty="0">
                          <a:solidFill>
                            <a:schemeClr val="tx1"/>
                          </a:solidFill>
                        </a:rPr>
                        <a:t>Prof. Dra. Garbiñe Riley</a:t>
                      </a:r>
                      <a:endParaRPr lang="es-GT" sz="1600" b="0" dirty="0">
                        <a:solidFill>
                          <a:schemeClr val="tx1"/>
                        </a:solidFill>
                        <a:latin typeface="Book Antiqua" panose="02040602050305030304" pitchFamily="18" charset="0"/>
                      </a:endParaRPr>
                    </a:p>
                  </a:txBody>
                  <a:tcPr anchor="ctr"/>
                </a:tc>
                <a:tc>
                  <a:txBody>
                    <a:bodyPr/>
                    <a:lstStyle/>
                    <a:p>
                      <a:pPr algn="ctr"/>
                      <a:r>
                        <a:rPr lang="es-GT" sz="1600" b="0" kern="1200" dirty="0">
                          <a:solidFill>
                            <a:schemeClr val="tx1"/>
                          </a:solidFill>
                          <a:effectLst/>
                        </a:rPr>
                        <a:t>Farmacología y Terapéutica Tópica Dermatológica</a:t>
                      </a:r>
                    </a:p>
                    <a:p>
                      <a:pPr algn="ctr"/>
                      <a:r>
                        <a:rPr lang="es-GT" sz="1600" b="0" kern="1200" dirty="0">
                          <a:solidFill>
                            <a:schemeClr val="tx1"/>
                          </a:solidFill>
                          <a:effectLst/>
                        </a:rPr>
                        <a:t>Farmacología y Terapéutica Sistémica Dermatológica</a:t>
                      </a:r>
                    </a:p>
                    <a:p>
                      <a:pPr algn="ctr"/>
                      <a:r>
                        <a:rPr lang="es-GT" sz="1600" b="0" dirty="0">
                          <a:solidFill>
                            <a:schemeClr val="tx1"/>
                          </a:solidFill>
                        </a:rPr>
                        <a:t>Enfermedad</a:t>
                      </a:r>
                      <a:r>
                        <a:rPr lang="es-GT" sz="1600" b="0" baseline="0" dirty="0">
                          <a:solidFill>
                            <a:schemeClr val="tx1"/>
                          </a:solidFill>
                        </a:rPr>
                        <a:t> de Hansen</a:t>
                      </a:r>
                    </a:p>
                    <a:p>
                      <a:pPr algn="ctr"/>
                      <a:r>
                        <a:rPr lang="es-GT" sz="1600" b="0" baseline="0" dirty="0">
                          <a:solidFill>
                            <a:schemeClr val="tx1"/>
                          </a:solidFill>
                        </a:rPr>
                        <a:t>Dermatoscopía</a:t>
                      </a:r>
                    </a:p>
                    <a:p>
                      <a:pPr algn="ctr"/>
                      <a:r>
                        <a:rPr lang="es-GT" sz="1600" b="0" baseline="0" dirty="0">
                          <a:solidFill>
                            <a:schemeClr val="tx1"/>
                          </a:solidFill>
                        </a:rPr>
                        <a:t>Semiología Dermatológica</a:t>
                      </a:r>
                    </a:p>
                    <a:p>
                      <a:pPr algn="ctr"/>
                      <a:r>
                        <a:rPr lang="es-GT" sz="1600" b="0" baseline="0" dirty="0">
                          <a:solidFill>
                            <a:schemeClr val="tx1"/>
                          </a:solidFill>
                        </a:rPr>
                        <a:t>Dermatología Clínica</a:t>
                      </a:r>
                      <a:endParaRPr lang="es-GT" sz="1600" b="0" baseline="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2"/>
                  </a:ext>
                </a:extLst>
              </a:tr>
              <a:tr h="5492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1600" b="0" dirty="0">
                          <a:solidFill>
                            <a:schemeClr val="tx1"/>
                          </a:solidFill>
                        </a:rPr>
                        <a:t>Dra. Aída</a:t>
                      </a:r>
                      <a:r>
                        <a:rPr lang="es-GT" sz="1600" b="0" baseline="0" dirty="0">
                          <a:solidFill>
                            <a:schemeClr val="tx1"/>
                          </a:solidFill>
                        </a:rPr>
                        <a:t> Pacheco</a:t>
                      </a:r>
                      <a:endParaRPr lang="es-GT" sz="1600" b="0" dirty="0">
                        <a:solidFill>
                          <a:schemeClr val="tx1"/>
                        </a:solidFill>
                        <a:latin typeface="Book Antiqua" panose="0204060205030503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1600" b="0" dirty="0">
                          <a:solidFill>
                            <a:schemeClr val="tx1"/>
                          </a:solidFill>
                        </a:rPr>
                        <a:t>Dermatología Pediátrica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3"/>
                  </a:ext>
                </a:extLst>
              </a:tr>
              <a:tr h="549234">
                <a:tc>
                  <a:txBody>
                    <a:bodyPr/>
                    <a:lstStyle/>
                    <a:p>
                      <a:pPr algn="ctr"/>
                      <a:r>
                        <a:rPr lang="es-GT" sz="1600" b="0" dirty="0">
                          <a:solidFill>
                            <a:schemeClr val="tx1"/>
                          </a:solidFill>
                        </a:rPr>
                        <a:t>Prof. Dr. Juan José Mansilla</a:t>
                      </a:r>
                      <a:endParaRPr lang="es-GT" sz="1600" b="0" dirty="0">
                        <a:solidFill>
                          <a:schemeClr val="tx1"/>
                        </a:solidFill>
                        <a:latin typeface="Book Antiqua" panose="02040602050305030304" pitchFamily="18" charset="0"/>
                      </a:endParaRPr>
                    </a:p>
                  </a:txBody>
                  <a:tcPr anchor="ctr"/>
                </a:tc>
                <a:tc>
                  <a:txBody>
                    <a:bodyPr/>
                    <a:lstStyle/>
                    <a:p>
                      <a:pPr algn="ctr"/>
                      <a:r>
                        <a:rPr lang="es-ES" sz="1600" b="0" dirty="0">
                          <a:solidFill>
                            <a:schemeClr val="tx1"/>
                          </a:solidFill>
                        </a:rPr>
                        <a:t>Dermatopatología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4"/>
                  </a:ext>
                </a:extLst>
              </a:tr>
              <a:tr h="549234">
                <a:tc>
                  <a:txBody>
                    <a:bodyPr/>
                    <a:lstStyle/>
                    <a:p>
                      <a:pPr algn="ctr"/>
                      <a:r>
                        <a:rPr lang="es-GT" sz="1600" b="0" dirty="0">
                          <a:solidFill>
                            <a:schemeClr val="tx1"/>
                          </a:solidFill>
                        </a:rPr>
                        <a:t>Dra. Helga Sarti</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Dermatopatología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5"/>
                  </a:ext>
                </a:extLst>
              </a:tr>
            </a:tbl>
          </a:graphicData>
        </a:graphic>
      </p:graphicFrame>
      <p:pic>
        <p:nvPicPr>
          <p:cNvPr id="4" name="Imagen 3" descr="Imagen que contiene plato, tabla, firmar, hombre&#10;&#10;El contenido generado por IA puede ser incorrecto.">
            <a:extLst>
              <a:ext uri="{FF2B5EF4-FFF2-40B4-BE49-F238E27FC236}">
                <a16:creationId xmlns:a16="http://schemas.microsoft.com/office/drawing/2014/main" id="{9064A156-0DDE-9BE0-0E61-C7F0AB7A13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7CBAA849-2AA5-ACEA-E720-5467D9789B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9" y="56844"/>
            <a:ext cx="7765321" cy="1326321"/>
          </a:xfrm>
        </p:spPr>
        <p:txBody>
          <a:bodyPr>
            <a:noAutofit/>
          </a:bodyPr>
          <a:lstStyle/>
          <a:p>
            <a:r>
              <a:rPr lang="es-ES" sz="4000" dirty="0">
                <a:latin typeface="Book Antiqua" panose="02040602050305030304" pitchFamily="18" charset="0"/>
              </a:rPr>
              <a:t>COMITÉ DOCENTE</a:t>
            </a:r>
            <a:endParaRPr lang="es-GT" sz="4000" dirty="0">
              <a:latin typeface="Book Antiqua" panose="0204060205030503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3185849694"/>
              </p:ext>
            </p:extLst>
          </p:nvPr>
        </p:nvGraphicFramePr>
        <p:xfrm>
          <a:off x="750067" y="1414586"/>
          <a:ext cx="7643866" cy="5333834"/>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5757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2000" b="0" dirty="0">
                          <a:solidFill>
                            <a:schemeClr val="tx1"/>
                          </a:solidFill>
                          <a:latin typeface="Book Antiqua" panose="02040602050305030304" pitchFamily="18" charset="0"/>
                        </a:rPr>
                        <a:t>Dr. Juan José Rejopachi</a:t>
                      </a:r>
                    </a:p>
                  </a:txBody>
                  <a:tcPr anchor="ctr"/>
                </a:tc>
                <a:tc>
                  <a:txBody>
                    <a:bodyPr/>
                    <a:lstStyle/>
                    <a:p>
                      <a:pPr algn="ctr"/>
                      <a:r>
                        <a:rPr lang="es-GT" sz="2000" b="0" dirty="0">
                          <a:solidFill>
                            <a:schemeClr val="tx1"/>
                          </a:solidFill>
                          <a:latin typeface="Book Antiqua" panose="02040602050305030304" pitchFamily="18" charset="0"/>
                        </a:rPr>
                        <a:t>Diagnósticos Diferenciales</a:t>
                      </a:r>
                    </a:p>
                  </a:txBody>
                  <a:tcPr anchor="ctr"/>
                </a:tc>
                <a:extLst>
                  <a:ext uri="{0D108BD9-81ED-4DB2-BD59-A6C34878D82A}">
                    <a16:rowId xmlns:a16="http://schemas.microsoft.com/office/drawing/2014/main" val="10000"/>
                  </a:ext>
                </a:extLst>
              </a:tr>
              <a:tr h="677566">
                <a:tc>
                  <a:txBody>
                    <a:bodyPr/>
                    <a:lstStyle/>
                    <a:p>
                      <a:pPr algn="ctr"/>
                      <a:r>
                        <a:rPr lang="es-GT" sz="2000" b="0" dirty="0">
                          <a:solidFill>
                            <a:schemeClr val="tx1"/>
                          </a:solidFill>
                          <a:latin typeface="Book Antiqua" panose="02040602050305030304" pitchFamily="18" charset="0"/>
                        </a:rPr>
                        <a:t>Dra. Gloria Enríquez</a:t>
                      </a:r>
                    </a:p>
                  </a:txBody>
                  <a:tcPr anchor="ctr"/>
                </a:tc>
                <a:tc>
                  <a:txBody>
                    <a:bodyPr/>
                    <a:lstStyle/>
                    <a:p>
                      <a:pPr algn="ctr"/>
                      <a:r>
                        <a:rPr lang="es-GT" sz="2000" b="0" baseline="0" dirty="0">
                          <a:solidFill>
                            <a:schemeClr val="tx1"/>
                          </a:solidFill>
                          <a:latin typeface="Book Antiqua" panose="02040602050305030304" pitchFamily="18" charset="0"/>
                        </a:rPr>
                        <a:t>Dermatología Clínica</a:t>
                      </a:r>
                    </a:p>
                    <a:p>
                      <a:pPr algn="ctr"/>
                      <a:r>
                        <a:rPr lang="es-GT" sz="2000" b="0" baseline="0" dirty="0">
                          <a:solidFill>
                            <a:schemeClr val="tx1"/>
                          </a:solidFill>
                          <a:latin typeface="Book Antiqua" panose="02040602050305030304" pitchFamily="18" charset="0"/>
                        </a:rPr>
                        <a:t>Lectura de Revistas</a:t>
                      </a:r>
                    </a:p>
                    <a:p>
                      <a:pPr algn="ctr"/>
                      <a:r>
                        <a:rPr lang="es-GT" sz="2000" b="0" baseline="0" dirty="0">
                          <a:solidFill>
                            <a:schemeClr val="tx1"/>
                          </a:solidFill>
                          <a:latin typeface="Book Antiqua" panose="02040602050305030304" pitchFamily="18" charset="0"/>
                        </a:rPr>
                        <a:t>Presentación de Casos Interesantes</a:t>
                      </a:r>
                    </a:p>
                  </a:txBody>
                  <a:tcPr anchor="ctr"/>
                </a:tc>
                <a:extLst>
                  <a:ext uri="{0D108BD9-81ED-4DB2-BD59-A6C34878D82A}">
                    <a16:rowId xmlns:a16="http://schemas.microsoft.com/office/drawing/2014/main" val="10001"/>
                  </a:ext>
                </a:extLst>
              </a:tr>
              <a:tr h="677566">
                <a:tc>
                  <a:txBody>
                    <a:bodyPr/>
                    <a:lstStyle/>
                    <a:p>
                      <a:pPr algn="ctr"/>
                      <a:r>
                        <a:rPr lang="es-GT" sz="2000" b="0" dirty="0">
                          <a:solidFill>
                            <a:schemeClr val="tx1"/>
                          </a:solidFill>
                          <a:latin typeface="Book Antiqua" panose="02040602050305030304" pitchFamily="18" charset="0"/>
                        </a:rPr>
                        <a:t>Dra. Liliana Márquez</a:t>
                      </a:r>
                    </a:p>
                  </a:txBody>
                  <a:tcPr anchor="ctr"/>
                </a:tc>
                <a:tc>
                  <a:txBody>
                    <a:bodyPr/>
                    <a:lstStyle/>
                    <a:p>
                      <a:pPr algn="ctr"/>
                      <a:r>
                        <a:rPr lang="es-GT" sz="2000" b="0" dirty="0">
                          <a:solidFill>
                            <a:schemeClr val="tx1"/>
                          </a:solidFill>
                          <a:latin typeface="Book Antiqua" panose="02040602050305030304" pitchFamily="18" charset="0"/>
                        </a:rPr>
                        <a:t>Dermatología Clínica</a:t>
                      </a:r>
                    </a:p>
                    <a:p>
                      <a:pPr algn="ctr"/>
                      <a:r>
                        <a:rPr lang="es-GT" sz="2000" b="0" dirty="0">
                          <a:solidFill>
                            <a:schemeClr val="tx1"/>
                          </a:solidFill>
                          <a:latin typeface="Book Antiqua" panose="02040602050305030304" pitchFamily="18" charset="0"/>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GT" sz="2000" b="0" baseline="0" dirty="0">
                          <a:solidFill>
                            <a:schemeClr val="tx1"/>
                          </a:solidFill>
                          <a:latin typeface="Book Antiqua" panose="02040602050305030304" pitchFamily="18" charset="0"/>
                        </a:rPr>
                        <a:t>Presentación de Casos Interesantes</a:t>
                      </a:r>
                    </a:p>
                  </a:txBody>
                  <a:tcPr anchor="ctr"/>
                </a:tc>
                <a:extLst>
                  <a:ext uri="{0D108BD9-81ED-4DB2-BD59-A6C34878D82A}">
                    <a16:rowId xmlns:a16="http://schemas.microsoft.com/office/drawing/2014/main" val="10002"/>
                  </a:ext>
                </a:extLst>
              </a:tr>
              <a:tr h="826128">
                <a:tc>
                  <a:txBody>
                    <a:bodyPr/>
                    <a:lstStyle/>
                    <a:p>
                      <a:pPr algn="ctr"/>
                      <a:r>
                        <a:rPr lang="es-GT" sz="2000" b="0" dirty="0">
                          <a:solidFill>
                            <a:schemeClr val="tx1"/>
                          </a:solidFill>
                          <a:latin typeface="Book Antiqua" panose="02040602050305030304" pitchFamily="18" charset="0"/>
                        </a:rPr>
                        <a:t>Dra.</a:t>
                      </a:r>
                      <a:r>
                        <a:rPr lang="es-GT" sz="2000" b="0" baseline="0" dirty="0">
                          <a:solidFill>
                            <a:schemeClr val="tx1"/>
                          </a:solidFill>
                          <a:latin typeface="Book Antiqua" panose="02040602050305030304" pitchFamily="18" charset="0"/>
                        </a:rPr>
                        <a:t> Eva Oliva</a:t>
                      </a:r>
                      <a:endParaRPr lang="es-GT" sz="2000" b="0" dirty="0">
                        <a:solidFill>
                          <a:schemeClr val="tx1"/>
                        </a:solidFill>
                        <a:latin typeface="Book Antiqua" panose="02040602050305030304" pitchFamily="18" charset="0"/>
                      </a:endParaRPr>
                    </a:p>
                  </a:txBody>
                  <a:tcPr anchor="ctr"/>
                </a:tc>
                <a:tc>
                  <a:txBody>
                    <a:bodyPr/>
                    <a:lstStyle/>
                    <a:p>
                      <a:pPr algn="ctr"/>
                      <a:r>
                        <a:rPr lang="es-GT" sz="2000" b="0" dirty="0">
                          <a:solidFill>
                            <a:schemeClr val="tx1"/>
                          </a:solidFill>
                          <a:latin typeface="Book Antiqua" panose="02040602050305030304" pitchFamily="18" charset="0"/>
                        </a:rPr>
                        <a:t>Biología de la Piel</a:t>
                      </a:r>
                    </a:p>
                    <a:p>
                      <a:pPr algn="ctr"/>
                      <a:r>
                        <a:rPr lang="es-GT" sz="2000" b="0" dirty="0">
                          <a:solidFill>
                            <a:schemeClr val="tx1"/>
                          </a:solidFill>
                          <a:latin typeface="Book Antiqua" panose="02040602050305030304" pitchFamily="18" charset="0"/>
                        </a:rPr>
                        <a:t>Enfermedades de Pelo</a:t>
                      </a:r>
                      <a:r>
                        <a:rPr lang="es-GT" sz="2000" b="0" baseline="0" dirty="0">
                          <a:solidFill>
                            <a:schemeClr val="tx1"/>
                          </a:solidFill>
                          <a:latin typeface="Book Antiqua" panose="02040602050305030304" pitchFamily="18" charset="0"/>
                        </a:rPr>
                        <a:t> y Uñas</a:t>
                      </a:r>
                      <a:endParaRPr lang="es-GT" sz="20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3"/>
                  </a:ext>
                </a:extLst>
              </a:tr>
              <a:tr h="972160">
                <a:tc>
                  <a:txBody>
                    <a:bodyPr/>
                    <a:lstStyle/>
                    <a:p>
                      <a:pPr algn="ctr"/>
                      <a:r>
                        <a:rPr lang="es-ES" sz="2000" b="0" dirty="0">
                          <a:solidFill>
                            <a:schemeClr val="tx1"/>
                          </a:solidFill>
                          <a:latin typeface="Book Antiqua" panose="02040602050305030304" pitchFamily="18" charset="0"/>
                        </a:rPr>
                        <a:t>Dra. Jacqueline Solares</a:t>
                      </a:r>
                      <a:endParaRPr lang="es-GT" sz="2000" b="0" dirty="0">
                        <a:solidFill>
                          <a:schemeClr val="tx1"/>
                        </a:solidFill>
                        <a:latin typeface="Book Antiqua" panose="0204060205030503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0" dirty="0">
                          <a:solidFill>
                            <a:schemeClr val="tx1"/>
                          </a:solidFill>
                          <a:latin typeface="Book Antiqua" panose="02040602050305030304" pitchFamily="18" charset="0"/>
                        </a:rPr>
                        <a:t>Flebología </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0" dirty="0">
                          <a:solidFill>
                            <a:schemeClr val="tx1"/>
                          </a:solidFill>
                          <a:latin typeface="Book Antiqua" panose="02040602050305030304" pitchFamily="18" charset="0"/>
                        </a:rPr>
                        <a:t>Dermatocosmiatría</a:t>
                      </a:r>
                    </a:p>
                    <a:p>
                      <a:pPr marL="0" marR="0" lvl="0" indent="0" algn="ctr" defTabSz="914400" rtl="0" eaLnBrk="1" fontAlgn="auto" latinLnBrk="0" hangingPunct="1">
                        <a:lnSpc>
                          <a:spcPct val="100000"/>
                        </a:lnSpc>
                        <a:spcBef>
                          <a:spcPts val="0"/>
                        </a:spcBef>
                        <a:spcAft>
                          <a:spcPts val="0"/>
                        </a:spcAft>
                        <a:buClrTx/>
                        <a:buSzTx/>
                        <a:buFontTx/>
                        <a:buNone/>
                        <a:tabLst/>
                        <a:defRPr/>
                      </a:pPr>
                      <a:r>
                        <a:rPr lang="es-GT" sz="2000" b="0" dirty="0">
                          <a:solidFill>
                            <a:schemeClr val="tx1"/>
                          </a:solidFill>
                          <a:latin typeface="Book Antiqua" panose="02040602050305030304" pitchFamily="18" charset="0"/>
                        </a:rPr>
                        <a:t>Infectología</a:t>
                      </a:r>
                      <a:r>
                        <a:rPr lang="es-GT" sz="2000" b="0" baseline="0" dirty="0">
                          <a:solidFill>
                            <a:schemeClr val="tx1"/>
                          </a:solidFill>
                          <a:latin typeface="Book Antiqua" panose="02040602050305030304" pitchFamily="18" charset="0"/>
                        </a:rPr>
                        <a:t> y Enfermedades de Transmisión Sexual</a:t>
                      </a:r>
                      <a:endParaRPr lang="es-GT" sz="20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4"/>
                  </a:ext>
                </a:extLst>
              </a:tr>
            </a:tbl>
          </a:graphicData>
        </a:graphic>
      </p:graphicFrame>
      <p:pic>
        <p:nvPicPr>
          <p:cNvPr id="4" name="Imagen 3" descr="Imagen que contiene plato, tabla, firmar, hombre&#10;&#10;El contenido generado por IA puede ser incorrecto.">
            <a:extLst>
              <a:ext uri="{FF2B5EF4-FFF2-40B4-BE49-F238E27FC236}">
                <a16:creationId xmlns:a16="http://schemas.microsoft.com/office/drawing/2014/main" id="{A9A7A6B5-64EB-C5EB-17C4-6B876ABBDE9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DBE74CE8-4F42-5BE9-F791-E1E8708C8E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Título"/>
          <p:cNvSpPr>
            <a:spLocks noGrp="1"/>
          </p:cNvSpPr>
          <p:nvPr>
            <p:ph type="title"/>
          </p:nvPr>
        </p:nvSpPr>
        <p:spPr>
          <a:xfrm>
            <a:off x="623919" y="4251"/>
            <a:ext cx="7765321" cy="1326321"/>
          </a:xfrm>
        </p:spPr>
        <p:txBody>
          <a:bodyPr>
            <a:noAutofit/>
          </a:bodyPr>
          <a:lstStyle/>
          <a:p>
            <a:r>
              <a:rPr lang="es-ES" sz="4000" dirty="0">
                <a:latin typeface="Book Antiqua" panose="02040602050305030304" pitchFamily="18" charset="0"/>
              </a:rPr>
              <a:t>COMITÉ DOCENTE</a:t>
            </a:r>
            <a:endParaRPr lang="es-GT" sz="4000" dirty="0">
              <a:latin typeface="Book Antiqua" panose="02040602050305030304" pitchFamily="18" charset="0"/>
            </a:endParaRPr>
          </a:p>
        </p:txBody>
      </p:sp>
      <p:graphicFrame>
        <p:nvGraphicFramePr>
          <p:cNvPr id="9" name="10 Marcador de contenido"/>
          <p:cNvGraphicFramePr>
            <a:graphicFrameLocks noGrp="1"/>
          </p:cNvGraphicFramePr>
          <p:nvPr>
            <p:ph idx="1"/>
            <p:extLst>
              <p:ext uri="{D42A27DB-BD31-4B8C-83A1-F6EECF244321}">
                <p14:modId xmlns:p14="http://schemas.microsoft.com/office/powerpoint/2010/main" val="1718862910"/>
              </p:ext>
            </p:extLst>
          </p:nvPr>
        </p:nvGraphicFramePr>
        <p:xfrm>
          <a:off x="750067" y="1854779"/>
          <a:ext cx="7643866" cy="4269640"/>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576064">
                <a:tc>
                  <a:txBody>
                    <a:bodyPr/>
                    <a:lstStyle/>
                    <a:p>
                      <a:pPr algn="ctr"/>
                      <a:r>
                        <a:rPr lang="es-GT" sz="1600" b="0" dirty="0">
                          <a:solidFill>
                            <a:schemeClr val="tx1"/>
                          </a:solidFill>
                        </a:rPr>
                        <a:t>Dra.</a:t>
                      </a:r>
                      <a:r>
                        <a:rPr lang="es-GT" sz="1600" b="0" baseline="0" dirty="0">
                          <a:solidFill>
                            <a:schemeClr val="tx1"/>
                          </a:solidFill>
                        </a:rPr>
                        <a:t> Carmen Choc</a:t>
                      </a:r>
                      <a:endParaRPr lang="es-GT" sz="1600" b="0" dirty="0">
                        <a:solidFill>
                          <a:schemeClr val="tx1"/>
                        </a:solidFill>
                        <a:latin typeface="Book Antiqua" panose="0204060205030503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1600" b="0" dirty="0">
                          <a:solidFill>
                            <a:schemeClr val="tx1"/>
                          </a:solidFill>
                        </a:rPr>
                        <a:t>Cirugía Cutánea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0"/>
                  </a:ext>
                </a:extLst>
              </a:tr>
              <a:tr h="595734">
                <a:tc>
                  <a:txBody>
                    <a:bodyPr/>
                    <a:lstStyle/>
                    <a:p>
                      <a:pPr algn="ctr"/>
                      <a:r>
                        <a:rPr lang="es-GT" sz="1600" b="0" dirty="0">
                          <a:solidFill>
                            <a:schemeClr val="tx1"/>
                          </a:solidFill>
                        </a:rPr>
                        <a:t>Dra.</a:t>
                      </a:r>
                      <a:r>
                        <a:rPr lang="es-GT" sz="1600" b="0" baseline="0" dirty="0">
                          <a:solidFill>
                            <a:schemeClr val="tx1"/>
                          </a:solidFill>
                        </a:rPr>
                        <a:t> Gabriela Juárez</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Manifestaciones Cutáneas de Enfermedades Sistémicas</a:t>
                      </a:r>
                    </a:p>
                    <a:p>
                      <a:pPr algn="ctr"/>
                      <a:r>
                        <a:rPr lang="es-GT" sz="1600" b="0" dirty="0">
                          <a:solidFill>
                            <a:schemeClr val="tx1"/>
                          </a:solidFill>
                        </a:rPr>
                        <a:t>Dermatología Clínica</a:t>
                      </a:r>
                    </a:p>
                    <a:p>
                      <a:pPr algn="ctr"/>
                      <a:r>
                        <a:rPr lang="es-GT" sz="1600" b="0" dirty="0">
                          <a:solidFill>
                            <a:schemeClr val="tx1"/>
                          </a:solidFill>
                        </a:rPr>
                        <a:t>Lectura de Revistas</a:t>
                      </a:r>
                    </a:p>
                    <a:p>
                      <a:pPr algn="ctr"/>
                      <a:r>
                        <a:rPr lang="es-GT" sz="1600" b="0" dirty="0">
                          <a:solidFill>
                            <a:schemeClr val="tx1"/>
                          </a:solidFill>
                        </a:rPr>
                        <a:t>Fototerapia/Puvaterapia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1"/>
                  </a:ext>
                </a:extLst>
              </a:tr>
              <a:tr h="595734">
                <a:tc>
                  <a:txBody>
                    <a:bodyPr/>
                    <a:lstStyle/>
                    <a:p>
                      <a:pPr algn="ctr"/>
                      <a:r>
                        <a:rPr lang="es-ES" sz="1600" b="0" dirty="0">
                          <a:solidFill>
                            <a:schemeClr val="tx1"/>
                          </a:solidFill>
                        </a:rPr>
                        <a:t>Dra. María Antonieta Tuna</a:t>
                      </a:r>
                      <a:endParaRPr lang="es-GT" sz="1600" b="0" dirty="0">
                        <a:solidFill>
                          <a:schemeClr val="tx1"/>
                        </a:solidFill>
                        <a:latin typeface="Book Antiqua" panose="0204060205030503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1600" b="0" dirty="0">
                          <a:solidFill>
                            <a:schemeClr val="tx1"/>
                          </a:solidFill>
                        </a:rPr>
                        <a:t>Inmunología</a:t>
                      </a:r>
                      <a:r>
                        <a:rPr lang="es-GT" sz="1600" b="0" baseline="0" dirty="0">
                          <a:solidFill>
                            <a:schemeClr val="tx1"/>
                          </a:solidFill>
                        </a:rPr>
                        <a:t> Clínica</a:t>
                      </a:r>
                    </a:p>
                    <a:p>
                      <a:pPr marL="0" marR="0" indent="0" algn="ctr" defTabSz="914400" rtl="0" eaLnBrk="1" fontAlgn="auto" latinLnBrk="0" hangingPunct="1">
                        <a:lnSpc>
                          <a:spcPct val="100000"/>
                        </a:lnSpc>
                        <a:spcBef>
                          <a:spcPts val="0"/>
                        </a:spcBef>
                        <a:spcAft>
                          <a:spcPts val="0"/>
                        </a:spcAft>
                        <a:buClrTx/>
                        <a:buSzTx/>
                        <a:buFontTx/>
                        <a:buNone/>
                        <a:tabLst/>
                        <a:defRPr/>
                      </a:pPr>
                      <a:r>
                        <a:rPr lang="es-GT" sz="1600" b="0" baseline="0" dirty="0">
                          <a:solidFill>
                            <a:schemeClr val="tx1"/>
                          </a:solidFill>
                        </a:rPr>
                        <a:t>Reumatología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2"/>
                  </a:ext>
                </a:extLst>
              </a:tr>
              <a:tr h="595734">
                <a:tc>
                  <a:txBody>
                    <a:bodyPr/>
                    <a:lstStyle/>
                    <a:p>
                      <a:pPr algn="ctr"/>
                      <a:r>
                        <a:rPr lang="es-GT" sz="1600" b="0" dirty="0">
                          <a:solidFill>
                            <a:schemeClr val="tx1"/>
                          </a:solidFill>
                        </a:rPr>
                        <a:t>Dra.  Carla Aguilar</a:t>
                      </a:r>
                      <a:endParaRPr lang="es-GT" sz="1600" b="0" dirty="0">
                        <a:solidFill>
                          <a:schemeClr val="tx1"/>
                        </a:solidFill>
                        <a:latin typeface="Book Antiqua" panose="0204060205030503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Dermatocosmiatría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2165230033"/>
                  </a:ext>
                </a:extLst>
              </a:tr>
              <a:tr h="595734">
                <a:tc>
                  <a:txBody>
                    <a:bodyPr/>
                    <a:lstStyle/>
                    <a:p>
                      <a:pPr algn="ctr"/>
                      <a:r>
                        <a:rPr lang="es-GT" sz="1600" b="0" dirty="0">
                          <a:solidFill>
                            <a:schemeClr val="tx1"/>
                          </a:solidFill>
                          <a:latin typeface="Book Antiqua" panose="02040602050305030304" pitchFamily="18" charset="0"/>
                        </a:rPr>
                        <a:t>Dra. Andrea Villanueva</a:t>
                      </a:r>
                    </a:p>
                  </a:txBody>
                  <a:tcPr anchor="ctr"/>
                </a:tc>
                <a:tc>
                  <a:txBody>
                    <a:bodyPr/>
                    <a:lstStyle/>
                    <a:p>
                      <a:pPr algn="ctr"/>
                      <a:r>
                        <a:rPr lang="es-GT" sz="1600" b="0" dirty="0">
                          <a:solidFill>
                            <a:schemeClr val="tx1"/>
                          </a:solidFill>
                          <a:latin typeface="Book Antiqua" panose="02040602050305030304" pitchFamily="18" charset="0"/>
                        </a:rPr>
                        <a:t>Dermatología Oftálmica</a:t>
                      </a:r>
                    </a:p>
                  </a:txBody>
                  <a:tcPr anchor="ctr"/>
                </a:tc>
                <a:extLst>
                  <a:ext uri="{0D108BD9-81ED-4DB2-BD59-A6C34878D82A}">
                    <a16:rowId xmlns:a16="http://schemas.microsoft.com/office/drawing/2014/main" val="3291157692"/>
                  </a:ext>
                </a:extLst>
              </a:tr>
              <a:tr h="595734">
                <a:tc>
                  <a:txBody>
                    <a:bodyPr/>
                    <a:lstStyle/>
                    <a:p>
                      <a:pPr algn="ctr"/>
                      <a:r>
                        <a:rPr lang="es-GT" sz="1600" b="0" dirty="0">
                          <a:solidFill>
                            <a:schemeClr val="tx1"/>
                          </a:solidFill>
                        </a:rPr>
                        <a:t>Dra. María Renée Gándara</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Psicodermatología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2913383805"/>
                  </a:ext>
                </a:extLst>
              </a:tr>
            </a:tbl>
          </a:graphicData>
        </a:graphic>
      </p:graphicFrame>
      <p:pic>
        <p:nvPicPr>
          <p:cNvPr id="5" name="Imagen 4" descr="Imagen que contiene plato, tabla, firmar, hombre&#10;&#10;El contenido generado por IA puede ser incorrecto.">
            <a:extLst>
              <a:ext uri="{FF2B5EF4-FFF2-40B4-BE49-F238E27FC236}">
                <a16:creationId xmlns:a16="http://schemas.microsoft.com/office/drawing/2014/main" id="{3FF7F5CF-6E72-0201-701E-4AD9744EC3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6" name="Imagen 5">
            <a:extLst>
              <a:ext uri="{FF2B5EF4-FFF2-40B4-BE49-F238E27FC236}">
                <a16:creationId xmlns:a16="http://schemas.microsoft.com/office/drawing/2014/main" id="{A8E73DCC-B011-316F-478A-98896E53A2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1903953586"/>
      </p:ext>
    </p:extLst>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8" y="107763"/>
            <a:ext cx="7765321" cy="1326321"/>
          </a:xfrm>
        </p:spPr>
        <p:txBody>
          <a:bodyPr>
            <a:noAutofit/>
          </a:bodyPr>
          <a:lstStyle/>
          <a:p>
            <a:r>
              <a:rPr lang="es-ES" sz="4000" dirty="0">
                <a:latin typeface="Book Antiqua" panose="02040602050305030304" pitchFamily="18" charset="0"/>
              </a:rPr>
              <a:t>COMITÉ DOCENTE</a:t>
            </a:r>
            <a:endParaRPr lang="es-GT" sz="4000" dirty="0">
              <a:latin typeface="Book Antiqua" panose="0204060205030503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1304492268"/>
              </p:ext>
            </p:extLst>
          </p:nvPr>
        </p:nvGraphicFramePr>
        <p:xfrm>
          <a:off x="750065" y="1844040"/>
          <a:ext cx="7643866" cy="3169920"/>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701040">
                <a:tc>
                  <a:txBody>
                    <a:bodyPr/>
                    <a:lstStyle/>
                    <a:p>
                      <a:pPr algn="ctr"/>
                      <a:r>
                        <a:rPr lang="es-GT" sz="1600" b="0" dirty="0">
                          <a:solidFill>
                            <a:schemeClr val="tx1"/>
                          </a:solidFill>
                        </a:rPr>
                        <a:t>Dr.</a:t>
                      </a:r>
                      <a:r>
                        <a:rPr lang="es-GT" sz="1600" b="0" baseline="0" dirty="0">
                          <a:solidFill>
                            <a:schemeClr val="tx1"/>
                          </a:solidFill>
                        </a:rPr>
                        <a:t> Michel Urbain</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Alergología Cutánea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0"/>
                  </a:ext>
                </a:extLst>
              </a:tr>
              <a:tr h="701040">
                <a:tc>
                  <a:txBody>
                    <a:bodyPr/>
                    <a:lstStyle/>
                    <a:p>
                      <a:pPr algn="ctr"/>
                      <a:r>
                        <a:rPr lang="es-GT" sz="1600" b="0" dirty="0">
                          <a:solidFill>
                            <a:schemeClr val="tx1"/>
                          </a:solidFill>
                        </a:rPr>
                        <a:t>Dra. Andrea Moreno</a:t>
                      </a:r>
                      <a:endParaRPr lang="es-GT" sz="1600" b="0" dirty="0">
                        <a:solidFill>
                          <a:schemeClr val="tx1"/>
                        </a:solidFill>
                        <a:latin typeface="Book Antiqua" panose="0204060205030503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Dermatología Clínica</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Presentación de Casos Interesantes</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1"/>
                  </a:ext>
                </a:extLst>
              </a:tr>
              <a:tr h="701040">
                <a:tc>
                  <a:txBody>
                    <a:bodyPr/>
                    <a:lstStyle/>
                    <a:p>
                      <a:pPr algn="ctr"/>
                      <a:r>
                        <a:rPr lang="es-ES" sz="1600" b="0" dirty="0">
                          <a:solidFill>
                            <a:schemeClr val="tx1"/>
                          </a:solidFill>
                        </a:rPr>
                        <a:t>Dra. Josselin Pérez</a:t>
                      </a:r>
                      <a:endParaRPr lang="es-GT" sz="1600" b="0" dirty="0">
                        <a:solidFill>
                          <a:schemeClr val="tx1"/>
                        </a:solidFill>
                        <a:latin typeface="Book Antiqua" panose="0204060205030503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Dermatología Clínica</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Presentación de Casos Interesantes</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2"/>
                  </a:ext>
                </a:extLst>
              </a:tr>
              <a:tr h="701040">
                <a:tc>
                  <a:txBody>
                    <a:bodyPr/>
                    <a:lstStyle/>
                    <a:p>
                      <a:pPr algn="ctr"/>
                      <a:r>
                        <a:rPr lang="es-GT" sz="1600" b="0" dirty="0">
                          <a:solidFill>
                            <a:schemeClr val="tx1"/>
                          </a:solidFill>
                        </a:rPr>
                        <a:t>Dra. Michelle Ulbán</a:t>
                      </a:r>
                      <a:endParaRPr lang="es-GT" sz="1600" b="0" dirty="0">
                        <a:solidFill>
                          <a:schemeClr val="tx1"/>
                        </a:solidFill>
                        <a:latin typeface="Book Antiqua" panose="0204060205030503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Dermatología Clínica</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Presentación de Casos Interesantes</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350983190"/>
                  </a:ext>
                </a:extLst>
              </a:tr>
            </a:tbl>
          </a:graphicData>
        </a:graphic>
      </p:graphicFrame>
      <p:pic>
        <p:nvPicPr>
          <p:cNvPr id="4" name="Imagen 3" descr="Imagen que contiene plato, tabla, firmar, hombre&#10;&#10;El contenido generado por IA puede ser incorrecto.">
            <a:extLst>
              <a:ext uri="{FF2B5EF4-FFF2-40B4-BE49-F238E27FC236}">
                <a16:creationId xmlns:a16="http://schemas.microsoft.com/office/drawing/2014/main" id="{87B9B3CA-5D48-6EDE-8033-BBC3D2D670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1651F599-E1FB-927C-CCD7-BA9594061F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Título"/>
          <p:cNvSpPr>
            <a:spLocks noGrp="1"/>
          </p:cNvSpPr>
          <p:nvPr>
            <p:ph type="title"/>
          </p:nvPr>
        </p:nvSpPr>
        <p:spPr>
          <a:xfrm>
            <a:off x="652730" y="4251"/>
            <a:ext cx="7765321" cy="1326321"/>
          </a:xfrm>
        </p:spPr>
        <p:txBody>
          <a:bodyPr>
            <a:noAutofit/>
          </a:bodyPr>
          <a:lstStyle/>
          <a:p>
            <a:r>
              <a:rPr lang="es-ES" sz="4000" dirty="0">
                <a:latin typeface="Book Antiqua" panose="02040602050305030304" pitchFamily="18" charset="0"/>
              </a:rPr>
              <a:t>COMITÉ DOCENTE</a:t>
            </a:r>
            <a:endParaRPr lang="es-GT" sz="4000" dirty="0">
              <a:latin typeface="Book Antiqua" panose="02040602050305030304" pitchFamily="18" charset="0"/>
            </a:endParaRPr>
          </a:p>
        </p:txBody>
      </p:sp>
      <p:graphicFrame>
        <p:nvGraphicFramePr>
          <p:cNvPr id="9" name="10 Marcador de contenido"/>
          <p:cNvGraphicFramePr>
            <a:graphicFrameLocks noGrp="1"/>
          </p:cNvGraphicFramePr>
          <p:nvPr>
            <p:ph idx="1"/>
            <p:extLst>
              <p:ext uri="{D42A27DB-BD31-4B8C-83A1-F6EECF244321}">
                <p14:modId xmlns:p14="http://schemas.microsoft.com/office/powerpoint/2010/main" val="2554189450"/>
              </p:ext>
            </p:extLst>
          </p:nvPr>
        </p:nvGraphicFramePr>
        <p:xfrm>
          <a:off x="774185" y="1817114"/>
          <a:ext cx="7643866" cy="3433122"/>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576064">
                <a:tc>
                  <a:txBody>
                    <a:bodyPr/>
                    <a:lstStyle/>
                    <a:p>
                      <a:pPr algn="ctr"/>
                      <a:r>
                        <a:rPr lang="es-GT" sz="1600" b="0" dirty="0">
                          <a:solidFill>
                            <a:schemeClr val="tx1"/>
                          </a:solidFill>
                        </a:rPr>
                        <a:t>Dr. Carlos Osegueda</a:t>
                      </a:r>
                      <a:endParaRPr lang="es-GT" sz="1600" b="0" dirty="0">
                        <a:solidFill>
                          <a:schemeClr val="tx1"/>
                        </a:solidFill>
                        <a:latin typeface="Book Antiqua" panose="0204060205030503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Dermatología Clínica</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Presentación de Casos Interesantes</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0"/>
                  </a:ext>
                </a:extLst>
              </a:tr>
              <a:tr h="595734">
                <a:tc>
                  <a:txBody>
                    <a:bodyPr/>
                    <a:lstStyle/>
                    <a:p>
                      <a:pPr algn="ctr"/>
                      <a:r>
                        <a:rPr lang="es-GT" sz="1600" b="0" dirty="0">
                          <a:solidFill>
                            <a:schemeClr val="tx1"/>
                          </a:solidFill>
                        </a:rPr>
                        <a:t>Dra. María Gabriela Donaire</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Dermatopatología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1"/>
                  </a:ext>
                </a:extLst>
              </a:tr>
              <a:tr h="595734">
                <a:tc>
                  <a:txBody>
                    <a:bodyPr/>
                    <a:lstStyle/>
                    <a:p>
                      <a:pPr algn="ctr"/>
                      <a:r>
                        <a:rPr lang="es-GT" sz="1600" b="0" dirty="0">
                          <a:solidFill>
                            <a:schemeClr val="tx1"/>
                          </a:solidFill>
                        </a:rPr>
                        <a:t>Dra. Jessica Lechuga</a:t>
                      </a:r>
                      <a:endParaRPr lang="es-GT" sz="1600" b="0" dirty="0">
                        <a:solidFill>
                          <a:schemeClr val="tx1"/>
                        </a:solidFill>
                        <a:latin typeface="Book Antiqua" panose="02040602050305030304" pitchFamily="18" charset="0"/>
                      </a:endParaRPr>
                    </a:p>
                  </a:txBody>
                  <a:tcPr anchor="ctr"/>
                </a:tc>
                <a:tc>
                  <a:txBody>
                    <a:bodyPr/>
                    <a:lstStyle/>
                    <a:p>
                      <a:pPr algn="ctr"/>
                      <a:r>
                        <a:rPr lang="es-GT" sz="1600" b="0" dirty="0">
                          <a:solidFill>
                            <a:schemeClr val="tx1"/>
                          </a:solidFill>
                        </a:rPr>
                        <a:t>Micología Médica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2"/>
                  </a:ext>
                </a:extLst>
              </a:tr>
              <a:tr h="595734">
                <a:tc>
                  <a:txBody>
                    <a:bodyPr/>
                    <a:lstStyle/>
                    <a:p>
                      <a:pPr algn="ctr"/>
                      <a:r>
                        <a:rPr lang="es-MX" sz="1600" b="0" dirty="0">
                          <a:solidFill>
                            <a:schemeClr val="tx1"/>
                          </a:solidFill>
                        </a:rPr>
                        <a:t>Dra. Julianna Halphen</a:t>
                      </a:r>
                      <a:endParaRPr lang="es-GT" sz="1600" b="0" dirty="0">
                        <a:solidFill>
                          <a:schemeClr val="tx1"/>
                        </a:solidFill>
                        <a:latin typeface="Book Antiqua" panose="02040602050305030304" pitchFamily="18" charset="0"/>
                      </a:endParaRPr>
                    </a:p>
                  </a:txBody>
                  <a:tcPr anchor="ctr"/>
                </a:tc>
                <a:tc>
                  <a:txBody>
                    <a:bodyPr/>
                    <a:lstStyle/>
                    <a:p>
                      <a:pPr algn="ctr"/>
                      <a:r>
                        <a:rPr lang="es-MX" sz="1600" b="0" dirty="0">
                          <a:solidFill>
                            <a:schemeClr val="tx1"/>
                          </a:solidFill>
                        </a:rPr>
                        <a:t>Tricoscopia</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639462125"/>
                  </a:ext>
                </a:extLst>
              </a:tr>
              <a:tr h="595734">
                <a:tc>
                  <a:txBody>
                    <a:bodyPr/>
                    <a:lstStyle/>
                    <a:p>
                      <a:pPr algn="ctr"/>
                      <a:r>
                        <a:rPr lang="es-GT" sz="1600" b="0" dirty="0">
                          <a:solidFill>
                            <a:schemeClr val="tx1"/>
                          </a:solidFill>
                        </a:rPr>
                        <a:t>Dra. Natalia Castañeda</a:t>
                      </a:r>
                      <a:endParaRPr lang="es-GT" sz="1600" b="0" dirty="0">
                        <a:solidFill>
                          <a:schemeClr val="tx1"/>
                        </a:solidFill>
                        <a:latin typeface="Book Antiqua" panose="0204060205030503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Dermatología Clínica</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0" dirty="0">
                          <a:solidFill>
                            <a:schemeClr val="tx1"/>
                          </a:solidFill>
                        </a:rPr>
                        <a:t>Presentación de Casos Interesantes</a:t>
                      </a:r>
                      <a:endParaRPr lang="es-GT" sz="16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2165230033"/>
                  </a:ext>
                </a:extLst>
              </a:tr>
            </a:tbl>
          </a:graphicData>
        </a:graphic>
      </p:graphicFrame>
      <p:pic>
        <p:nvPicPr>
          <p:cNvPr id="5" name="Imagen 4" descr="Imagen que contiene plato, tabla, firmar, hombre&#10;&#10;El contenido generado por IA puede ser incorrecto.">
            <a:extLst>
              <a:ext uri="{FF2B5EF4-FFF2-40B4-BE49-F238E27FC236}">
                <a16:creationId xmlns:a16="http://schemas.microsoft.com/office/drawing/2014/main" id="{59FB7C58-27FD-6A39-FD76-5739768CD9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6" name="Imagen 5">
            <a:extLst>
              <a:ext uri="{FF2B5EF4-FFF2-40B4-BE49-F238E27FC236}">
                <a16:creationId xmlns:a16="http://schemas.microsoft.com/office/drawing/2014/main" id="{3DB95797-4ACD-A9B2-43F2-48D716FA57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760585716"/>
      </p:ext>
    </p:extLst>
  </p:cSld>
  <p:clrMapOvr>
    <a:masterClrMapping/>
  </p:clrMapOvr>
  <p:transition spd="med">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Título"/>
          <p:cNvSpPr>
            <a:spLocks noGrp="1"/>
          </p:cNvSpPr>
          <p:nvPr>
            <p:ph type="title"/>
          </p:nvPr>
        </p:nvSpPr>
        <p:spPr>
          <a:xfrm>
            <a:off x="680654" y="162093"/>
            <a:ext cx="7765321" cy="1326321"/>
          </a:xfrm>
        </p:spPr>
        <p:txBody>
          <a:bodyPr>
            <a:noAutofit/>
          </a:bodyPr>
          <a:lstStyle/>
          <a:p>
            <a:r>
              <a:rPr lang="es-ES" sz="4000" dirty="0">
                <a:latin typeface="Book Antiqua" panose="02040602050305030304" pitchFamily="18" charset="0"/>
              </a:rPr>
              <a:t>COMITÉ DOCENTE</a:t>
            </a:r>
            <a:endParaRPr lang="es-GT" sz="4000" dirty="0">
              <a:latin typeface="Book Antiqua" panose="02040602050305030304" pitchFamily="18" charset="0"/>
            </a:endParaRPr>
          </a:p>
        </p:txBody>
      </p:sp>
      <p:graphicFrame>
        <p:nvGraphicFramePr>
          <p:cNvPr id="9" name="10 Marcador de contenido"/>
          <p:cNvGraphicFramePr>
            <a:graphicFrameLocks noGrp="1"/>
          </p:cNvGraphicFramePr>
          <p:nvPr>
            <p:ph idx="1"/>
            <p:extLst>
              <p:ext uri="{D42A27DB-BD31-4B8C-83A1-F6EECF244321}">
                <p14:modId xmlns:p14="http://schemas.microsoft.com/office/powerpoint/2010/main" val="1283831975"/>
              </p:ext>
            </p:extLst>
          </p:nvPr>
        </p:nvGraphicFramePr>
        <p:xfrm>
          <a:off x="806802" y="2636912"/>
          <a:ext cx="7643866" cy="2743200"/>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595734">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Dr. Gonzalo Ruiz</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Dermatología Clínica</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Presentación de Casos Interesantes</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291157692"/>
                  </a:ext>
                </a:extLst>
              </a:tr>
              <a:tr h="595734">
                <a:tc>
                  <a:txBody>
                    <a:bodyPr/>
                    <a:lstStyle/>
                    <a:p>
                      <a:pPr algn="ctr"/>
                      <a:r>
                        <a:rPr lang="es-ES" sz="1800" b="0" dirty="0">
                          <a:solidFill>
                            <a:schemeClr val="tx1"/>
                          </a:solidFill>
                          <a:latin typeface="Times New Roman" panose="02020603050405020304" pitchFamily="18" charset="0"/>
                          <a:cs typeface="Times New Roman" panose="02020603050405020304" pitchFamily="18" charset="0"/>
                        </a:rPr>
                        <a:t>Dra. Gabriela Flores</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Dermatología Clínica</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Presentación de Casos Interesantes</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368561885"/>
                  </a:ext>
                </a:extLst>
              </a:tr>
              <a:tr h="595734">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Dr. Heriberto Osorio</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Dermatología Clínica</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Lectura de Revistas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0" dirty="0">
                          <a:solidFill>
                            <a:schemeClr val="tx1"/>
                          </a:solidFill>
                          <a:latin typeface="Times New Roman" panose="02020603050405020304" pitchFamily="18" charset="0"/>
                          <a:cs typeface="Times New Roman" panose="02020603050405020304" pitchFamily="18" charset="0"/>
                        </a:rPr>
                        <a:t>Casos Interesantes</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13383805"/>
                  </a:ext>
                </a:extLst>
              </a:tr>
            </a:tbl>
          </a:graphicData>
        </a:graphic>
      </p:graphicFrame>
      <p:pic>
        <p:nvPicPr>
          <p:cNvPr id="2" name="Imagen 1" descr="Imagen que contiene plato, tabla, firmar, hombre&#10;&#10;El contenido generado por IA puede ser incorrecto.">
            <a:extLst>
              <a:ext uri="{FF2B5EF4-FFF2-40B4-BE49-F238E27FC236}">
                <a16:creationId xmlns:a16="http://schemas.microsoft.com/office/drawing/2014/main" id="{51DF47AE-3903-2ED9-5CE5-747A9B07AE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6" name="Imagen 5">
            <a:extLst>
              <a:ext uri="{FF2B5EF4-FFF2-40B4-BE49-F238E27FC236}">
                <a16:creationId xmlns:a16="http://schemas.microsoft.com/office/drawing/2014/main" id="{A5042EC9-AD28-D5A3-9A87-BC442071CA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1788662561"/>
      </p:ext>
    </p:extLst>
  </p:cSld>
  <p:clrMapOvr>
    <a:masterClrMapping/>
  </p:clrMapOvr>
  <p:transition spd="med">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457200" y="208768"/>
            <a:ext cx="8229600" cy="1143000"/>
          </a:xfrm>
        </p:spPr>
        <p:txBody>
          <a:bodyPr>
            <a:noAutofit/>
          </a:bodyPr>
          <a:lstStyle/>
          <a:p>
            <a:r>
              <a:rPr lang="es-ES" sz="4000" dirty="0">
                <a:latin typeface="Book Antiqua" panose="02040602050305030304" pitchFamily="18" charset="0"/>
              </a:rPr>
              <a:t>SEDES EN LA</a:t>
            </a:r>
            <a:br>
              <a:rPr lang="es-ES" sz="4000" dirty="0">
                <a:latin typeface="Book Antiqua" panose="02040602050305030304" pitchFamily="18" charset="0"/>
              </a:rPr>
            </a:br>
            <a:r>
              <a:rPr lang="es-ES" sz="4000" dirty="0">
                <a:latin typeface="Book Antiqua" panose="02040602050305030304" pitchFamily="18" charset="0"/>
              </a:rPr>
              <a:t> REPÚBLICA</a:t>
            </a:r>
            <a:endParaRPr lang="es-GT" sz="4000" dirty="0">
              <a:latin typeface="Book Antiqua" panose="0204060205030503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2679316495"/>
              </p:ext>
            </p:extLst>
          </p:nvPr>
        </p:nvGraphicFramePr>
        <p:xfrm>
          <a:off x="1979712" y="2636912"/>
          <a:ext cx="5184576" cy="2634169"/>
        </p:xfrm>
        <a:graphic>
          <a:graphicData uri="http://schemas.openxmlformats.org/drawingml/2006/table">
            <a:tbl>
              <a:tblPr firstRow="1" bandRow="1">
                <a:tableStyleId>{9D7B26C5-4107-4FEC-AEDC-1716B250A1EF}</a:tableStyleId>
              </a:tblPr>
              <a:tblGrid>
                <a:gridCol w="5184576">
                  <a:extLst>
                    <a:ext uri="{9D8B030D-6E8A-4147-A177-3AD203B41FA5}">
                      <a16:colId xmlns:a16="http://schemas.microsoft.com/office/drawing/2014/main" val="20000"/>
                    </a:ext>
                  </a:extLst>
                </a:gridCol>
              </a:tblGrid>
              <a:tr h="800287">
                <a:tc>
                  <a:txBody>
                    <a:bodyPr/>
                    <a:lstStyle/>
                    <a:p>
                      <a:pPr algn="ctr"/>
                      <a:r>
                        <a:rPr lang="es-GT" sz="2400" b="1" dirty="0">
                          <a:solidFill>
                            <a:schemeClr val="tx1"/>
                          </a:solidFill>
                          <a:latin typeface="Book Antiqua" panose="02040602050305030304" pitchFamily="18" charset="0"/>
                        </a:rPr>
                        <a:t>INDERMA</a:t>
                      </a:r>
                      <a:r>
                        <a:rPr lang="es-GT" sz="2400" b="1" baseline="0" dirty="0">
                          <a:solidFill>
                            <a:schemeClr val="tx1"/>
                          </a:solidFill>
                          <a:latin typeface="Book Antiqua" panose="02040602050305030304" pitchFamily="18" charset="0"/>
                        </a:rPr>
                        <a:t> Ciudad, Zona 1</a:t>
                      </a:r>
                      <a:endParaRPr lang="es-GT" sz="2400" b="1" dirty="0">
                        <a:solidFill>
                          <a:schemeClr val="tx1"/>
                        </a:solidFill>
                        <a:latin typeface="Book Antiqua" panose="02040602050305030304" pitchFamily="18" charset="0"/>
                      </a:endParaRPr>
                    </a:p>
                  </a:txBody>
                  <a:tcPr marL="196854" marR="196854" anchor="ctr"/>
                </a:tc>
                <a:extLst>
                  <a:ext uri="{0D108BD9-81ED-4DB2-BD59-A6C34878D82A}">
                    <a16:rowId xmlns:a16="http://schemas.microsoft.com/office/drawing/2014/main" val="10000"/>
                  </a:ext>
                </a:extLst>
              </a:tr>
              <a:tr h="916941">
                <a:tc>
                  <a:txBody>
                    <a:bodyPr/>
                    <a:lstStyle/>
                    <a:p>
                      <a:pPr algn="ctr"/>
                      <a:r>
                        <a:rPr lang="es-GT" sz="2400" b="1" dirty="0">
                          <a:solidFill>
                            <a:schemeClr val="tx1"/>
                          </a:solidFill>
                          <a:latin typeface="Book Antiqua" panose="02040602050305030304" pitchFamily="18" charset="0"/>
                        </a:rPr>
                        <a:t>INDERMA Ciudad,</a:t>
                      </a:r>
                      <a:r>
                        <a:rPr lang="es-GT" sz="2400" b="1" baseline="0" dirty="0">
                          <a:solidFill>
                            <a:schemeClr val="tx1"/>
                          </a:solidFill>
                          <a:latin typeface="Book Antiqua" panose="02040602050305030304" pitchFamily="18" charset="0"/>
                        </a:rPr>
                        <a:t> Zona 6</a:t>
                      </a:r>
                      <a:endParaRPr lang="es-GT" sz="2400" b="1" dirty="0">
                        <a:solidFill>
                          <a:schemeClr val="tx1"/>
                        </a:solidFill>
                        <a:latin typeface="Book Antiqua" panose="02040602050305030304" pitchFamily="18" charset="0"/>
                      </a:endParaRPr>
                    </a:p>
                  </a:txBody>
                  <a:tcPr marL="196854" marR="196854" anchor="ctr"/>
                </a:tc>
                <a:extLst>
                  <a:ext uri="{0D108BD9-81ED-4DB2-BD59-A6C34878D82A}">
                    <a16:rowId xmlns:a16="http://schemas.microsoft.com/office/drawing/2014/main" val="10001"/>
                  </a:ext>
                </a:extLst>
              </a:tr>
              <a:tr h="916941">
                <a:tc>
                  <a:txBody>
                    <a:bodyPr/>
                    <a:lstStyle/>
                    <a:p>
                      <a:pPr algn="ctr"/>
                      <a:r>
                        <a:rPr lang="es-ES" sz="2400" b="1" dirty="0">
                          <a:solidFill>
                            <a:schemeClr val="tx1"/>
                          </a:solidFill>
                          <a:latin typeface="Book Antiqua" panose="02040602050305030304" pitchFamily="18" charset="0"/>
                        </a:rPr>
                        <a:t>INDERMA Ciudad,</a:t>
                      </a:r>
                      <a:r>
                        <a:rPr lang="es-ES" sz="2400" b="1" baseline="0" dirty="0">
                          <a:solidFill>
                            <a:schemeClr val="tx1"/>
                          </a:solidFill>
                          <a:latin typeface="Book Antiqua" panose="02040602050305030304" pitchFamily="18" charset="0"/>
                        </a:rPr>
                        <a:t> Zona 7</a:t>
                      </a:r>
                      <a:endParaRPr lang="es-GT" sz="2400" b="1" dirty="0">
                        <a:solidFill>
                          <a:schemeClr val="tx1"/>
                        </a:solidFill>
                        <a:latin typeface="Book Antiqua" panose="02040602050305030304" pitchFamily="18" charset="0"/>
                      </a:endParaRPr>
                    </a:p>
                  </a:txBody>
                  <a:tcPr marL="196854" marR="196854" anchor="ctr"/>
                </a:tc>
                <a:extLst>
                  <a:ext uri="{0D108BD9-81ED-4DB2-BD59-A6C34878D82A}">
                    <a16:rowId xmlns:a16="http://schemas.microsoft.com/office/drawing/2014/main" val="10002"/>
                  </a:ext>
                </a:extLst>
              </a:tr>
            </a:tbl>
          </a:graphicData>
        </a:graphic>
      </p:graphicFrame>
      <p:pic>
        <p:nvPicPr>
          <p:cNvPr id="4" name="Imagen 3" descr="Imagen que contiene plato, tabla, firmar, hombre&#10;&#10;El contenido generado por IA puede ser incorrecto.">
            <a:extLst>
              <a:ext uri="{FF2B5EF4-FFF2-40B4-BE49-F238E27FC236}">
                <a16:creationId xmlns:a16="http://schemas.microsoft.com/office/drawing/2014/main" id="{F14BD333-37CF-B8E8-35D1-2419D48463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B0EB2AE4-AE5E-9061-9460-9ECB2A3A2F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689339" y="363973"/>
            <a:ext cx="7765321" cy="1326321"/>
          </a:xfrm>
        </p:spPr>
        <p:txBody>
          <a:bodyPr>
            <a:noAutofit/>
          </a:bodyPr>
          <a:lstStyle/>
          <a:p>
            <a:r>
              <a:rPr lang="es-ES" sz="3200" dirty="0">
                <a:latin typeface="Book Antiqua" panose="02040602050305030304" pitchFamily="18" charset="0"/>
              </a:rPr>
              <a:t>COMITÉ ACADÉMICO EN </a:t>
            </a:r>
            <a:br>
              <a:rPr lang="es-ES" sz="3200" dirty="0">
                <a:latin typeface="Book Antiqua" panose="02040602050305030304" pitchFamily="18" charset="0"/>
              </a:rPr>
            </a:br>
            <a:r>
              <a:rPr lang="es-ES" sz="3200" dirty="0">
                <a:latin typeface="Book Antiqua" panose="02040602050305030304" pitchFamily="18" charset="0"/>
              </a:rPr>
              <a:t>EL EXTRANJERO</a:t>
            </a:r>
            <a:endParaRPr lang="es-GT" sz="3200" dirty="0">
              <a:latin typeface="Book Antiqua" panose="0204060205030503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1935527546"/>
              </p:ext>
            </p:extLst>
          </p:nvPr>
        </p:nvGraphicFramePr>
        <p:xfrm>
          <a:off x="857226" y="1727322"/>
          <a:ext cx="7572426" cy="4437982"/>
        </p:xfrm>
        <a:graphic>
          <a:graphicData uri="http://schemas.openxmlformats.org/drawingml/2006/table">
            <a:tbl>
              <a:tblPr firstRow="1" bandRow="1">
                <a:tableStyleId>{9D7B26C5-4107-4FEC-AEDC-1716B250A1EF}</a:tableStyleId>
              </a:tblPr>
              <a:tblGrid>
                <a:gridCol w="2524142">
                  <a:extLst>
                    <a:ext uri="{9D8B030D-6E8A-4147-A177-3AD203B41FA5}">
                      <a16:colId xmlns:a16="http://schemas.microsoft.com/office/drawing/2014/main" val="20000"/>
                    </a:ext>
                  </a:extLst>
                </a:gridCol>
                <a:gridCol w="2524142">
                  <a:extLst>
                    <a:ext uri="{9D8B030D-6E8A-4147-A177-3AD203B41FA5}">
                      <a16:colId xmlns:a16="http://schemas.microsoft.com/office/drawing/2014/main" val="20001"/>
                    </a:ext>
                  </a:extLst>
                </a:gridCol>
                <a:gridCol w="2524142">
                  <a:extLst>
                    <a:ext uri="{9D8B030D-6E8A-4147-A177-3AD203B41FA5}">
                      <a16:colId xmlns:a16="http://schemas.microsoft.com/office/drawing/2014/main" val="20002"/>
                    </a:ext>
                  </a:extLst>
                </a:gridCol>
              </a:tblGrid>
              <a:tr h="554526">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País</a:t>
                      </a:r>
                      <a:r>
                        <a:rPr lang="es-GT" sz="1800" b="0" baseline="0" dirty="0">
                          <a:solidFill>
                            <a:schemeClr val="tx1"/>
                          </a:solidFill>
                          <a:latin typeface="Times New Roman" panose="02020603050405020304" pitchFamily="18" charset="0"/>
                          <a:cs typeface="Times New Roman" panose="02020603050405020304" pitchFamily="18" charset="0"/>
                        </a:rPr>
                        <a:t> </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Nombre</a:t>
                      </a: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Teléfono</a:t>
                      </a:r>
                    </a:p>
                  </a:txBody>
                  <a:tcPr anchor="ctr"/>
                </a:tc>
                <a:extLst>
                  <a:ext uri="{0D108BD9-81ED-4DB2-BD59-A6C34878D82A}">
                    <a16:rowId xmlns:a16="http://schemas.microsoft.com/office/drawing/2014/main" val="10000"/>
                  </a:ext>
                </a:extLst>
              </a:tr>
              <a:tr h="609962">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El Salvador</a:t>
                      </a: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Dr. Juan Carlos Arguello</a:t>
                      </a:r>
                    </a:p>
                  </a:txBody>
                  <a:tcPr anchor="ctr"/>
                </a:tc>
                <a:tc>
                  <a:txBody>
                    <a:bodyPr/>
                    <a:lstStyle/>
                    <a:p>
                      <a:pPr algn="ctr"/>
                      <a:r>
                        <a:rPr lang="es-ES" sz="1800" b="0" dirty="0">
                          <a:solidFill>
                            <a:schemeClr val="tx1"/>
                          </a:solidFill>
                          <a:latin typeface="Times New Roman" panose="02020603050405020304" pitchFamily="18" charset="0"/>
                          <a:cs typeface="Times New Roman" panose="02020603050405020304" pitchFamily="18" charset="0"/>
                        </a:rPr>
                        <a:t>(503) 2263-0674</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1"/>
                  </a:ext>
                </a:extLst>
              </a:tr>
              <a:tr h="609962">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Honduras</a:t>
                      </a: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Dra.</a:t>
                      </a:r>
                      <a:r>
                        <a:rPr lang="es-GT" sz="1800" b="0" baseline="0" dirty="0">
                          <a:solidFill>
                            <a:schemeClr val="tx1"/>
                          </a:solidFill>
                          <a:latin typeface="Times New Roman" panose="02020603050405020304" pitchFamily="18" charset="0"/>
                          <a:cs typeface="Times New Roman" panose="02020603050405020304" pitchFamily="18" charset="0"/>
                        </a:rPr>
                        <a:t> Marleny Vargas Torres</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es-ES" sz="1800" b="0" dirty="0">
                          <a:solidFill>
                            <a:schemeClr val="tx1"/>
                          </a:solidFill>
                          <a:latin typeface="Times New Roman" panose="02020603050405020304" pitchFamily="18" charset="0"/>
                          <a:cs typeface="Times New Roman" panose="02020603050405020304" pitchFamily="18" charset="0"/>
                        </a:rPr>
                        <a:t>(504) 9992-9015</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2"/>
                  </a:ext>
                </a:extLst>
              </a:tr>
              <a:tr h="554526">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Nicaragua</a:t>
                      </a: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Dr. Herman Schaffer</a:t>
                      </a:r>
                    </a:p>
                  </a:txBody>
                  <a:tcPr anchor="ctr"/>
                </a:tc>
                <a:tc>
                  <a:txBody>
                    <a:bodyPr/>
                    <a:lstStyle/>
                    <a:p>
                      <a:pPr algn="ctr"/>
                      <a:r>
                        <a:rPr lang="es-ES" sz="1800" b="0" dirty="0">
                          <a:solidFill>
                            <a:schemeClr val="tx1"/>
                          </a:solidFill>
                          <a:latin typeface="Times New Roman" panose="02020603050405020304" pitchFamily="18" charset="0"/>
                          <a:cs typeface="Times New Roman" panose="02020603050405020304" pitchFamily="18" charset="0"/>
                        </a:rPr>
                        <a:t>(505) 2754-7550</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3"/>
                  </a:ext>
                </a:extLst>
              </a:tr>
              <a:tr h="554526">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Costa Rica</a:t>
                      </a: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Dr. José Tabush</a:t>
                      </a:r>
                    </a:p>
                  </a:txBody>
                  <a:tcPr anchor="ctr"/>
                </a:tc>
                <a:tc>
                  <a:txBody>
                    <a:bodyPr/>
                    <a:lstStyle/>
                    <a:p>
                      <a:pPr algn="ctr"/>
                      <a:r>
                        <a:rPr lang="es-ES" sz="1800" b="0" dirty="0">
                          <a:solidFill>
                            <a:schemeClr val="tx1"/>
                          </a:solidFill>
                          <a:latin typeface="Times New Roman" panose="02020603050405020304" pitchFamily="18" charset="0"/>
                          <a:cs typeface="Times New Roman" panose="02020603050405020304" pitchFamily="18" charset="0"/>
                        </a:rPr>
                        <a:t>(506) 208-1603</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4"/>
                  </a:ext>
                </a:extLst>
              </a:tr>
              <a:tr h="871374">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Panamá</a:t>
                      </a: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Dra. Karen Miller</a:t>
                      </a: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(507)</a:t>
                      </a:r>
                      <a:r>
                        <a:rPr lang="es-GT" sz="1800" b="0" baseline="0" dirty="0">
                          <a:solidFill>
                            <a:schemeClr val="tx1"/>
                          </a:solidFill>
                          <a:latin typeface="Times New Roman" panose="02020603050405020304" pitchFamily="18" charset="0"/>
                          <a:cs typeface="Times New Roman" panose="02020603050405020304" pitchFamily="18" charset="0"/>
                        </a:rPr>
                        <a:t> 269-6426 (Mañanas)</a:t>
                      </a:r>
                    </a:p>
                    <a:p>
                      <a:pPr algn="ctr"/>
                      <a:r>
                        <a:rPr lang="es-GT" sz="1800" b="0" baseline="0" dirty="0">
                          <a:solidFill>
                            <a:schemeClr val="tx1"/>
                          </a:solidFill>
                          <a:latin typeface="Times New Roman" panose="02020603050405020304" pitchFamily="18" charset="0"/>
                          <a:cs typeface="Times New Roman" panose="02020603050405020304" pitchFamily="18" charset="0"/>
                        </a:rPr>
                        <a:t>(507) 264-9220 (Tardes)</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5"/>
                  </a:ext>
                </a:extLst>
              </a:tr>
              <a:tr h="609962">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Colombia</a:t>
                      </a:r>
                    </a:p>
                  </a:txBody>
                  <a:tcPr anchor="ctr"/>
                </a:tc>
                <a:tc>
                  <a:txBody>
                    <a:bodyPr/>
                    <a:lstStyle/>
                    <a:p>
                      <a:pPr algn="ctr"/>
                      <a:r>
                        <a:rPr lang="es-GT" sz="1800" b="0" dirty="0">
                          <a:solidFill>
                            <a:schemeClr val="tx1"/>
                          </a:solidFill>
                          <a:latin typeface="Times New Roman" panose="02020603050405020304" pitchFamily="18" charset="0"/>
                          <a:cs typeface="Times New Roman" panose="02020603050405020304" pitchFamily="18" charset="0"/>
                        </a:rPr>
                        <a:t>Dra.</a:t>
                      </a:r>
                      <a:r>
                        <a:rPr lang="es-GT" sz="1800" b="0" baseline="0" dirty="0">
                          <a:solidFill>
                            <a:schemeClr val="tx1"/>
                          </a:solidFill>
                          <a:latin typeface="Times New Roman" panose="02020603050405020304" pitchFamily="18" charset="0"/>
                          <a:cs typeface="Times New Roman" panose="02020603050405020304" pitchFamily="18" charset="0"/>
                        </a:rPr>
                        <a:t> </a:t>
                      </a:r>
                      <a:r>
                        <a:rPr lang="es-GT" sz="1800" b="0" dirty="0">
                          <a:solidFill>
                            <a:schemeClr val="tx1"/>
                          </a:solidFill>
                          <a:latin typeface="Times New Roman" panose="02020603050405020304" pitchFamily="18" charset="0"/>
                          <a:cs typeface="Times New Roman" panose="02020603050405020304" pitchFamily="18" charset="0"/>
                        </a:rPr>
                        <a:t>Luz Marina Gómez</a:t>
                      </a:r>
                    </a:p>
                  </a:txBody>
                  <a:tcPr anchor="ctr"/>
                </a:tc>
                <a:tc>
                  <a:txBody>
                    <a:bodyPr/>
                    <a:lstStyle/>
                    <a:p>
                      <a:pPr algn="ctr"/>
                      <a:r>
                        <a:rPr lang="es-ES" sz="1800" b="0" dirty="0">
                          <a:solidFill>
                            <a:schemeClr val="tx1"/>
                          </a:solidFill>
                          <a:latin typeface="Times New Roman" panose="02020603050405020304" pitchFamily="18" charset="0"/>
                          <a:cs typeface="Times New Roman" panose="02020603050405020304" pitchFamily="18" charset="0"/>
                        </a:rPr>
                        <a:t>(574) 512-4622</a:t>
                      </a:r>
                      <a:endParaRPr lang="es-GT" sz="1800" b="0" dirty="0">
                        <a:solidFill>
                          <a:schemeClr val="tx1"/>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6"/>
                  </a:ext>
                </a:extLst>
              </a:tr>
            </a:tbl>
          </a:graphicData>
        </a:graphic>
      </p:graphicFrame>
      <p:pic>
        <p:nvPicPr>
          <p:cNvPr id="6" name="Imagen 5" descr="Imagen que contiene plato, tabla, firmar, hombre&#10;&#10;El contenido generado por IA puede ser incorrecto.">
            <a:extLst>
              <a:ext uri="{FF2B5EF4-FFF2-40B4-BE49-F238E27FC236}">
                <a16:creationId xmlns:a16="http://schemas.microsoft.com/office/drawing/2014/main" id="{D4CC6801-6997-854F-0A3F-5490B0B95A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7" name="Imagen 6">
            <a:extLst>
              <a:ext uri="{FF2B5EF4-FFF2-40B4-BE49-F238E27FC236}">
                <a16:creationId xmlns:a16="http://schemas.microsoft.com/office/drawing/2014/main" id="{EDB30215-78EF-9BB7-F80F-DF01510FBF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 Título"/>
          <p:cNvSpPr txBox="1">
            <a:spLocks/>
          </p:cNvSpPr>
          <p:nvPr/>
        </p:nvSpPr>
        <p:spPr>
          <a:xfrm>
            <a:off x="457200" y="37509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s-ES" sz="3600" dirty="0"/>
              <a:t>COMITÉ ACADÉMICO EN </a:t>
            </a:r>
          </a:p>
          <a:p>
            <a:pPr fontAlgn="auto">
              <a:spcAft>
                <a:spcPts val="0"/>
              </a:spcAft>
            </a:pPr>
            <a:r>
              <a:rPr lang="es-ES" sz="3600" dirty="0"/>
              <a:t>EL EXTRANJERO</a:t>
            </a:r>
            <a:endParaRPr lang="es-GT" sz="3600" dirty="0"/>
          </a:p>
        </p:txBody>
      </p:sp>
      <p:graphicFrame>
        <p:nvGraphicFramePr>
          <p:cNvPr id="8" name="10 Marcador de contenido"/>
          <p:cNvGraphicFramePr>
            <a:graphicFrameLocks/>
          </p:cNvGraphicFramePr>
          <p:nvPr>
            <p:extLst>
              <p:ext uri="{D42A27DB-BD31-4B8C-83A1-F6EECF244321}">
                <p14:modId xmlns:p14="http://schemas.microsoft.com/office/powerpoint/2010/main" val="1540847847"/>
              </p:ext>
            </p:extLst>
          </p:nvPr>
        </p:nvGraphicFramePr>
        <p:xfrm>
          <a:off x="857226" y="2386402"/>
          <a:ext cx="7572426" cy="2444648"/>
        </p:xfrm>
        <a:graphic>
          <a:graphicData uri="http://schemas.openxmlformats.org/drawingml/2006/table">
            <a:tbl>
              <a:tblPr firstRow="1" bandRow="1">
                <a:tableStyleId>{9D7B26C5-4107-4FEC-AEDC-1716B250A1EF}</a:tableStyleId>
              </a:tblPr>
              <a:tblGrid>
                <a:gridCol w="2524142">
                  <a:extLst>
                    <a:ext uri="{9D8B030D-6E8A-4147-A177-3AD203B41FA5}">
                      <a16:colId xmlns:a16="http://schemas.microsoft.com/office/drawing/2014/main" val="20000"/>
                    </a:ext>
                  </a:extLst>
                </a:gridCol>
                <a:gridCol w="2524142">
                  <a:extLst>
                    <a:ext uri="{9D8B030D-6E8A-4147-A177-3AD203B41FA5}">
                      <a16:colId xmlns:a16="http://schemas.microsoft.com/office/drawing/2014/main" val="20001"/>
                    </a:ext>
                  </a:extLst>
                </a:gridCol>
                <a:gridCol w="2524142">
                  <a:extLst>
                    <a:ext uri="{9D8B030D-6E8A-4147-A177-3AD203B41FA5}">
                      <a16:colId xmlns:a16="http://schemas.microsoft.com/office/drawing/2014/main" val="20002"/>
                    </a:ext>
                  </a:extLst>
                </a:gridCol>
              </a:tblGrid>
              <a:tr h="554526">
                <a:tc>
                  <a:txBody>
                    <a:bodyPr/>
                    <a:lstStyle/>
                    <a:p>
                      <a:pPr algn="ctr"/>
                      <a:r>
                        <a:rPr lang="es-GT" sz="1800" b="0" dirty="0">
                          <a:solidFill>
                            <a:schemeClr val="tx1"/>
                          </a:solidFill>
                        </a:rPr>
                        <a:t>País</a:t>
                      </a:r>
                      <a:r>
                        <a:rPr lang="es-GT" sz="1800" b="0" baseline="0" dirty="0">
                          <a:solidFill>
                            <a:schemeClr val="tx1"/>
                          </a:solidFill>
                        </a:rPr>
                        <a:t> </a:t>
                      </a:r>
                      <a:endParaRPr lang="es-GT" sz="1800" b="0" dirty="0">
                        <a:solidFill>
                          <a:schemeClr val="tx1"/>
                        </a:solidFill>
                        <a:latin typeface="Book Antiqua" panose="02040602050305030304" pitchFamily="18" charset="0"/>
                      </a:endParaRPr>
                    </a:p>
                  </a:txBody>
                  <a:tcPr anchor="ctr"/>
                </a:tc>
                <a:tc>
                  <a:txBody>
                    <a:bodyPr/>
                    <a:lstStyle/>
                    <a:p>
                      <a:pPr algn="ctr"/>
                      <a:r>
                        <a:rPr lang="es-GT" sz="1800" b="0" dirty="0">
                          <a:solidFill>
                            <a:schemeClr val="tx1"/>
                          </a:solidFill>
                        </a:rPr>
                        <a:t>Nombre</a:t>
                      </a:r>
                      <a:endParaRPr lang="es-GT" sz="1800" b="0" dirty="0">
                        <a:solidFill>
                          <a:schemeClr val="tx1"/>
                        </a:solidFill>
                        <a:latin typeface="Book Antiqua" panose="02040602050305030304" pitchFamily="18" charset="0"/>
                      </a:endParaRPr>
                    </a:p>
                  </a:txBody>
                  <a:tcPr anchor="ctr"/>
                </a:tc>
                <a:tc>
                  <a:txBody>
                    <a:bodyPr/>
                    <a:lstStyle/>
                    <a:p>
                      <a:pPr algn="ctr"/>
                      <a:r>
                        <a:rPr lang="es-GT" sz="1800" b="0" dirty="0">
                          <a:solidFill>
                            <a:schemeClr val="tx1"/>
                          </a:solidFill>
                        </a:rPr>
                        <a:t>Teléfono</a:t>
                      </a:r>
                      <a:endParaRPr lang="es-GT" sz="18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0"/>
                  </a:ext>
                </a:extLst>
              </a:tr>
              <a:tr h="609962">
                <a:tc>
                  <a:txBody>
                    <a:bodyPr/>
                    <a:lstStyle/>
                    <a:p>
                      <a:pPr algn="ctr"/>
                      <a:r>
                        <a:rPr lang="es-GT" sz="1800" b="0" dirty="0">
                          <a:solidFill>
                            <a:schemeClr val="tx1"/>
                          </a:solidFill>
                        </a:rPr>
                        <a:t>México</a:t>
                      </a:r>
                      <a:endParaRPr lang="es-GT" sz="1800" b="0" dirty="0">
                        <a:solidFill>
                          <a:schemeClr val="tx1"/>
                        </a:solidFill>
                        <a:latin typeface="Book Antiqua" panose="02040602050305030304" pitchFamily="18" charset="0"/>
                      </a:endParaRPr>
                    </a:p>
                  </a:txBody>
                  <a:tcPr anchor="ctr"/>
                </a:tc>
                <a:tc>
                  <a:txBody>
                    <a:bodyPr/>
                    <a:lstStyle/>
                    <a:p>
                      <a:pPr algn="ctr"/>
                      <a:r>
                        <a:rPr lang="es-GT" sz="1800" b="0" dirty="0">
                          <a:solidFill>
                            <a:schemeClr val="tx1"/>
                          </a:solidFill>
                        </a:rPr>
                        <a:t>Dr. José</a:t>
                      </a:r>
                      <a:r>
                        <a:rPr lang="es-GT" sz="1800" b="0" baseline="0" dirty="0">
                          <a:solidFill>
                            <a:schemeClr val="tx1"/>
                          </a:solidFill>
                        </a:rPr>
                        <a:t> Luis Sánchez</a:t>
                      </a:r>
                      <a:endParaRPr lang="es-GT" sz="1800" b="0" dirty="0">
                        <a:solidFill>
                          <a:schemeClr val="tx1"/>
                        </a:solidFill>
                        <a:latin typeface="Book Antiqua" panose="02040602050305030304" pitchFamily="18" charset="0"/>
                      </a:endParaRPr>
                    </a:p>
                  </a:txBody>
                  <a:tcPr anchor="ctr"/>
                </a:tc>
                <a:tc>
                  <a:txBody>
                    <a:bodyPr/>
                    <a:lstStyle/>
                    <a:p>
                      <a:pPr algn="ctr"/>
                      <a:r>
                        <a:rPr lang="es-GT" sz="1800" b="0" dirty="0">
                          <a:solidFill>
                            <a:schemeClr val="tx1"/>
                          </a:solidFill>
                        </a:rPr>
                        <a:t>(0052) 5529004580</a:t>
                      </a:r>
                    </a:p>
                    <a:p>
                      <a:pPr algn="ctr"/>
                      <a:r>
                        <a:rPr lang="es-GT" sz="1800" b="0" dirty="0">
                          <a:solidFill>
                            <a:schemeClr val="tx1"/>
                          </a:solidFill>
                        </a:rPr>
                        <a:t>(0052)</a:t>
                      </a:r>
                      <a:r>
                        <a:rPr lang="es-GT" sz="1800" b="0" baseline="0" dirty="0">
                          <a:solidFill>
                            <a:schemeClr val="tx1"/>
                          </a:solidFill>
                        </a:rPr>
                        <a:t> 5557105693</a:t>
                      </a:r>
                      <a:endParaRPr lang="es-GT" sz="1800" b="0" dirty="0">
                        <a:solidFill>
                          <a:schemeClr val="tx1"/>
                        </a:solidFill>
                        <a:latin typeface="Book Antiqua" panose="02040602050305030304" pitchFamily="18" charset="0"/>
                      </a:endParaRPr>
                    </a:p>
                  </a:txBody>
                  <a:tcPr anchor="ctr"/>
                </a:tc>
                <a:extLst>
                  <a:ext uri="{0D108BD9-81ED-4DB2-BD59-A6C34878D82A}">
                    <a16:rowId xmlns:a16="http://schemas.microsoft.com/office/drawing/2014/main" val="10001"/>
                  </a:ext>
                </a:extLst>
              </a:tr>
              <a:tr h="609962">
                <a:tc>
                  <a:txBody>
                    <a:bodyPr/>
                    <a:lstStyle/>
                    <a:p>
                      <a:pPr algn="ctr"/>
                      <a:r>
                        <a:rPr lang="es-GT" sz="1800" b="0" dirty="0">
                          <a:solidFill>
                            <a:schemeClr val="tx1"/>
                          </a:solidFill>
                        </a:rPr>
                        <a:t>Perú</a:t>
                      </a:r>
                      <a:endParaRPr lang="es-GT" sz="1800" b="0" dirty="0">
                        <a:solidFill>
                          <a:schemeClr val="tx1"/>
                        </a:solidFill>
                        <a:latin typeface="Book Antiqua" panose="02040602050305030304" pitchFamily="18" charset="0"/>
                      </a:endParaRPr>
                    </a:p>
                  </a:txBody>
                  <a:tcPr anchor="ctr"/>
                </a:tc>
                <a:tc>
                  <a:txBody>
                    <a:bodyPr/>
                    <a:lstStyle/>
                    <a:p>
                      <a:pPr algn="ctr"/>
                      <a:r>
                        <a:rPr lang="es-GT" sz="1800" b="0" dirty="0">
                          <a:solidFill>
                            <a:schemeClr val="tx1"/>
                          </a:solidFill>
                        </a:rPr>
                        <a:t>Dra.</a:t>
                      </a:r>
                      <a:r>
                        <a:rPr lang="es-GT" sz="1800" b="0" baseline="0" dirty="0">
                          <a:solidFill>
                            <a:schemeClr val="tx1"/>
                          </a:solidFill>
                        </a:rPr>
                        <a:t> Elaine Alcalde</a:t>
                      </a:r>
                      <a:endParaRPr lang="es-GT" sz="1800" b="0" dirty="0">
                        <a:solidFill>
                          <a:schemeClr val="tx1"/>
                        </a:solidFill>
                        <a:latin typeface="Book Antiqua" panose="02040602050305030304" pitchFamily="18" charset="0"/>
                      </a:endParaRPr>
                    </a:p>
                  </a:txBody>
                  <a:tcPr anchor="ctr"/>
                </a:tc>
                <a:tc>
                  <a:txBody>
                    <a:bodyPr/>
                    <a:lstStyle/>
                    <a:p>
                      <a:pPr algn="ctr"/>
                      <a:r>
                        <a:rPr lang="it-IT" sz="1800" b="0" kern="1200" dirty="0">
                          <a:solidFill>
                            <a:schemeClr val="tx1"/>
                          </a:solidFill>
                          <a:effectLst/>
                        </a:rPr>
                        <a:t>(00 51) 944 278 724 </a:t>
                      </a:r>
                    </a:p>
                    <a:p>
                      <a:pPr algn="ctr"/>
                      <a:r>
                        <a:rPr lang="it-IT" sz="1800" b="0" kern="1200" dirty="0">
                          <a:solidFill>
                            <a:schemeClr val="tx1"/>
                          </a:solidFill>
                          <a:effectLst/>
                        </a:rPr>
                        <a:t>(00 51) 940 437 999</a:t>
                      </a:r>
                      <a:endParaRPr lang="it-IT" sz="1800" b="0" i="0" kern="1200" dirty="0">
                        <a:solidFill>
                          <a:schemeClr val="tx1"/>
                        </a:solidFill>
                        <a:effectLst/>
                        <a:latin typeface="Book Antiqua" panose="02040602050305030304" pitchFamily="18" charset="0"/>
                        <a:ea typeface="+mn-ea"/>
                        <a:cs typeface="+mn-cs"/>
                      </a:endParaRPr>
                    </a:p>
                  </a:txBody>
                  <a:tcPr anchor="ctr"/>
                </a:tc>
                <a:extLst>
                  <a:ext uri="{0D108BD9-81ED-4DB2-BD59-A6C34878D82A}">
                    <a16:rowId xmlns:a16="http://schemas.microsoft.com/office/drawing/2014/main" val="10002"/>
                  </a:ext>
                </a:extLst>
              </a:tr>
              <a:tr h="609962">
                <a:tc>
                  <a:txBody>
                    <a:bodyPr/>
                    <a:lstStyle/>
                    <a:p>
                      <a:pPr algn="ctr"/>
                      <a:r>
                        <a:rPr lang="es-GT" sz="1800" b="0" dirty="0">
                          <a:solidFill>
                            <a:schemeClr val="tx1"/>
                          </a:solidFill>
                        </a:rPr>
                        <a:t>Bolivia</a:t>
                      </a:r>
                      <a:endParaRPr lang="es-GT" sz="1800" b="0" dirty="0">
                        <a:solidFill>
                          <a:schemeClr val="tx1"/>
                        </a:solidFill>
                        <a:latin typeface="Book Antiqua" panose="02040602050305030304" pitchFamily="18" charset="0"/>
                      </a:endParaRPr>
                    </a:p>
                  </a:txBody>
                  <a:tcPr anchor="ctr"/>
                </a:tc>
                <a:tc>
                  <a:txBody>
                    <a:bodyPr/>
                    <a:lstStyle/>
                    <a:p>
                      <a:pPr algn="ctr"/>
                      <a:r>
                        <a:rPr lang="es-GT" sz="1800" b="0" dirty="0">
                          <a:solidFill>
                            <a:schemeClr val="tx1"/>
                          </a:solidFill>
                        </a:rPr>
                        <a:t>Dra. </a:t>
                      </a:r>
                      <a:r>
                        <a:rPr lang="es-GT" sz="1800" b="0" dirty="0" err="1">
                          <a:solidFill>
                            <a:schemeClr val="tx1"/>
                          </a:solidFill>
                        </a:rPr>
                        <a:t>Karol</a:t>
                      </a:r>
                      <a:r>
                        <a:rPr lang="es-GT" sz="1800" b="0" dirty="0">
                          <a:solidFill>
                            <a:schemeClr val="tx1"/>
                          </a:solidFill>
                        </a:rPr>
                        <a:t> Talavera</a:t>
                      </a:r>
                      <a:endParaRPr lang="es-GT" sz="1800" b="0" dirty="0">
                        <a:solidFill>
                          <a:schemeClr val="tx1"/>
                        </a:solidFill>
                        <a:latin typeface="Book Antiqua" panose="02040602050305030304" pitchFamily="18" charset="0"/>
                      </a:endParaRPr>
                    </a:p>
                  </a:txBody>
                  <a:tcPr anchor="ctr"/>
                </a:tc>
                <a:tc>
                  <a:txBody>
                    <a:bodyPr/>
                    <a:lstStyle/>
                    <a:p>
                      <a:pPr algn="ctr"/>
                      <a:r>
                        <a:rPr lang="it-IT" sz="1800" b="0" kern="1200" dirty="0">
                          <a:solidFill>
                            <a:schemeClr val="tx1"/>
                          </a:solidFill>
                          <a:effectLst/>
                        </a:rPr>
                        <a:t>(00 591) 72691155</a:t>
                      </a:r>
                      <a:endParaRPr lang="it-IT" sz="1800" b="0" i="0" kern="1200" dirty="0">
                        <a:solidFill>
                          <a:schemeClr val="tx1"/>
                        </a:solidFill>
                        <a:effectLst/>
                        <a:latin typeface="Book Antiqua" panose="02040602050305030304" pitchFamily="18" charset="0"/>
                        <a:ea typeface="+mn-ea"/>
                        <a:cs typeface="+mn-cs"/>
                      </a:endParaRPr>
                    </a:p>
                  </a:txBody>
                  <a:tcPr anchor="ctr"/>
                </a:tc>
                <a:extLst>
                  <a:ext uri="{0D108BD9-81ED-4DB2-BD59-A6C34878D82A}">
                    <a16:rowId xmlns:a16="http://schemas.microsoft.com/office/drawing/2014/main" val="3065574858"/>
                  </a:ext>
                </a:extLst>
              </a:tr>
            </a:tbl>
          </a:graphicData>
        </a:graphic>
      </p:graphicFrame>
      <p:pic>
        <p:nvPicPr>
          <p:cNvPr id="4" name="Imagen 3" descr="Imagen que contiene plato, tabla, firmar, hombre&#10;&#10;El contenido generado por IA puede ser incorrecto.">
            <a:extLst>
              <a:ext uri="{FF2B5EF4-FFF2-40B4-BE49-F238E27FC236}">
                <a16:creationId xmlns:a16="http://schemas.microsoft.com/office/drawing/2014/main" id="{C84E71D0-4647-5DC2-09CD-96E42388AD3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0E5662E2-B69D-213D-3A13-C7DBF0FD11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620413888"/>
      </p:ext>
    </p:extLst>
  </p:cSld>
  <p:clrMapOvr>
    <a:masterClrMapping/>
  </p:clrMapOvr>
  <p:transition spd="med">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3200" dirty="0">
                <a:latin typeface="Book Antiqua" panose="02040602050305030304" pitchFamily="18" charset="0"/>
              </a:rPr>
              <a:t>ASIGNACIÓN DE UNIDADES TEÓRICAS</a:t>
            </a:r>
            <a:endParaRPr lang="es-GT" sz="3200" dirty="0">
              <a:latin typeface="Book Antiqua" panose="02040602050305030304" pitchFamily="18" charset="0"/>
            </a:endParaRPr>
          </a:p>
        </p:txBody>
      </p:sp>
      <p:sp>
        <p:nvSpPr>
          <p:cNvPr id="9" name="8 Marcador de contenido"/>
          <p:cNvSpPr>
            <a:spLocks noGrp="1"/>
          </p:cNvSpPr>
          <p:nvPr>
            <p:ph idx="1"/>
          </p:nvPr>
        </p:nvSpPr>
        <p:spPr>
          <a:xfrm>
            <a:off x="357158" y="1412776"/>
            <a:ext cx="8501122" cy="5043510"/>
          </a:xfrm>
        </p:spPr>
        <p:txBody>
          <a:bodyPr>
            <a:noAutofit/>
          </a:bodyPr>
          <a:lstStyle/>
          <a:p>
            <a:pPr algn="just"/>
            <a:r>
              <a:rPr lang="es-ES" sz="1600" dirty="0">
                <a:latin typeface="Book Antiqua" panose="02040602050305030304" pitchFamily="18" charset="0"/>
              </a:rPr>
              <a:t>Cada residente deberá tomar y aprobar todas y cada una de las unidades teóricas preestablecidas dependiendo el año que cursa.  No se asignará una nueva unidad al residente que tenga la unidad previa pendiente de aprobar. Se extenderá un puntaje final promedio de las evaluaciones efectuadas en cada unidad teórica.</a:t>
            </a:r>
            <a:endParaRPr lang="es-GT" sz="1600" dirty="0">
              <a:latin typeface="Book Antiqua" panose="02040602050305030304" pitchFamily="18" charset="0"/>
            </a:endParaRPr>
          </a:p>
          <a:p>
            <a:pPr algn="just">
              <a:buNone/>
            </a:pPr>
            <a:endParaRPr lang="es-GT" sz="1600" dirty="0">
              <a:latin typeface="Book Antiqua" panose="02040602050305030304" pitchFamily="18" charset="0"/>
            </a:endParaRPr>
          </a:p>
          <a:p>
            <a:pPr algn="just"/>
            <a:r>
              <a:rPr lang="es-ES" sz="1600" dirty="0">
                <a:latin typeface="Book Antiqua" panose="02040602050305030304" pitchFamily="18" charset="0"/>
              </a:rPr>
              <a:t>Las clases impartidas a los residentes serán solamente una guía, y serán utilizadas únicamente como material de apoyo para el estudiante,  quien deberá complementar al máximo con libros y revistas de actualidad. El catedrático está en libertad y obligación de hacer en el examen cualquier pregunta en relación al tema evaluado (aunque no se haya tratado en clase) y el residente tiene la obligación de conocer la respuesta. </a:t>
            </a:r>
            <a:endParaRPr lang="es-GT" sz="1600" dirty="0">
              <a:latin typeface="Book Antiqua" panose="02040602050305030304" pitchFamily="18" charset="0"/>
            </a:endParaRPr>
          </a:p>
          <a:p>
            <a:pPr algn="just">
              <a:buNone/>
            </a:pPr>
            <a:endParaRPr lang="es-GT" sz="1600" dirty="0">
              <a:latin typeface="Book Antiqua" panose="02040602050305030304" pitchFamily="18" charset="0"/>
            </a:endParaRPr>
          </a:p>
          <a:p>
            <a:pPr algn="just"/>
            <a:r>
              <a:rPr lang="es-ES" sz="1600" dirty="0">
                <a:latin typeface="Book Antiqua" panose="02040602050305030304" pitchFamily="18" charset="0"/>
              </a:rPr>
              <a:t>El rendimiento de los médicos residentes será evaluado 0 - 100, para aprobar una unidad teórica, siendo el puntaje mínimo final para considerar la unidad aprobada de </a:t>
            </a:r>
            <a:r>
              <a:rPr lang="es-ES" sz="1600" b="1" dirty="0">
                <a:latin typeface="Book Antiqua" panose="02040602050305030304" pitchFamily="18" charset="0"/>
              </a:rPr>
              <a:t>75 puntos</a:t>
            </a:r>
            <a:r>
              <a:rPr lang="es-ES" sz="1600" dirty="0">
                <a:latin typeface="Book Antiqua" panose="02040602050305030304" pitchFamily="18" charset="0"/>
              </a:rPr>
              <a:t>. Para poder ser promovido al siguiente año, el residente deberá tener aprobadas </a:t>
            </a:r>
            <a:r>
              <a:rPr lang="es-ES" sz="1600" b="1" u="dbl" dirty="0">
                <a:latin typeface="Book Antiqua" panose="02040602050305030304" pitchFamily="18" charset="0"/>
              </a:rPr>
              <a:t>TODAS</a:t>
            </a:r>
            <a:r>
              <a:rPr lang="es-ES" sz="1600" dirty="0">
                <a:latin typeface="Book Antiqua" panose="02040602050305030304" pitchFamily="18" charset="0"/>
              </a:rPr>
              <a:t> las Unidades Asignadas de acorde al año que cursa. </a:t>
            </a:r>
            <a:endParaRPr lang="es-GT"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7F013278-6CAA-3C88-DE83-CA4A6C9F57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16632"/>
            <a:ext cx="848999" cy="1077288"/>
          </a:xfrm>
          <a:prstGeom prst="rect">
            <a:avLst/>
          </a:prstGeom>
        </p:spPr>
      </p:pic>
      <p:pic>
        <p:nvPicPr>
          <p:cNvPr id="5" name="Imagen 4">
            <a:extLst>
              <a:ext uri="{FF2B5EF4-FFF2-40B4-BE49-F238E27FC236}">
                <a16:creationId xmlns:a16="http://schemas.microsoft.com/office/drawing/2014/main" id="{45F1A905-849D-7A7D-98E3-3553098453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192926"/>
            <a:ext cx="886957" cy="924700"/>
          </a:xfrm>
          <a:prstGeom prst="rect">
            <a:avLst/>
          </a:prstGeom>
        </p:spPr>
      </p:pic>
    </p:spTree>
  </p:cSld>
  <p:clrMapOvr>
    <a:masterClrMapping/>
  </p:clrMapOvr>
  <p:transition spd="med">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4000" dirty="0">
                <a:solidFill>
                  <a:schemeClr val="accent6">
                    <a:lumMod val="60000"/>
                    <a:lumOff val="40000"/>
                  </a:schemeClr>
                </a:solidFill>
                <a:latin typeface="Book Antiqua" panose="02040602050305030304" pitchFamily="18" charset="0"/>
              </a:rPr>
              <a:t> </a:t>
            </a:r>
            <a:r>
              <a:rPr lang="es-ES" sz="3600" dirty="0">
                <a:latin typeface="Book Antiqua" panose="02040602050305030304" pitchFamily="18" charset="0"/>
              </a:rPr>
              <a:t>EVALUACIÓN </a:t>
            </a:r>
            <a:br>
              <a:rPr lang="es-ES" sz="3600" dirty="0">
                <a:latin typeface="Book Antiqua" panose="02040602050305030304" pitchFamily="18" charset="0"/>
              </a:rPr>
            </a:br>
            <a:r>
              <a:rPr lang="es-ES" sz="3600" dirty="0">
                <a:latin typeface="Book Antiqua" panose="02040602050305030304" pitchFamily="18" charset="0"/>
              </a:rPr>
              <a:t>ACADÉMICA</a:t>
            </a:r>
            <a:endParaRPr lang="es-GT" sz="3600" dirty="0">
              <a:latin typeface="Book Antiqua" panose="02040602050305030304" pitchFamily="18" charset="0"/>
            </a:endParaRPr>
          </a:p>
        </p:txBody>
      </p:sp>
      <p:sp>
        <p:nvSpPr>
          <p:cNvPr id="7" name="6 Marcador de contenido"/>
          <p:cNvSpPr>
            <a:spLocks noGrp="1"/>
          </p:cNvSpPr>
          <p:nvPr>
            <p:ph idx="1"/>
          </p:nvPr>
        </p:nvSpPr>
        <p:spPr>
          <a:xfrm>
            <a:off x="357158" y="1600200"/>
            <a:ext cx="8429684" cy="4972072"/>
          </a:xfrm>
        </p:spPr>
        <p:txBody>
          <a:bodyPr>
            <a:normAutofit fontScale="92500" lnSpcReduction="20000"/>
          </a:bodyPr>
          <a:lstStyle/>
          <a:p>
            <a:r>
              <a:rPr lang="es-ES" sz="1800" dirty="0">
                <a:latin typeface="Book Antiqua" panose="02040602050305030304" pitchFamily="18" charset="0"/>
              </a:rPr>
              <a:t>El rendimiento del residente será calificado con un puntaje de 0-100. </a:t>
            </a:r>
            <a:endParaRPr lang="es-GT" sz="1800" dirty="0">
              <a:latin typeface="Book Antiqua" panose="02040602050305030304" pitchFamily="18" charset="0"/>
            </a:endParaRPr>
          </a:p>
          <a:p>
            <a:pPr>
              <a:buNone/>
            </a:pPr>
            <a:r>
              <a:rPr lang="es-ES" sz="1800" dirty="0">
                <a:latin typeface="Book Antiqua" panose="02040602050305030304" pitchFamily="18" charset="0"/>
              </a:rPr>
              <a:t> </a:t>
            </a:r>
            <a:endParaRPr lang="es-GT" sz="1800" dirty="0">
              <a:latin typeface="Book Antiqua" panose="02040602050305030304" pitchFamily="18" charset="0"/>
            </a:endParaRPr>
          </a:p>
          <a:p>
            <a:pPr algn="just"/>
            <a:r>
              <a:rPr lang="es-ES" sz="1800" dirty="0">
                <a:latin typeface="Book Antiqua" panose="02040602050305030304" pitchFamily="18" charset="0"/>
              </a:rPr>
              <a:t>La práctica médica supervisada (Hospital, Consulta Externa, Laboratorio de Dermatopatología, Cirugía Menor, Quirófano, Flebología, Dermatocosmiatría, Psicodermatología, Dermatología Oftálmica, </a:t>
            </a:r>
            <a:r>
              <a:rPr lang="es-ES" sz="1800" dirty="0" err="1">
                <a:latin typeface="Book Antiqua" panose="02040602050305030304" pitchFamily="18" charset="0"/>
              </a:rPr>
              <a:t>Puvaterapia</a:t>
            </a:r>
            <a:r>
              <a:rPr lang="es-ES" sz="1800" dirty="0">
                <a:latin typeface="Book Antiqua" panose="02040602050305030304" pitchFamily="18" charset="0"/>
              </a:rPr>
              <a:t>, Alergología, Rotación Hospitalaria, Rotación H.R.), será calificada de acuerdo a los siguientes aspectos:</a:t>
            </a:r>
            <a:endParaRPr lang="es-GT" sz="1800" dirty="0">
              <a:latin typeface="Book Antiqua" panose="02040602050305030304" pitchFamily="18" charset="0"/>
            </a:endParaRPr>
          </a:p>
          <a:p>
            <a:pPr>
              <a:buNone/>
            </a:pPr>
            <a:endParaRPr lang="es-GT" sz="1800" dirty="0">
              <a:latin typeface="Book Antiqua" panose="02040602050305030304" pitchFamily="18" charset="0"/>
            </a:endParaRPr>
          </a:p>
          <a:p>
            <a:pPr lvl="1"/>
            <a:r>
              <a:rPr lang="es-ES" sz="1800" dirty="0">
                <a:latin typeface="Book Antiqua" panose="02040602050305030304" pitchFamily="18" charset="0"/>
              </a:rPr>
              <a:t>Conocimientos			25 %</a:t>
            </a:r>
            <a:endParaRPr lang="es-GT" sz="1800" dirty="0">
              <a:latin typeface="Book Antiqua" panose="02040602050305030304" pitchFamily="18" charset="0"/>
            </a:endParaRPr>
          </a:p>
          <a:p>
            <a:pPr lvl="1"/>
            <a:r>
              <a:rPr lang="es-ES" sz="1800" dirty="0">
                <a:latin typeface="Book Antiqua" panose="02040602050305030304" pitchFamily="18" charset="0"/>
              </a:rPr>
              <a:t>Número de Pacientes Vistos 		</a:t>
            </a:r>
          </a:p>
          <a:p>
            <a:pPr marL="457200" lvl="1" indent="0">
              <a:buNone/>
            </a:pPr>
            <a:r>
              <a:rPr lang="es-ES" sz="1800" dirty="0">
                <a:latin typeface="Book Antiqua" panose="02040602050305030304" pitchFamily="18" charset="0"/>
              </a:rPr>
              <a:t>      y Procedimientos Realizados </a:t>
            </a:r>
            <a:endParaRPr lang="es-GT" sz="1800" dirty="0">
              <a:latin typeface="Book Antiqua" panose="02040602050305030304" pitchFamily="18" charset="0"/>
            </a:endParaRPr>
          </a:p>
          <a:p>
            <a:pPr marL="457200" lvl="1" indent="0">
              <a:buNone/>
            </a:pPr>
            <a:r>
              <a:rPr lang="es-ES" sz="1800" dirty="0">
                <a:latin typeface="Book Antiqua" panose="02040602050305030304" pitchFamily="18" charset="0"/>
              </a:rPr>
              <a:t>      en el mes				25 %</a:t>
            </a:r>
            <a:endParaRPr lang="es-GT" sz="1800" dirty="0">
              <a:latin typeface="Book Antiqua" panose="02040602050305030304" pitchFamily="18" charset="0"/>
            </a:endParaRPr>
          </a:p>
          <a:p>
            <a:pPr lvl="1"/>
            <a:r>
              <a:rPr lang="es-ES" sz="1800" dirty="0">
                <a:latin typeface="Book Antiqua" panose="02040602050305030304" pitchFamily="18" charset="0"/>
              </a:rPr>
              <a:t>Puntualidad			15 %</a:t>
            </a:r>
            <a:endParaRPr lang="es-GT" sz="1800" dirty="0">
              <a:latin typeface="Book Antiqua" panose="02040602050305030304" pitchFamily="18" charset="0"/>
            </a:endParaRPr>
          </a:p>
          <a:p>
            <a:pPr lvl="1"/>
            <a:r>
              <a:rPr lang="es-ES" sz="1800" dirty="0">
                <a:latin typeface="Book Antiqua" panose="02040602050305030304" pitchFamily="18" charset="0"/>
              </a:rPr>
              <a:t>Seguimiento de Ordenes		20 %</a:t>
            </a:r>
            <a:endParaRPr lang="es-GT" sz="1800" dirty="0">
              <a:latin typeface="Book Antiqua" panose="02040602050305030304" pitchFamily="18" charset="0"/>
            </a:endParaRPr>
          </a:p>
          <a:p>
            <a:pPr lvl="1"/>
            <a:r>
              <a:rPr lang="es-ES" sz="1800" dirty="0">
                <a:latin typeface="Book Antiqua" panose="02040602050305030304" pitchFamily="18" charset="0"/>
              </a:rPr>
              <a:t>Relaciones interpersonales		  5 %</a:t>
            </a:r>
            <a:endParaRPr lang="es-GT" sz="1800" dirty="0">
              <a:latin typeface="Book Antiqua" panose="02040602050305030304" pitchFamily="18" charset="0"/>
            </a:endParaRPr>
          </a:p>
          <a:p>
            <a:pPr lvl="1"/>
            <a:r>
              <a:rPr lang="es-ES" sz="1800" dirty="0">
                <a:latin typeface="Book Antiqua" panose="02040602050305030304" pitchFamily="18" charset="0"/>
              </a:rPr>
              <a:t>Redacción de Papelería		10 %</a:t>
            </a:r>
            <a:endParaRPr lang="es-GT" sz="1800" dirty="0">
              <a:latin typeface="Book Antiqua" panose="02040602050305030304" pitchFamily="18" charset="0"/>
            </a:endParaRPr>
          </a:p>
          <a:p>
            <a:pPr marL="0" indent="0">
              <a:lnSpc>
                <a:spcPct val="170000"/>
              </a:lnSpc>
              <a:buNone/>
            </a:pPr>
            <a:endParaRPr lang="es-GT" sz="1800"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EECE7BB4-B708-F39C-F790-C733512D69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1D6EE22F-08A2-CAFF-29F5-A289DCCC13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3600" dirty="0">
                <a:latin typeface="Book Antiqua" panose="02040602050305030304" pitchFamily="18" charset="0"/>
              </a:rPr>
              <a:t>ASIGNACIÓN DE </a:t>
            </a:r>
            <a:br>
              <a:rPr lang="es-ES" sz="3600" dirty="0">
                <a:latin typeface="Book Antiqua" panose="02040602050305030304" pitchFamily="18" charset="0"/>
              </a:rPr>
            </a:br>
            <a:r>
              <a:rPr lang="es-ES" sz="3600" dirty="0">
                <a:latin typeface="Book Antiqua" panose="02040602050305030304" pitchFamily="18" charset="0"/>
              </a:rPr>
              <a:t>UNIDADES TEÓRICAS</a:t>
            </a:r>
            <a:endParaRPr lang="es-GT" sz="3600" dirty="0">
              <a:latin typeface="Book Antiqua" panose="02040602050305030304" pitchFamily="18" charset="0"/>
            </a:endParaRPr>
          </a:p>
        </p:txBody>
      </p:sp>
      <p:sp>
        <p:nvSpPr>
          <p:cNvPr id="7" name="6 Marcador de contenido"/>
          <p:cNvSpPr>
            <a:spLocks noGrp="1"/>
          </p:cNvSpPr>
          <p:nvPr>
            <p:ph idx="1"/>
          </p:nvPr>
        </p:nvSpPr>
        <p:spPr>
          <a:xfrm>
            <a:off x="357158" y="1600200"/>
            <a:ext cx="8429684" cy="4972072"/>
          </a:xfrm>
        </p:spPr>
        <p:txBody>
          <a:bodyPr>
            <a:normAutofit lnSpcReduction="10000"/>
          </a:bodyPr>
          <a:lstStyle/>
          <a:p>
            <a:pPr algn="just">
              <a:lnSpc>
                <a:spcPct val="170000"/>
              </a:lnSpc>
            </a:pPr>
            <a:r>
              <a:rPr lang="es-ES" sz="1800" dirty="0">
                <a:latin typeface="Book Antiqua" panose="02040602050305030304" pitchFamily="18" charset="0"/>
              </a:rPr>
              <a:t>Al finalizar los tres años y cuatro meses que dura el Postgrado de Dermatología, el residente deberá de someterse a una evaluación de todo el contenido académico impartido durante la residencia.  Dicha evaluación será realizada por el Comité Académico y Docentes de INDERMA, el cual está conformado por:</a:t>
            </a:r>
          </a:p>
          <a:p>
            <a:pPr algn="just"/>
            <a:endParaRPr lang="es-GT" sz="1800" dirty="0">
              <a:latin typeface="Book Antiqua" panose="02040602050305030304" pitchFamily="18" charset="0"/>
            </a:endParaRPr>
          </a:p>
          <a:p>
            <a:pPr lvl="1" algn="just">
              <a:lnSpc>
                <a:spcPct val="170000"/>
              </a:lnSpc>
            </a:pPr>
            <a:r>
              <a:rPr lang="es-ES" sz="1800" dirty="0">
                <a:latin typeface="Book Antiqua" panose="02040602050305030304" pitchFamily="18" charset="0"/>
              </a:rPr>
              <a:t>Un Examen Escrito realizado por la Facultad de Medicina de Universidad Francisco Marroquín (U.F.M.).</a:t>
            </a:r>
          </a:p>
          <a:p>
            <a:pPr lvl="1" algn="just"/>
            <a:endParaRPr lang="es-GT" sz="1800" dirty="0">
              <a:latin typeface="Book Antiqua" panose="02040602050305030304" pitchFamily="18" charset="0"/>
            </a:endParaRPr>
          </a:p>
          <a:p>
            <a:pPr lvl="1" algn="just">
              <a:lnSpc>
                <a:spcPct val="170000"/>
              </a:lnSpc>
            </a:pPr>
            <a:r>
              <a:rPr lang="es-ES" sz="1800" dirty="0">
                <a:latin typeface="Book Antiqua" panose="02040602050305030304" pitchFamily="18" charset="0"/>
              </a:rPr>
              <a:t>Un Examen Oral ante tres examinadores (tres representantes de INDERMA),  en la fecha estipulada por la Universidad. </a:t>
            </a:r>
            <a:endParaRPr lang="es-GT" sz="18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E012FC0F-67D7-F303-777C-BD7759CDF8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220E02CC-D04D-23B0-6024-677C3C568E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4000" dirty="0"/>
              <a:t> </a:t>
            </a:r>
            <a:r>
              <a:rPr lang="es-ES" sz="3600" dirty="0">
                <a:latin typeface="Book Antiqua" panose="02040602050305030304" pitchFamily="18" charset="0"/>
              </a:rPr>
              <a:t>EVALUACIÓN </a:t>
            </a:r>
            <a:br>
              <a:rPr lang="es-ES" sz="3600" dirty="0">
                <a:latin typeface="Book Antiqua" panose="02040602050305030304" pitchFamily="18" charset="0"/>
              </a:rPr>
            </a:br>
            <a:r>
              <a:rPr lang="es-ES" sz="3600" dirty="0">
                <a:latin typeface="Book Antiqua" panose="02040602050305030304" pitchFamily="18" charset="0"/>
              </a:rPr>
              <a:t>ACADÉMICA</a:t>
            </a:r>
            <a:endParaRPr lang="es-GT" sz="3600" dirty="0">
              <a:latin typeface="Book Antiqua" panose="02040602050305030304" pitchFamily="18" charset="0"/>
            </a:endParaRPr>
          </a:p>
        </p:txBody>
      </p:sp>
      <p:sp>
        <p:nvSpPr>
          <p:cNvPr id="7" name="6 Marcador de contenido"/>
          <p:cNvSpPr>
            <a:spLocks noGrp="1"/>
          </p:cNvSpPr>
          <p:nvPr>
            <p:ph idx="1"/>
          </p:nvPr>
        </p:nvSpPr>
        <p:spPr>
          <a:xfrm>
            <a:off x="357158" y="1600200"/>
            <a:ext cx="8429684" cy="4972072"/>
          </a:xfrm>
        </p:spPr>
        <p:txBody>
          <a:bodyPr>
            <a:normAutofit fontScale="92500"/>
          </a:bodyPr>
          <a:lstStyle/>
          <a:p>
            <a:pPr algn="just">
              <a:lnSpc>
                <a:spcPct val="150000"/>
              </a:lnSpc>
            </a:pPr>
            <a:r>
              <a:rPr lang="es-ES" sz="1800" dirty="0">
                <a:latin typeface="Book Antiqua" panose="02040602050305030304" pitchFamily="18" charset="0"/>
              </a:rPr>
              <a:t>Las actividades docentes (presentación de casos,  lectura de revistas,  elaboración de protocolo, trabajos de investigación,  clases impartidas por residentes)  se calificarán individualmente de acuerdo a los siguientes aspectos. </a:t>
            </a:r>
            <a:endParaRPr lang="es-GT" sz="1800" dirty="0">
              <a:latin typeface="Book Antiqua" panose="02040602050305030304" pitchFamily="18" charset="0"/>
            </a:endParaRPr>
          </a:p>
          <a:p>
            <a:endParaRPr lang="es-GT" sz="1800" dirty="0">
              <a:latin typeface="Book Antiqua" panose="02040602050305030304" pitchFamily="18" charset="0"/>
            </a:endParaRPr>
          </a:p>
          <a:p>
            <a:pPr lvl="1">
              <a:lnSpc>
                <a:spcPct val="150000"/>
              </a:lnSpc>
            </a:pPr>
            <a:r>
              <a:rPr lang="es-ES" sz="1400" dirty="0">
                <a:latin typeface="Book Antiqua" panose="02040602050305030304" pitchFamily="18" charset="0"/>
              </a:rPr>
              <a:t>Discusión previa del tema con autor		20%</a:t>
            </a:r>
            <a:endParaRPr lang="es-GT" sz="1400" dirty="0">
              <a:latin typeface="Book Antiqua" panose="02040602050305030304" pitchFamily="18" charset="0"/>
            </a:endParaRPr>
          </a:p>
          <a:p>
            <a:pPr lvl="1">
              <a:lnSpc>
                <a:spcPct val="150000"/>
              </a:lnSpc>
            </a:pPr>
            <a:r>
              <a:rPr lang="es-ES" sz="1400" dirty="0">
                <a:latin typeface="Book Antiqua" panose="02040602050305030304" pitchFamily="18" charset="0"/>
              </a:rPr>
              <a:t>Dominio del tema			50%</a:t>
            </a:r>
            <a:endParaRPr lang="es-GT" sz="1400" dirty="0">
              <a:latin typeface="Book Antiqua" panose="02040602050305030304" pitchFamily="18" charset="0"/>
            </a:endParaRPr>
          </a:p>
          <a:p>
            <a:pPr lvl="1">
              <a:lnSpc>
                <a:spcPct val="150000"/>
              </a:lnSpc>
            </a:pPr>
            <a:r>
              <a:rPr lang="es-ES" sz="1400" dirty="0">
                <a:latin typeface="Book Antiqua" panose="02040602050305030304" pitchFamily="18" charset="0"/>
              </a:rPr>
              <a:t>Recursos bibliográficos adicionales		10%</a:t>
            </a:r>
            <a:endParaRPr lang="es-GT" sz="1400" dirty="0">
              <a:latin typeface="Book Antiqua" panose="02040602050305030304" pitchFamily="18" charset="0"/>
            </a:endParaRPr>
          </a:p>
          <a:p>
            <a:pPr lvl="1">
              <a:lnSpc>
                <a:spcPct val="150000"/>
              </a:lnSpc>
            </a:pPr>
            <a:r>
              <a:rPr lang="es-ES" sz="1400" dirty="0">
                <a:latin typeface="Book Antiqua" panose="02040602050305030304" pitchFamily="18" charset="0"/>
              </a:rPr>
              <a:t>Recursos audiovisuales			10%</a:t>
            </a:r>
            <a:endParaRPr lang="es-GT" sz="1400" dirty="0">
              <a:latin typeface="Book Antiqua" panose="02040602050305030304" pitchFamily="18" charset="0"/>
            </a:endParaRPr>
          </a:p>
          <a:p>
            <a:pPr lvl="1">
              <a:lnSpc>
                <a:spcPct val="150000"/>
              </a:lnSpc>
            </a:pPr>
            <a:r>
              <a:rPr lang="es-ES" sz="1400" dirty="0">
                <a:latin typeface="Book Antiqua" panose="02040602050305030304" pitchFamily="18" charset="0"/>
              </a:rPr>
              <a:t>Elocuencia y manejo del público		10%</a:t>
            </a:r>
            <a:endParaRPr lang="es-GT" sz="1400" dirty="0">
              <a:latin typeface="Book Antiqua" panose="02040602050305030304" pitchFamily="18" charset="0"/>
            </a:endParaRPr>
          </a:p>
          <a:p>
            <a:pPr>
              <a:buNone/>
            </a:pPr>
            <a:endParaRPr lang="es-GT" sz="1800" dirty="0">
              <a:latin typeface="Book Antiqua" panose="02040602050305030304" pitchFamily="18" charset="0"/>
            </a:endParaRPr>
          </a:p>
          <a:p>
            <a:pPr algn="just">
              <a:lnSpc>
                <a:spcPct val="150000"/>
              </a:lnSpc>
            </a:pPr>
            <a:r>
              <a:rPr lang="es-ES" sz="1800" dirty="0">
                <a:latin typeface="Book Antiqua" panose="02040602050305030304" pitchFamily="18" charset="0"/>
              </a:rPr>
              <a:t>Para poder aprobar la Unidad, el residente deberá asistir al 90% de las actividades programadas.</a:t>
            </a:r>
            <a:endParaRPr lang="es-GT" sz="18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9E268A85-9F22-F8C4-8E47-8F7CA46CAA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94B78051-D54B-20A3-112D-3A90C8B4A4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4000" dirty="0"/>
              <a:t> </a:t>
            </a:r>
            <a:r>
              <a:rPr lang="es-ES" sz="4000" dirty="0">
                <a:latin typeface="Book Antiqua" panose="02040602050305030304" pitchFamily="18" charset="0"/>
              </a:rPr>
              <a:t>EXÁMENES EXTRAORDINARIOS</a:t>
            </a:r>
            <a:endParaRPr lang="es-GT" sz="4000" dirty="0">
              <a:latin typeface="Book Antiqua" panose="02040602050305030304" pitchFamily="18" charset="0"/>
            </a:endParaRPr>
          </a:p>
        </p:txBody>
      </p:sp>
      <p:sp>
        <p:nvSpPr>
          <p:cNvPr id="7" name="6 Marcador de contenido"/>
          <p:cNvSpPr>
            <a:spLocks noGrp="1"/>
          </p:cNvSpPr>
          <p:nvPr>
            <p:ph idx="1"/>
          </p:nvPr>
        </p:nvSpPr>
        <p:spPr>
          <a:xfrm>
            <a:off x="357158" y="1600200"/>
            <a:ext cx="8429684" cy="4972072"/>
          </a:xfrm>
        </p:spPr>
        <p:txBody>
          <a:bodyPr anchor="ctr">
            <a:normAutofit fontScale="92500" lnSpcReduction="10000"/>
          </a:bodyPr>
          <a:lstStyle/>
          <a:p>
            <a:pPr lvl="0" algn="just"/>
            <a:r>
              <a:rPr lang="es-ES" sz="1800" dirty="0">
                <a:latin typeface="Book Antiqua" panose="02040602050305030304" pitchFamily="18" charset="0"/>
              </a:rPr>
              <a:t>El Comité Académico, podrá autorizar un Examen Extraordinario en aquellos casos que un residente no se halla sometido a un examen ordinario debido a una causa justificada,  en un período </a:t>
            </a:r>
            <a:r>
              <a:rPr lang="es-ES" sz="1800" b="1" u="dbl" dirty="0">
                <a:latin typeface="Book Antiqua" panose="02040602050305030304" pitchFamily="18" charset="0"/>
              </a:rPr>
              <a:t>No Mayor de Veinte Días</a:t>
            </a:r>
            <a:r>
              <a:rPr lang="es-ES" sz="1800" b="1" dirty="0">
                <a:latin typeface="Book Antiqua" panose="02040602050305030304" pitchFamily="18" charset="0"/>
              </a:rPr>
              <a:t> </a:t>
            </a:r>
            <a:r>
              <a:rPr lang="es-ES" sz="1800" dirty="0">
                <a:latin typeface="Book Antiqua" panose="02040602050305030304" pitchFamily="18" charset="0"/>
              </a:rPr>
              <a:t>a partir de la fecha de realización.  El residente debe de solicitar la realización de esta evaluación extemporánea por medio escrito y debe ser previamente aprobado por el Profesor de la materia. </a:t>
            </a:r>
            <a:endParaRPr lang="es-GT" sz="1800" dirty="0">
              <a:latin typeface="Book Antiqua" panose="02040602050305030304" pitchFamily="18" charset="0"/>
            </a:endParaRPr>
          </a:p>
          <a:p>
            <a:pPr algn="just"/>
            <a:endParaRPr lang="es-GT" sz="1800" dirty="0">
              <a:latin typeface="Book Antiqua" panose="02040602050305030304" pitchFamily="18" charset="0"/>
            </a:endParaRPr>
          </a:p>
          <a:p>
            <a:pPr lvl="0" algn="just"/>
            <a:r>
              <a:rPr lang="es-ES" sz="1800" dirty="0">
                <a:latin typeface="Book Antiqua" panose="02040602050305030304" pitchFamily="18" charset="0"/>
              </a:rPr>
              <a:t>En casos especiales, el Comité Académico podrá autorizar un examen de reposición, para aquellos estudiantes que hayan reprobado una unidad.  Dicha autorización será evaluada de forma individual,  de acuerdo a sus antecedentes académicos previos en el transcurso del Postgrado. Siendo excluyente para este efecto, todas las conductas tomadas por el Comité Académico con anterioridad hacia otros residentes. El examen deberá realizarse como </a:t>
            </a:r>
            <a:r>
              <a:rPr lang="es-ES" sz="1800" b="1" u="dbl" dirty="0">
                <a:latin typeface="Book Antiqua" panose="02040602050305030304" pitchFamily="18" charset="0"/>
              </a:rPr>
              <a:t>Máximo Treinta Días Después de Finalizada la Unidad Reprobada, Siendo la Calificación Máxima que se podrá obtener de un Total de 75 puntos</a:t>
            </a:r>
            <a:r>
              <a:rPr lang="es-ES" sz="1800" u="dbl" dirty="0">
                <a:latin typeface="Book Antiqua" panose="02040602050305030304" pitchFamily="18" charset="0"/>
              </a:rPr>
              <a:t>.</a:t>
            </a:r>
            <a:endParaRPr lang="es-GT" sz="18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6FBF9B34-A141-7580-C1E4-93CE97C785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B81A395B-4767-2728-F42C-69BB66B324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3600" dirty="0">
                <a:latin typeface="Book Antiqua" panose="02040602050305030304" pitchFamily="18" charset="0"/>
              </a:rPr>
              <a:t> EXÁMENES </a:t>
            </a:r>
            <a:br>
              <a:rPr lang="es-ES" sz="3600" dirty="0">
                <a:latin typeface="Book Antiqua" panose="02040602050305030304" pitchFamily="18" charset="0"/>
              </a:rPr>
            </a:br>
            <a:r>
              <a:rPr lang="es-ES" sz="3600" dirty="0">
                <a:latin typeface="Book Antiqua" panose="02040602050305030304" pitchFamily="18" charset="0"/>
              </a:rPr>
              <a:t>EXTRAORDINARIOS</a:t>
            </a:r>
            <a:endParaRPr lang="es-GT" sz="3600" dirty="0">
              <a:latin typeface="Book Antiqua" panose="02040602050305030304" pitchFamily="18" charset="0"/>
            </a:endParaRPr>
          </a:p>
        </p:txBody>
      </p:sp>
      <p:sp>
        <p:nvSpPr>
          <p:cNvPr id="7" name="6 Marcador de contenido"/>
          <p:cNvSpPr>
            <a:spLocks noGrp="1"/>
          </p:cNvSpPr>
          <p:nvPr>
            <p:ph idx="1"/>
          </p:nvPr>
        </p:nvSpPr>
        <p:spPr>
          <a:xfrm>
            <a:off x="357158" y="1600200"/>
            <a:ext cx="8429684" cy="4972072"/>
          </a:xfrm>
        </p:spPr>
        <p:txBody>
          <a:bodyPr>
            <a:normAutofit fontScale="92500"/>
          </a:bodyPr>
          <a:lstStyle/>
          <a:p>
            <a:pPr lvl="0" algn="just">
              <a:lnSpc>
                <a:spcPct val="120000"/>
              </a:lnSpc>
            </a:pPr>
            <a:r>
              <a:rPr lang="es-ES" sz="1800" dirty="0">
                <a:latin typeface="Book Antiqua" panose="02040602050305030304" pitchFamily="18" charset="0"/>
              </a:rPr>
              <a:t>Solamente se permitirá </a:t>
            </a:r>
            <a:r>
              <a:rPr lang="es-ES" sz="1800" b="1" dirty="0">
                <a:latin typeface="Book Antiqua" panose="02040602050305030304" pitchFamily="18" charset="0"/>
              </a:rPr>
              <a:t>UN EXAMEN</a:t>
            </a:r>
            <a:r>
              <a:rPr lang="es-ES" sz="1800" dirty="0">
                <a:latin typeface="Book Antiqua" panose="02040602050305030304" pitchFamily="18" charset="0"/>
              </a:rPr>
              <a:t> cada año los tres años de la residencia. El valor del examen de reposición: </a:t>
            </a:r>
            <a:r>
              <a:rPr lang="es-ES" sz="1800" b="1" u="sng" dirty="0">
                <a:latin typeface="Book Antiqua" panose="02040602050305030304" pitchFamily="18" charset="0"/>
              </a:rPr>
              <a:t>Q. 1,000.00</a:t>
            </a:r>
            <a:r>
              <a:rPr lang="es-ES" sz="1800" dirty="0">
                <a:latin typeface="Book Antiqua" panose="02040602050305030304" pitchFamily="18" charset="0"/>
              </a:rPr>
              <a:t>.  Este examen de recuperación de la unidad reprobada incluirá el 100% del contenido de la misma, el cual debe ser aprobado por el estudiante sin excusas ni pretextos para poder continuar dentro del programa de Postgrado.  La fecha quedará a disposición del docente encargado. </a:t>
            </a:r>
            <a:endParaRPr lang="es-GT" sz="1800" dirty="0">
              <a:latin typeface="Book Antiqua" panose="02040602050305030304" pitchFamily="18" charset="0"/>
            </a:endParaRPr>
          </a:p>
          <a:p>
            <a:pPr algn="just">
              <a:lnSpc>
                <a:spcPct val="120000"/>
              </a:lnSpc>
            </a:pPr>
            <a:endParaRPr lang="es-GT" sz="1800" dirty="0">
              <a:latin typeface="Book Antiqua" panose="02040602050305030304" pitchFamily="18" charset="0"/>
            </a:endParaRPr>
          </a:p>
          <a:p>
            <a:pPr algn="just">
              <a:lnSpc>
                <a:spcPct val="120000"/>
              </a:lnSpc>
            </a:pPr>
            <a:r>
              <a:rPr lang="es-ES" sz="1800" dirty="0">
                <a:latin typeface="Book Antiqua" panose="02040602050305030304" pitchFamily="18" charset="0"/>
              </a:rPr>
              <a:t>Una unidad asignada incorrectamente no se registrará en el historial académico y por lo mismo no será reconocido como válido,  aún cuando sea aprobada. </a:t>
            </a:r>
            <a:endParaRPr lang="es-GT" sz="1800" dirty="0">
              <a:latin typeface="Book Antiqua" panose="02040602050305030304" pitchFamily="18" charset="0"/>
            </a:endParaRPr>
          </a:p>
          <a:p>
            <a:pPr algn="just">
              <a:lnSpc>
                <a:spcPct val="120000"/>
              </a:lnSpc>
            </a:pPr>
            <a:endParaRPr lang="es-GT" sz="1800" dirty="0">
              <a:latin typeface="Book Antiqua" panose="02040602050305030304" pitchFamily="18" charset="0"/>
            </a:endParaRPr>
          </a:p>
          <a:p>
            <a:pPr algn="just">
              <a:lnSpc>
                <a:spcPct val="120000"/>
              </a:lnSpc>
            </a:pPr>
            <a:r>
              <a:rPr lang="es-ES" sz="1800" dirty="0">
                <a:latin typeface="Book Antiqua" panose="02040602050305030304" pitchFamily="18" charset="0"/>
              </a:rPr>
              <a:t>El Comité Académico de INDERMA podrá negar la reinscripción al siguiente ciclo académico a los residentes con conducta o rendimiento inapropiado,  y que no cumpla con el contenido o el reglamento interno durante su estadía dentro del programa. </a:t>
            </a:r>
            <a:endParaRPr lang="es-GT" sz="1800" dirty="0">
              <a:latin typeface="Book Antiqua" panose="02040602050305030304" pitchFamily="18" charset="0"/>
            </a:endParaRPr>
          </a:p>
          <a:p>
            <a:pPr marL="0" indent="0" algn="just">
              <a:lnSpc>
                <a:spcPct val="120000"/>
              </a:lnSpc>
              <a:buNone/>
            </a:pPr>
            <a:endParaRPr lang="es-GT" sz="1800"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74301617-E4CA-2C94-E807-2B3A69B45F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B8D5ADC0-CCD2-FB32-D2FB-25EF9592AB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000100" y="274638"/>
            <a:ext cx="7072362" cy="1143000"/>
          </a:xfrm>
        </p:spPr>
        <p:txBody>
          <a:bodyPr>
            <a:noAutofit/>
          </a:bodyPr>
          <a:lstStyle/>
          <a:p>
            <a:r>
              <a:rPr lang="es-ES" sz="3600" dirty="0">
                <a:latin typeface="Book Antiqua" panose="02040602050305030304" pitchFamily="18" charset="0"/>
              </a:rPr>
              <a:t>OBLIGACIONES DE RESIDENTES DE PRIMER AÑO</a:t>
            </a:r>
            <a:endParaRPr lang="es-GT" sz="3600" dirty="0">
              <a:latin typeface="Book Antiqua" panose="02040602050305030304" pitchFamily="18" charset="0"/>
            </a:endParaRPr>
          </a:p>
        </p:txBody>
      </p:sp>
      <p:sp>
        <p:nvSpPr>
          <p:cNvPr id="7" name="6 Marcador de contenido"/>
          <p:cNvSpPr>
            <a:spLocks noGrp="1"/>
          </p:cNvSpPr>
          <p:nvPr>
            <p:ph idx="1"/>
          </p:nvPr>
        </p:nvSpPr>
        <p:spPr>
          <a:xfrm>
            <a:off x="357158" y="1600200"/>
            <a:ext cx="8429684" cy="4972072"/>
          </a:xfrm>
        </p:spPr>
        <p:txBody>
          <a:bodyPr anchor="ctr">
            <a:normAutofit fontScale="92500" lnSpcReduction="20000"/>
          </a:bodyPr>
          <a:lstStyle/>
          <a:p>
            <a:pPr lvl="0" algn="just"/>
            <a:r>
              <a:rPr lang="es-ES" sz="1800" dirty="0">
                <a:latin typeface="Book Antiqua" panose="02040602050305030304" pitchFamily="18" charset="0"/>
              </a:rPr>
              <a:t>Elaborar historia clínica y examen clínico completo de todo paciente ingreso  a su servicio de encamamiento en un tiempo menor de 24 horas. </a:t>
            </a:r>
            <a:endParaRPr lang="es-GT" sz="1800" dirty="0">
              <a:latin typeface="Book Antiqua" panose="02040602050305030304" pitchFamily="18" charset="0"/>
            </a:endParaRPr>
          </a:p>
          <a:p>
            <a:pPr algn="just">
              <a:buNone/>
            </a:pPr>
            <a:endParaRPr lang="es-GT" sz="1800" dirty="0">
              <a:latin typeface="Book Antiqua" panose="02040602050305030304" pitchFamily="18" charset="0"/>
            </a:endParaRPr>
          </a:p>
          <a:p>
            <a:pPr lvl="0" algn="just"/>
            <a:r>
              <a:rPr lang="es-ES" sz="1800" dirty="0">
                <a:latin typeface="Book Antiqua" panose="02040602050305030304" pitchFamily="18" charset="0"/>
              </a:rPr>
              <a:t>Llenar hoja de resumen clínico a más tardar 24 horas después de egresado el paciente.</a:t>
            </a:r>
          </a:p>
          <a:p>
            <a:pPr lvl="0" algn="just"/>
            <a:endParaRPr lang="es-GT" sz="1800" dirty="0">
              <a:latin typeface="Book Antiqua" panose="02040602050305030304" pitchFamily="18" charset="0"/>
            </a:endParaRPr>
          </a:p>
          <a:p>
            <a:pPr algn="just"/>
            <a:r>
              <a:rPr lang="es-ES" sz="1800" dirty="0">
                <a:latin typeface="Book Antiqua" panose="02040602050305030304" pitchFamily="18" charset="0"/>
              </a:rPr>
              <a:t>Visita diaria al servicio de encamamiento con el residente de segundo año,  director o jefe encargado,  de lunes a sábado. </a:t>
            </a:r>
            <a:endParaRPr lang="es-GT" sz="1800" dirty="0">
              <a:latin typeface="Book Antiqua" panose="02040602050305030304" pitchFamily="18" charset="0"/>
            </a:endParaRPr>
          </a:p>
          <a:p>
            <a:pPr algn="just"/>
            <a:endParaRPr lang="es-GT" sz="1800" dirty="0">
              <a:latin typeface="Book Antiqua" panose="02040602050305030304" pitchFamily="18" charset="0"/>
            </a:endParaRPr>
          </a:p>
          <a:p>
            <a:pPr lvl="0" algn="just"/>
            <a:r>
              <a:rPr lang="es-ES" sz="1800" dirty="0">
                <a:latin typeface="Book Antiqua" panose="02040602050305030304" pitchFamily="18" charset="0"/>
              </a:rPr>
              <a:t>Hacer evoluciones con los cambios presentados por los pacientes a su cargo,  incluyendo hallazgos de laboratorio, nuevas impresiones clínicas ó diagnósticas y/o cambios de medicamento(s).</a:t>
            </a:r>
            <a:endParaRPr lang="es-GT" sz="1800" dirty="0">
              <a:latin typeface="Book Antiqua" panose="02040602050305030304" pitchFamily="18" charset="0"/>
            </a:endParaRPr>
          </a:p>
          <a:p>
            <a:pPr algn="just">
              <a:buNone/>
            </a:pPr>
            <a:endParaRPr lang="es-GT" sz="1800" dirty="0">
              <a:latin typeface="Book Antiqua" panose="02040602050305030304" pitchFamily="18" charset="0"/>
            </a:endParaRPr>
          </a:p>
          <a:p>
            <a:pPr algn="just"/>
            <a:r>
              <a:rPr lang="es-ES" sz="1800" dirty="0">
                <a:latin typeface="Book Antiqua" panose="02040602050305030304" pitchFamily="18" charset="0"/>
              </a:rPr>
              <a:t>Hacer resumen de órdenes cada ocho días a los pacientes hospitalizados.</a:t>
            </a:r>
            <a:endParaRPr lang="es-GT" sz="18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6EE7B382-C388-09DE-EFD8-6F887BC287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C41DB42F-D375-3B3B-1C83-7F2ACCCCA0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000100" y="274638"/>
            <a:ext cx="7072362" cy="1143000"/>
          </a:xfrm>
        </p:spPr>
        <p:txBody>
          <a:bodyPr>
            <a:noAutofit/>
          </a:bodyPr>
          <a:lstStyle/>
          <a:p>
            <a:r>
              <a:rPr lang="es-ES" sz="3200" dirty="0">
                <a:latin typeface="Book Antiqua" panose="02040602050305030304" pitchFamily="18" charset="0"/>
              </a:rPr>
              <a:t>OBLIGACIONES DE </a:t>
            </a:r>
            <a:br>
              <a:rPr lang="es-ES" sz="3200" dirty="0">
                <a:latin typeface="Book Antiqua" panose="02040602050305030304" pitchFamily="18" charset="0"/>
              </a:rPr>
            </a:br>
            <a:r>
              <a:rPr lang="es-ES" sz="3200" dirty="0">
                <a:latin typeface="Book Antiqua" panose="02040602050305030304" pitchFamily="18" charset="0"/>
              </a:rPr>
              <a:t>RESIDENTES DE PRIMER AÑO</a:t>
            </a:r>
            <a:endParaRPr lang="es-GT" sz="3200" dirty="0">
              <a:latin typeface="Book Antiqua" panose="02040602050305030304" pitchFamily="18" charset="0"/>
            </a:endParaRPr>
          </a:p>
        </p:txBody>
      </p:sp>
      <p:sp>
        <p:nvSpPr>
          <p:cNvPr id="7" name="6 Marcador de contenido"/>
          <p:cNvSpPr>
            <a:spLocks noGrp="1"/>
          </p:cNvSpPr>
          <p:nvPr>
            <p:ph idx="1"/>
          </p:nvPr>
        </p:nvSpPr>
        <p:spPr>
          <a:xfrm>
            <a:off x="357158" y="1773570"/>
            <a:ext cx="8429684" cy="4798702"/>
          </a:xfrm>
        </p:spPr>
        <p:txBody>
          <a:bodyPr anchor="ctr">
            <a:noAutofit/>
          </a:bodyPr>
          <a:lstStyle/>
          <a:p>
            <a:pPr lvl="0" algn="just"/>
            <a:r>
              <a:rPr lang="es-ES" sz="1600" dirty="0">
                <a:latin typeface="Book Antiqua" panose="02040602050305030304" pitchFamily="18" charset="0"/>
              </a:rPr>
              <a:t>Estar enterado de todo procedimiento efectuado ó pendiente de efectuarse en los pacientes a su cargo.</a:t>
            </a:r>
            <a:endParaRPr lang="es-GT" sz="1600" dirty="0">
              <a:latin typeface="Book Antiqua" panose="02040602050305030304" pitchFamily="18" charset="0"/>
            </a:endParaRPr>
          </a:p>
          <a:p>
            <a:pPr lvl="0" algn="just"/>
            <a:r>
              <a:rPr lang="es-ES" sz="1600" dirty="0">
                <a:latin typeface="Book Antiqua" panose="02040602050305030304" pitchFamily="18" charset="0"/>
              </a:rPr>
              <a:t>Velar por el cumplimiento de órdenes médicas emitidas a sus pacientes. </a:t>
            </a:r>
            <a:endParaRPr lang="es-GT" sz="1600" dirty="0">
              <a:latin typeface="Book Antiqua" panose="02040602050305030304" pitchFamily="18" charset="0"/>
            </a:endParaRPr>
          </a:p>
          <a:p>
            <a:pPr lvl="0" algn="just"/>
            <a:r>
              <a:rPr lang="es-ES" sz="1600" dirty="0">
                <a:latin typeface="Book Antiqua" panose="02040602050305030304" pitchFamily="18" charset="0"/>
              </a:rPr>
              <a:t>Ingreso a sala de operaciones con el paciente a su cargo, los días jueves. </a:t>
            </a:r>
            <a:endParaRPr lang="es-GT" sz="1600" dirty="0">
              <a:latin typeface="Book Antiqua" panose="02040602050305030304" pitchFamily="18" charset="0"/>
            </a:endParaRPr>
          </a:p>
          <a:p>
            <a:pPr lvl="0" algn="just"/>
            <a:r>
              <a:rPr lang="es-ES" sz="1600" dirty="0">
                <a:latin typeface="Book Antiqua" panose="02040602050305030304" pitchFamily="18" charset="0"/>
              </a:rPr>
              <a:t>Aportar nuevas ideas y conocimientos para beneficio de los pacientes de encamamiento. </a:t>
            </a:r>
            <a:endParaRPr lang="es-GT" sz="1600" dirty="0">
              <a:latin typeface="Book Antiqua" panose="02040602050305030304" pitchFamily="18" charset="0"/>
            </a:endParaRPr>
          </a:p>
          <a:p>
            <a:pPr lvl="0" algn="just"/>
            <a:r>
              <a:rPr lang="es-ES" sz="1600" dirty="0">
                <a:latin typeface="Book Antiqua" panose="02040602050305030304" pitchFamily="18" charset="0"/>
              </a:rPr>
              <a:t>Cumplir con el servicio de cirugía menor y consulta externa. </a:t>
            </a:r>
            <a:endParaRPr lang="es-GT" sz="1600" dirty="0">
              <a:latin typeface="Book Antiqua" panose="02040602050305030304" pitchFamily="18" charset="0"/>
            </a:endParaRPr>
          </a:p>
          <a:p>
            <a:pPr lvl="0" algn="just"/>
            <a:r>
              <a:rPr lang="es-ES" sz="1600" dirty="0">
                <a:latin typeface="Book Antiqua" panose="02040602050305030304" pitchFamily="18" charset="0"/>
              </a:rPr>
              <a:t>Presentación y discusión de pacientes hospitalizados a la visita general.</a:t>
            </a:r>
            <a:endParaRPr lang="es-GT" sz="1600" dirty="0">
              <a:latin typeface="Book Antiqua" panose="02040602050305030304" pitchFamily="18" charset="0"/>
            </a:endParaRPr>
          </a:p>
          <a:p>
            <a:pPr lvl="0" algn="just"/>
            <a:r>
              <a:rPr lang="es-ES" sz="1600" dirty="0">
                <a:latin typeface="Book Antiqua" panose="02040602050305030304" pitchFamily="18" charset="0"/>
              </a:rPr>
              <a:t>Visita hospitalaria los días jueves con el residente de segundo año. </a:t>
            </a:r>
            <a:endParaRPr lang="es-GT" sz="1600" dirty="0">
              <a:latin typeface="Book Antiqua" panose="02040602050305030304" pitchFamily="18" charset="0"/>
            </a:endParaRPr>
          </a:p>
          <a:p>
            <a:pPr lvl="0" algn="just"/>
            <a:r>
              <a:rPr lang="es-ES" sz="1600" dirty="0">
                <a:latin typeface="Book Antiqua" panose="02040602050305030304" pitchFamily="18" charset="0"/>
              </a:rPr>
              <a:t>Reportar al Jefe inmediato superior cualquier conducta o anormalidad en relación con el personal del INDERMA. </a:t>
            </a:r>
            <a:endParaRPr lang="es-GT"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3A8D91B4-7966-4B22-4744-90A94502D5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7CCEC762-4B7D-4A22-F585-3347E42FF6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000100" y="274638"/>
            <a:ext cx="7072362" cy="1143000"/>
          </a:xfrm>
        </p:spPr>
        <p:txBody>
          <a:bodyPr>
            <a:noAutofit/>
          </a:bodyPr>
          <a:lstStyle/>
          <a:p>
            <a:r>
              <a:rPr lang="es-ES" sz="2800" dirty="0">
                <a:latin typeface="Book Antiqua" panose="02040602050305030304" pitchFamily="18" charset="0"/>
              </a:rPr>
              <a:t>OBLIGACIONES DE </a:t>
            </a:r>
            <a:br>
              <a:rPr lang="es-ES" sz="2800" dirty="0">
                <a:latin typeface="Book Antiqua" panose="02040602050305030304" pitchFamily="18" charset="0"/>
              </a:rPr>
            </a:br>
            <a:r>
              <a:rPr lang="es-ES" sz="2800" dirty="0">
                <a:latin typeface="Book Antiqua" panose="02040602050305030304" pitchFamily="18" charset="0"/>
              </a:rPr>
              <a:t>RESIDENTES DE PRIMER AÑO</a:t>
            </a:r>
            <a:endParaRPr lang="es-GT" sz="2800" dirty="0">
              <a:latin typeface="Book Antiqua" panose="02040602050305030304" pitchFamily="18" charset="0"/>
            </a:endParaRPr>
          </a:p>
        </p:txBody>
      </p:sp>
      <p:sp>
        <p:nvSpPr>
          <p:cNvPr id="9" name="8 Marcador de contenido"/>
          <p:cNvSpPr>
            <a:spLocks noGrp="1"/>
          </p:cNvSpPr>
          <p:nvPr>
            <p:ph idx="1"/>
          </p:nvPr>
        </p:nvSpPr>
        <p:spPr/>
        <p:txBody>
          <a:bodyPr anchor="ctr">
            <a:normAutofit fontScale="77500" lnSpcReduction="20000"/>
          </a:bodyPr>
          <a:lstStyle/>
          <a:p>
            <a:pPr lvl="0" algn="just"/>
            <a:r>
              <a:rPr lang="es-ES" dirty="0">
                <a:latin typeface="Book Antiqua" panose="02040602050305030304" pitchFamily="18" charset="0"/>
              </a:rPr>
              <a:t>Llenar correctamente la solicitud para interconsulta con otros especialistas. </a:t>
            </a:r>
            <a:endParaRPr lang="es-GT" dirty="0">
              <a:latin typeface="Book Antiqua" panose="02040602050305030304" pitchFamily="18" charset="0"/>
            </a:endParaRPr>
          </a:p>
          <a:p>
            <a:pPr algn="just"/>
            <a:endParaRPr lang="es-GT" dirty="0">
              <a:latin typeface="Book Antiqua" panose="02040602050305030304" pitchFamily="18" charset="0"/>
            </a:endParaRPr>
          </a:p>
          <a:p>
            <a:pPr lvl="0" algn="just"/>
            <a:r>
              <a:rPr lang="es-ES" dirty="0">
                <a:latin typeface="Book Antiqua" panose="02040602050305030304" pitchFamily="18" charset="0"/>
              </a:rPr>
              <a:t>Estudiar y conocer la patología de los pacientes hospitalizados a su cargo. </a:t>
            </a:r>
            <a:endParaRPr lang="es-GT" dirty="0">
              <a:latin typeface="Book Antiqua" panose="02040602050305030304" pitchFamily="18" charset="0"/>
            </a:endParaRPr>
          </a:p>
          <a:p>
            <a:pPr algn="just"/>
            <a:endParaRPr lang="es-GT" dirty="0">
              <a:latin typeface="Book Antiqua" panose="02040602050305030304" pitchFamily="18" charset="0"/>
            </a:endParaRPr>
          </a:p>
          <a:p>
            <a:pPr lvl="0" algn="just"/>
            <a:r>
              <a:rPr lang="es-ES" dirty="0">
                <a:latin typeface="Book Antiqua" panose="02040602050305030304" pitchFamily="18" charset="0"/>
              </a:rPr>
              <a:t>Guardar respeto a las decisiones y órdenes de los residentes de años superiores.  </a:t>
            </a:r>
            <a:endParaRPr lang="es-GT" dirty="0">
              <a:latin typeface="Book Antiqua" panose="02040602050305030304" pitchFamily="18" charset="0"/>
            </a:endParaRPr>
          </a:p>
          <a:p>
            <a:pPr algn="just"/>
            <a:endParaRPr lang="es-GT" dirty="0">
              <a:latin typeface="Book Antiqua" panose="02040602050305030304" pitchFamily="18" charset="0"/>
            </a:endParaRPr>
          </a:p>
          <a:p>
            <a:pPr lvl="0" algn="just"/>
            <a:r>
              <a:rPr lang="es-ES" dirty="0">
                <a:latin typeface="Book Antiqua" panose="02040602050305030304" pitchFamily="18" charset="0"/>
              </a:rPr>
              <a:t>Presentar tema de investigación para Tesina.</a:t>
            </a:r>
            <a:endParaRPr lang="es-GT" dirty="0">
              <a:latin typeface="Book Antiqua" panose="02040602050305030304" pitchFamily="18" charset="0"/>
            </a:endParaRPr>
          </a:p>
          <a:p>
            <a:pPr algn="just"/>
            <a:endParaRPr lang="es-GT" dirty="0">
              <a:latin typeface="Book Antiqua" panose="02040602050305030304" pitchFamily="18" charset="0"/>
            </a:endParaRPr>
          </a:p>
          <a:p>
            <a:pPr algn="just"/>
            <a:r>
              <a:rPr lang="es-ES" dirty="0">
                <a:latin typeface="Book Antiqua" panose="02040602050305030304" pitchFamily="18" charset="0"/>
              </a:rPr>
              <a:t>Tendrán a cargo el buen funcionamiento de todo el equipo de audiovisuales de INDERMA.</a:t>
            </a:r>
            <a:endParaRPr lang="es-GT"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B6E8D98A-F5DE-C816-F536-21DCAEE8A2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38CF7BAE-FFF0-491A-956A-24D5857B02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000100" y="274638"/>
            <a:ext cx="7072362" cy="1143000"/>
          </a:xfrm>
        </p:spPr>
        <p:txBody>
          <a:bodyPr>
            <a:noAutofit/>
          </a:bodyPr>
          <a:lstStyle/>
          <a:p>
            <a:r>
              <a:rPr lang="es-ES" sz="2400" dirty="0">
                <a:latin typeface="Book Antiqua" panose="02040602050305030304" pitchFamily="18" charset="0"/>
              </a:rPr>
              <a:t>OBLIGACIONES DE </a:t>
            </a:r>
            <a:br>
              <a:rPr lang="es-ES" sz="2400" dirty="0">
                <a:latin typeface="Book Antiqua" panose="02040602050305030304" pitchFamily="18" charset="0"/>
              </a:rPr>
            </a:br>
            <a:r>
              <a:rPr lang="es-ES" sz="2400" dirty="0">
                <a:latin typeface="Book Antiqua" panose="02040602050305030304" pitchFamily="18" charset="0"/>
              </a:rPr>
              <a:t>RESIDENTES DE SEGUNDO AÑO</a:t>
            </a:r>
            <a:endParaRPr lang="es-GT" sz="2400" dirty="0">
              <a:latin typeface="Book Antiqua" panose="02040602050305030304" pitchFamily="18" charset="0"/>
            </a:endParaRPr>
          </a:p>
        </p:txBody>
      </p:sp>
      <p:sp>
        <p:nvSpPr>
          <p:cNvPr id="9" name="8 Marcador de contenido"/>
          <p:cNvSpPr>
            <a:spLocks noGrp="1"/>
          </p:cNvSpPr>
          <p:nvPr>
            <p:ph idx="1"/>
          </p:nvPr>
        </p:nvSpPr>
        <p:spPr>
          <a:xfrm>
            <a:off x="457200" y="1600200"/>
            <a:ext cx="8229600" cy="5043510"/>
          </a:xfrm>
        </p:spPr>
        <p:txBody>
          <a:bodyPr anchor="ctr">
            <a:noAutofit/>
          </a:bodyPr>
          <a:lstStyle/>
          <a:p>
            <a:pPr lvl="0" algn="just">
              <a:lnSpc>
                <a:spcPct val="120000"/>
              </a:lnSpc>
            </a:pPr>
            <a:r>
              <a:rPr lang="es-ES" sz="1600" dirty="0">
                <a:latin typeface="Book Antiqua" panose="02040602050305030304" pitchFamily="18" charset="0"/>
              </a:rPr>
              <a:t>Orientar y ayudar a los residentes de primer año en sus funciones y atribuciones.</a:t>
            </a: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Cumplir con la rotación de turnos asignada debiendo reportarse diariamente.</a:t>
            </a:r>
          </a:p>
          <a:p>
            <a:pPr lvl="0" algn="just">
              <a:lnSpc>
                <a:spcPct val="120000"/>
              </a:lnSpc>
            </a:pPr>
            <a:r>
              <a:rPr lang="es-ES" sz="1600" dirty="0">
                <a:latin typeface="Book Antiqua" panose="02040602050305030304" pitchFamily="18" charset="0"/>
              </a:rPr>
              <a:t>Visita diaria al servicio de encamamiento con los residentes de primer año durante su rotación hospitalaria. </a:t>
            </a: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Visita general a los pacientes encamados.</a:t>
            </a: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Revisar el sumario de las papeletas de los pacientes hospitalizados.</a:t>
            </a: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Rotar por el servicio de cirugía menor cuando le corresponda.</a:t>
            </a: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Atención a los pacientes de consulta externa, según rotación.</a:t>
            </a: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Cumplir con la rotación en el laboratorio de patología de piel y alistar las láminas y diapositivas por lo menos 48 horas antes de la clase.</a:t>
            </a: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Presentar el protocolo aprobado de la tesina, de acuerdo al reglamento.</a:t>
            </a:r>
            <a:endParaRPr lang="es-GT" sz="1600" dirty="0">
              <a:latin typeface="Book Antiqua" panose="02040602050305030304" pitchFamily="18" charset="0"/>
            </a:endParaRPr>
          </a:p>
          <a:p>
            <a:pPr algn="just">
              <a:lnSpc>
                <a:spcPct val="120000"/>
              </a:lnSpc>
            </a:pPr>
            <a:r>
              <a:rPr lang="es-ES" sz="1600" dirty="0">
                <a:latin typeface="Book Antiqua" panose="02040602050305030304" pitchFamily="18" charset="0"/>
              </a:rPr>
              <a:t>Guardar respeto a las decisiones  y órdenes de los residentes de años superiores.</a:t>
            </a:r>
            <a:endParaRPr lang="es-GT"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8FFBE10B-7001-A218-C23D-7E673B5A28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3338B49C-7B45-4156-A61D-F9956970BC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000100" y="274638"/>
            <a:ext cx="7072362" cy="1143000"/>
          </a:xfrm>
        </p:spPr>
        <p:txBody>
          <a:bodyPr>
            <a:noAutofit/>
          </a:bodyPr>
          <a:lstStyle/>
          <a:p>
            <a:r>
              <a:rPr lang="es-ES" sz="3200" dirty="0">
                <a:latin typeface="Book Antiqua" panose="02040602050305030304" pitchFamily="18" charset="0"/>
              </a:rPr>
              <a:t>OBLIGACIONES DE </a:t>
            </a:r>
            <a:br>
              <a:rPr lang="es-ES" sz="3200" dirty="0">
                <a:latin typeface="Book Antiqua" panose="02040602050305030304" pitchFamily="18" charset="0"/>
              </a:rPr>
            </a:br>
            <a:r>
              <a:rPr lang="es-ES" sz="3200" dirty="0">
                <a:latin typeface="Book Antiqua" panose="02040602050305030304" pitchFamily="18" charset="0"/>
              </a:rPr>
              <a:t>RESIDENTES DE TERCER AÑO</a:t>
            </a:r>
            <a:endParaRPr lang="es-GT" sz="3200" dirty="0">
              <a:latin typeface="Book Antiqua" panose="02040602050305030304" pitchFamily="18" charset="0"/>
            </a:endParaRPr>
          </a:p>
        </p:txBody>
      </p:sp>
      <p:sp>
        <p:nvSpPr>
          <p:cNvPr id="9" name="8 Marcador de contenido"/>
          <p:cNvSpPr>
            <a:spLocks noGrp="1"/>
          </p:cNvSpPr>
          <p:nvPr>
            <p:ph idx="1"/>
          </p:nvPr>
        </p:nvSpPr>
        <p:spPr>
          <a:xfrm>
            <a:off x="457200" y="1714488"/>
            <a:ext cx="8229600" cy="5043510"/>
          </a:xfrm>
        </p:spPr>
        <p:txBody>
          <a:bodyPr anchor="ctr">
            <a:normAutofit fontScale="25000" lnSpcReduction="20000"/>
          </a:bodyPr>
          <a:lstStyle/>
          <a:p>
            <a:pPr lvl="0" algn="just">
              <a:lnSpc>
                <a:spcPct val="120000"/>
              </a:lnSpc>
            </a:pPr>
            <a:r>
              <a:rPr lang="es-ES" sz="7200" dirty="0">
                <a:latin typeface="Book Antiqua" panose="02040602050305030304" pitchFamily="18" charset="0"/>
              </a:rPr>
              <a:t>Orientar y ayudar a los residentes de primer y segundo año en sus funciones y atribuciones.</a:t>
            </a:r>
            <a:endParaRPr lang="es-GT" sz="7200" dirty="0">
              <a:latin typeface="Book Antiqua" panose="02040602050305030304" pitchFamily="18" charset="0"/>
            </a:endParaRPr>
          </a:p>
          <a:p>
            <a:pPr lvl="0" algn="just">
              <a:lnSpc>
                <a:spcPct val="120000"/>
              </a:lnSpc>
            </a:pPr>
            <a:r>
              <a:rPr lang="es-ES" sz="7200" dirty="0">
                <a:latin typeface="Book Antiqua" panose="02040602050305030304" pitchFamily="18" charset="0"/>
              </a:rPr>
              <a:t>Atención a pacientes de consulta externa.</a:t>
            </a:r>
            <a:endParaRPr lang="es-GT" sz="7200" dirty="0">
              <a:latin typeface="Book Antiqua" panose="02040602050305030304" pitchFamily="18" charset="0"/>
            </a:endParaRPr>
          </a:p>
          <a:p>
            <a:pPr lvl="0" algn="just">
              <a:lnSpc>
                <a:spcPct val="120000"/>
              </a:lnSpc>
            </a:pPr>
            <a:r>
              <a:rPr lang="es-ES" sz="7200" dirty="0">
                <a:latin typeface="Book Antiqua" panose="02040602050305030304" pitchFamily="18" charset="0"/>
              </a:rPr>
              <a:t>Rotación en clínicas de sub-especialidades.</a:t>
            </a:r>
            <a:endParaRPr lang="es-GT" sz="7200" dirty="0">
              <a:latin typeface="Book Antiqua" panose="02040602050305030304" pitchFamily="18" charset="0"/>
            </a:endParaRPr>
          </a:p>
          <a:p>
            <a:pPr lvl="0" algn="just">
              <a:lnSpc>
                <a:spcPct val="120000"/>
              </a:lnSpc>
            </a:pPr>
            <a:r>
              <a:rPr lang="es-ES" sz="7200" dirty="0">
                <a:latin typeface="Book Antiqua" panose="02040602050305030304" pitchFamily="18" charset="0"/>
              </a:rPr>
              <a:t>Cumplir con la rotación de turnos asignada, reportándose diariamente al hospital. </a:t>
            </a:r>
            <a:endParaRPr lang="es-GT" sz="7200" dirty="0">
              <a:latin typeface="Book Antiqua" panose="02040602050305030304" pitchFamily="18" charset="0"/>
            </a:endParaRPr>
          </a:p>
          <a:p>
            <a:pPr lvl="0" algn="just">
              <a:lnSpc>
                <a:spcPct val="120000"/>
              </a:lnSpc>
            </a:pPr>
            <a:r>
              <a:rPr lang="es-ES" sz="7200" dirty="0">
                <a:latin typeface="Book Antiqua" panose="02040602050305030304" pitchFamily="18" charset="0"/>
              </a:rPr>
              <a:t>Visita general a los servicios de encamamiento con el jefe de residentes.</a:t>
            </a:r>
            <a:endParaRPr lang="es-GT" sz="7200" dirty="0">
              <a:latin typeface="Book Antiqua" panose="02040602050305030304" pitchFamily="18" charset="0"/>
            </a:endParaRPr>
          </a:p>
          <a:p>
            <a:pPr lvl="0" algn="just">
              <a:lnSpc>
                <a:spcPct val="120000"/>
              </a:lnSpc>
            </a:pPr>
            <a:r>
              <a:rPr lang="es-ES" sz="7200" dirty="0">
                <a:latin typeface="Book Antiqua" panose="02040602050305030304" pitchFamily="18" charset="0"/>
              </a:rPr>
              <a:t>Publicación de al menos un trabajo de investigación en una Revista Dermatológica Internacional.</a:t>
            </a:r>
            <a:endParaRPr lang="es-GT" sz="7200" dirty="0">
              <a:latin typeface="Book Antiqua" panose="02040602050305030304" pitchFamily="18" charset="0"/>
            </a:endParaRPr>
          </a:p>
          <a:p>
            <a:pPr lvl="0" algn="just">
              <a:lnSpc>
                <a:spcPct val="120000"/>
              </a:lnSpc>
            </a:pPr>
            <a:r>
              <a:rPr lang="es-ES" sz="7200" dirty="0">
                <a:latin typeface="Book Antiqua" panose="02040602050305030304" pitchFamily="18" charset="0"/>
              </a:rPr>
              <a:t>Presentar el informe final de Tesina oral y escrita antes del 31 de Julio y dejar cinco volúmenes en la biblioteca de INDERMA.</a:t>
            </a:r>
            <a:endParaRPr lang="es-GT" sz="7200" dirty="0">
              <a:latin typeface="Book Antiqua" panose="02040602050305030304" pitchFamily="18" charset="0"/>
            </a:endParaRPr>
          </a:p>
          <a:p>
            <a:pPr lvl="0" algn="just">
              <a:lnSpc>
                <a:spcPct val="120000"/>
              </a:lnSpc>
            </a:pPr>
            <a:r>
              <a:rPr lang="es-ES" sz="7200" dirty="0">
                <a:latin typeface="Book Antiqua" panose="02040602050305030304" pitchFamily="18" charset="0"/>
              </a:rPr>
              <a:t>Respetar las decisiones de los médicos especialistas y docentes de la Institución. </a:t>
            </a:r>
            <a:endParaRPr lang="es-GT" sz="7200" dirty="0">
              <a:latin typeface="Book Antiqua" panose="02040602050305030304" pitchFamily="18" charset="0"/>
            </a:endParaRPr>
          </a:p>
          <a:p>
            <a:pPr lvl="0">
              <a:lnSpc>
                <a:spcPct val="120000"/>
              </a:lnSpc>
            </a:pPr>
            <a:endParaRPr lang="es-GT"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63AC8037-C670-0EFB-6740-35AFB13725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2BBECA20-365F-116D-C8F4-53AE259A5B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000100" y="274638"/>
            <a:ext cx="7072362" cy="1143000"/>
          </a:xfrm>
        </p:spPr>
        <p:txBody>
          <a:bodyPr>
            <a:noAutofit/>
          </a:bodyPr>
          <a:lstStyle/>
          <a:p>
            <a:r>
              <a:rPr lang="es-ES" sz="4000" dirty="0"/>
              <a:t> </a:t>
            </a:r>
            <a:r>
              <a:rPr lang="es-ES" sz="3200" dirty="0">
                <a:latin typeface="Book Antiqua" panose="02040602050305030304" pitchFamily="18" charset="0"/>
              </a:rPr>
              <a:t>ASISTENCIAS A CONGRESOS</a:t>
            </a:r>
            <a:endParaRPr lang="es-GT" sz="3200" dirty="0">
              <a:latin typeface="Book Antiqua" panose="02040602050305030304" pitchFamily="18" charset="0"/>
            </a:endParaRPr>
          </a:p>
        </p:txBody>
      </p:sp>
      <p:sp>
        <p:nvSpPr>
          <p:cNvPr id="7" name="6 Marcador de contenido"/>
          <p:cNvSpPr>
            <a:spLocks noGrp="1"/>
          </p:cNvSpPr>
          <p:nvPr>
            <p:ph idx="1"/>
          </p:nvPr>
        </p:nvSpPr>
        <p:spPr>
          <a:xfrm>
            <a:off x="457200" y="1428736"/>
            <a:ext cx="8229600" cy="5143536"/>
          </a:xfrm>
        </p:spPr>
        <p:txBody>
          <a:bodyPr>
            <a:normAutofit lnSpcReduction="10000"/>
          </a:bodyPr>
          <a:lstStyle/>
          <a:p>
            <a:pPr algn="just">
              <a:lnSpc>
                <a:spcPct val="170000"/>
              </a:lnSpc>
            </a:pPr>
            <a:r>
              <a:rPr lang="es-ES" sz="1600" dirty="0">
                <a:latin typeface="Book Antiqua" panose="02040602050305030304" pitchFamily="18" charset="0"/>
              </a:rPr>
              <a:t>Tiene el derecho de asistir a dos Congresos Nacionales y un Internacional de la especialidad al año. La solicitud para asistir a un Congreso (Nacional o Internacional) deberá ser presentada a la Unidad de Docencia e Investigación con copia a Dirección Médica al menos tres meses antes del evento.</a:t>
            </a:r>
            <a:endParaRPr lang="es-GT" sz="1600" dirty="0">
              <a:latin typeface="Book Antiqua" panose="02040602050305030304" pitchFamily="18" charset="0"/>
            </a:endParaRPr>
          </a:p>
          <a:p>
            <a:pPr algn="just">
              <a:lnSpc>
                <a:spcPct val="120000"/>
              </a:lnSpc>
            </a:pPr>
            <a:endParaRPr lang="es-GT" sz="1600" dirty="0">
              <a:latin typeface="Book Antiqua" panose="02040602050305030304" pitchFamily="18" charset="0"/>
            </a:endParaRPr>
          </a:p>
          <a:p>
            <a:pPr algn="just">
              <a:lnSpc>
                <a:spcPct val="170000"/>
              </a:lnSpc>
            </a:pPr>
            <a:r>
              <a:rPr lang="es-ES" sz="1600" dirty="0">
                <a:latin typeface="Book Antiqua" panose="02040602050305030304" pitchFamily="18" charset="0"/>
              </a:rPr>
              <a:t>Tendrá derecho de asistir a un Congreso Nacional o internacional por año académico,  siempre y cuando la suma del total de días no excede del 10% de faltas por unidad cursada.</a:t>
            </a:r>
            <a:endParaRPr lang="es-GT" sz="1600" dirty="0">
              <a:latin typeface="Book Antiqua" panose="02040602050305030304" pitchFamily="18" charset="0"/>
            </a:endParaRPr>
          </a:p>
          <a:p>
            <a:pPr marL="0" indent="0" algn="just">
              <a:lnSpc>
                <a:spcPct val="120000"/>
              </a:lnSpc>
              <a:buNone/>
            </a:pPr>
            <a:endParaRPr lang="es-GT" sz="1600" dirty="0">
              <a:latin typeface="Book Antiqua" panose="02040602050305030304" pitchFamily="18" charset="0"/>
            </a:endParaRPr>
          </a:p>
          <a:p>
            <a:pPr algn="just">
              <a:lnSpc>
                <a:spcPct val="170000"/>
              </a:lnSpc>
            </a:pPr>
            <a:r>
              <a:rPr lang="es-ES" sz="1600" dirty="0">
                <a:latin typeface="Book Antiqua" panose="02040602050305030304" pitchFamily="18" charset="0"/>
              </a:rPr>
              <a:t>La selección de residentes para asistir a Congresos Internacionales dependerá del promedio académico, así como de la disponibilidad del mismo según distribución, rotaciones y normativa dentro de la Institución.</a:t>
            </a:r>
            <a:endParaRPr lang="es-GT"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5B92553B-0C43-278E-AB41-CCF94F80DC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B50697AE-6EB3-86C7-EEC3-C183652BF2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Título">
            <a:extLst>
              <a:ext uri="{FF2B5EF4-FFF2-40B4-BE49-F238E27FC236}">
                <a16:creationId xmlns:a16="http://schemas.microsoft.com/office/drawing/2014/main" id="{47DCFE4F-7C32-4DCA-9C9F-DCE3445C5817}"/>
              </a:ext>
            </a:extLst>
          </p:cNvPr>
          <p:cNvSpPr txBox="1">
            <a:spLocks/>
          </p:cNvSpPr>
          <p:nvPr/>
        </p:nvSpPr>
        <p:spPr>
          <a:xfrm>
            <a:off x="1066355" y="471591"/>
            <a:ext cx="7072362" cy="63408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s-ES" sz="4000" dirty="0"/>
              <a:t> </a:t>
            </a:r>
            <a:r>
              <a:rPr lang="es-ES" sz="3200" dirty="0">
                <a:latin typeface="Book Antiqua" panose="02040602050305030304" pitchFamily="18" charset="0"/>
              </a:rPr>
              <a:t>ASISTENCIAS A CONGRESOS</a:t>
            </a:r>
            <a:endParaRPr lang="es-GT" sz="3200" dirty="0">
              <a:latin typeface="Book Antiqua" panose="02040602050305030304" pitchFamily="18" charset="0"/>
            </a:endParaRPr>
          </a:p>
        </p:txBody>
      </p:sp>
      <p:sp>
        <p:nvSpPr>
          <p:cNvPr id="5" name="6 Marcador de contenido">
            <a:extLst>
              <a:ext uri="{FF2B5EF4-FFF2-40B4-BE49-F238E27FC236}">
                <a16:creationId xmlns:a16="http://schemas.microsoft.com/office/drawing/2014/main" id="{689A2705-05C8-4E6F-BACC-5E22CBF610D4}"/>
              </a:ext>
            </a:extLst>
          </p:cNvPr>
          <p:cNvSpPr txBox="1">
            <a:spLocks/>
          </p:cNvSpPr>
          <p:nvPr/>
        </p:nvSpPr>
        <p:spPr>
          <a:xfrm>
            <a:off x="457200" y="1428736"/>
            <a:ext cx="8229600" cy="5143536"/>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fontAlgn="auto">
              <a:lnSpc>
                <a:spcPct val="120000"/>
              </a:lnSpc>
              <a:spcAft>
                <a:spcPts val="0"/>
              </a:spcAft>
              <a:buFont typeface="Arial" pitchFamily="34" charset="0"/>
              <a:buNone/>
            </a:pPr>
            <a:endParaRPr lang="es-GT" sz="1600" dirty="0"/>
          </a:p>
          <a:p>
            <a:pPr algn="just" fontAlgn="auto">
              <a:lnSpc>
                <a:spcPct val="170000"/>
              </a:lnSpc>
              <a:spcAft>
                <a:spcPts val="0"/>
              </a:spcAft>
            </a:pPr>
            <a:r>
              <a:rPr lang="es-ES" sz="1600" dirty="0">
                <a:latin typeface="Book Antiqua" panose="02040602050305030304" pitchFamily="18" charset="0"/>
              </a:rPr>
              <a:t>Se podrá solicitar ayuda o patrocinio al Patronato de Acción Contra la Lepra y Enfermedades de la Piel, Laboratorios Farmacéuticos o entidades afines, previo autorización por Unidad de Docencia e Investigación y Dirección Médica.</a:t>
            </a:r>
            <a:endParaRPr lang="es-GT" sz="1600" dirty="0">
              <a:latin typeface="Book Antiqua" panose="02040602050305030304" pitchFamily="18" charset="0"/>
            </a:endParaRPr>
          </a:p>
          <a:p>
            <a:pPr algn="just" fontAlgn="auto">
              <a:lnSpc>
                <a:spcPct val="120000"/>
              </a:lnSpc>
              <a:spcAft>
                <a:spcPts val="0"/>
              </a:spcAft>
            </a:pPr>
            <a:endParaRPr lang="es-GT" sz="1600" dirty="0">
              <a:latin typeface="Book Antiqua" panose="02040602050305030304" pitchFamily="18" charset="0"/>
            </a:endParaRPr>
          </a:p>
          <a:p>
            <a:pPr algn="just" fontAlgn="auto">
              <a:lnSpc>
                <a:spcPct val="170000"/>
              </a:lnSpc>
              <a:spcAft>
                <a:spcPts val="0"/>
              </a:spcAft>
            </a:pPr>
            <a:r>
              <a:rPr lang="es-ES" sz="1600" dirty="0">
                <a:latin typeface="Book Antiqua" panose="02040602050305030304" pitchFamily="18" charset="0"/>
              </a:rPr>
              <a:t>Es requisito indispensable para la solicitud de patrocinio al Patronato de Acción contra la Lepra y Enfermedades de la Piel para la asistencia a congresos nacionales e internacionales la presentación de un trabajo libre, </a:t>
            </a:r>
            <a:r>
              <a:rPr lang="es-ES" sz="1600" dirty="0" err="1">
                <a:latin typeface="Book Antiqua" panose="02040602050305030304" pitchFamily="18" charset="0"/>
              </a:rPr>
              <a:t>mini-caso</a:t>
            </a:r>
            <a:r>
              <a:rPr lang="es-ES" sz="1600" dirty="0">
                <a:latin typeface="Book Antiqua" panose="02040602050305030304" pitchFamily="18" charset="0"/>
              </a:rPr>
              <a:t>, comunicación electrónica o póster por el residente asistente y al regresar de realizar una presentación escrita y audiovisual en el INDERMA en donde comparte los nuevos conocimientos adquiridos durante el Congreso.</a:t>
            </a:r>
            <a:endParaRPr lang="es-GT" sz="1600" dirty="0">
              <a:latin typeface="Book Antiqua" panose="02040602050305030304" pitchFamily="18" charset="0"/>
            </a:endParaRPr>
          </a:p>
        </p:txBody>
      </p:sp>
      <p:pic>
        <p:nvPicPr>
          <p:cNvPr id="6" name="Imagen 5" descr="Imagen que contiene plato, tabla, firmar, hombre&#10;&#10;El contenido generado por IA puede ser incorrecto.">
            <a:extLst>
              <a:ext uri="{FF2B5EF4-FFF2-40B4-BE49-F238E27FC236}">
                <a16:creationId xmlns:a16="http://schemas.microsoft.com/office/drawing/2014/main" id="{37EB735E-D457-4CC4-6417-FE706AF870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7" name="Imagen 6">
            <a:extLst>
              <a:ext uri="{FF2B5EF4-FFF2-40B4-BE49-F238E27FC236}">
                <a16:creationId xmlns:a16="http://schemas.microsoft.com/office/drawing/2014/main" id="{EF51B3C0-04C3-2539-00C5-E76C970FE3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1165124041"/>
      </p:ext>
    </p:extLst>
  </p:cSld>
  <p:clrMapOvr>
    <a:masterClrMapping/>
  </p:clrMapOvr>
  <p:transition spd="med">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000100" y="274638"/>
            <a:ext cx="7072362" cy="1143000"/>
          </a:xfrm>
        </p:spPr>
        <p:txBody>
          <a:bodyPr>
            <a:noAutofit/>
          </a:bodyPr>
          <a:lstStyle/>
          <a:p>
            <a:r>
              <a:rPr lang="es-ES" sz="3600" dirty="0">
                <a:latin typeface="Book Antiqua" panose="02040602050305030304" pitchFamily="18" charset="0"/>
              </a:rPr>
              <a:t>VACACIONES O PERMISOS</a:t>
            </a:r>
            <a:endParaRPr lang="es-GT" sz="3600" dirty="0">
              <a:latin typeface="Book Antiqua" panose="02040602050305030304" pitchFamily="18" charset="0"/>
            </a:endParaRPr>
          </a:p>
        </p:txBody>
      </p:sp>
      <p:sp>
        <p:nvSpPr>
          <p:cNvPr id="7" name="6 Marcador de contenido"/>
          <p:cNvSpPr>
            <a:spLocks noGrp="1"/>
          </p:cNvSpPr>
          <p:nvPr>
            <p:ph idx="1"/>
          </p:nvPr>
        </p:nvSpPr>
        <p:spPr>
          <a:xfrm>
            <a:off x="457200" y="1428736"/>
            <a:ext cx="8229600" cy="5286412"/>
          </a:xfrm>
        </p:spPr>
        <p:txBody>
          <a:bodyPr>
            <a:normAutofit fontScale="85000" lnSpcReduction="10000"/>
          </a:bodyPr>
          <a:lstStyle/>
          <a:p>
            <a:pPr lvl="0" algn="just">
              <a:lnSpc>
                <a:spcPct val="170000"/>
              </a:lnSpc>
            </a:pPr>
            <a:r>
              <a:rPr lang="es-ES" sz="1600" dirty="0">
                <a:latin typeface="Book Antiqua" panose="02040602050305030304" pitchFamily="18" charset="0"/>
              </a:rPr>
              <a:t>El residente podrá gozar de diez días hábiles de vacaciones cada año.  La fecha será programada de manera que no interfiera en sus actividades académicas e institucionales durante el primero, segundo y tercer año de residencia.</a:t>
            </a:r>
            <a:endParaRPr lang="es-GT" sz="1600" dirty="0">
              <a:latin typeface="Book Antiqua" panose="02040602050305030304" pitchFamily="18" charset="0"/>
            </a:endParaRPr>
          </a:p>
          <a:p>
            <a:pPr lvl="0" algn="just">
              <a:lnSpc>
                <a:spcPct val="170000"/>
              </a:lnSpc>
            </a:pPr>
            <a:endParaRPr lang="es-ES" sz="1600" dirty="0">
              <a:latin typeface="Book Antiqua" panose="02040602050305030304" pitchFamily="18" charset="0"/>
            </a:endParaRPr>
          </a:p>
          <a:p>
            <a:pPr lvl="0" algn="just">
              <a:lnSpc>
                <a:spcPct val="170000"/>
              </a:lnSpc>
            </a:pPr>
            <a:r>
              <a:rPr lang="es-ES" sz="1600" dirty="0">
                <a:latin typeface="Book Antiqua" panose="02040602050305030304" pitchFamily="18" charset="0"/>
              </a:rPr>
              <a:t>Todo permiso y/o vacaciones serán coordinadas y aprobadas por el Jefe de Residentes, Jefe Unidad de Docencia e Investigación, Dirección Médica, Jefe de Consultas Externas y Administración.  La solicitud para los permisos deberá ser tramitada al menos 15 días antes de las fechas en cuestión.</a:t>
            </a:r>
            <a:endParaRPr lang="es-GT" sz="1600" dirty="0">
              <a:latin typeface="Book Antiqua" panose="02040602050305030304" pitchFamily="18" charset="0"/>
            </a:endParaRPr>
          </a:p>
          <a:p>
            <a:pPr algn="just">
              <a:lnSpc>
                <a:spcPct val="120000"/>
              </a:lnSpc>
            </a:pPr>
            <a:endParaRPr lang="es-GT" sz="1600" dirty="0">
              <a:latin typeface="Book Antiqua" panose="02040602050305030304" pitchFamily="18" charset="0"/>
            </a:endParaRPr>
          </a:p>
          <a:p>
            <a:pPr lvl="0" algn="just">
              <a:lnSpc>
                <a:spcPct val="170000"/>
              </a:lnSpc>
            </a:pPr>
            <a:r>
              <a:rPr lang="es-ES" sz="1600" dirty="0">
                <a:latin typeface="Book Antiqua" panose="02040602050305030304" pitchFamily="18" charset="0"/>
              </a:rPr>
              <a:t>Podrá gozar de vacaciones durante semana santa y fin de año, siempre que se respete el rol de turnos interno. </a:t>
            </a:r>
            <a:endParaRPr lang="es-GT" sz="1600" dirty="0">
              <a:latin typeface="Book Antiqua" panose="02040602050305030304" pitchFamily="18" charset="0"/>
            </a:endParaRPr>
          </a:p>
          <a:p>
            <a:pPr algn="just">
              <a:lnSpc>
                <a:spcPct val="120000"/>
              </a:lnSpc>
            </a:pPr>
            <a:endParaRPr lang="es-GT" sz="1600" dirty="0">
              <a:latin typeface="Book Antiqua" panose="02040602050305030304" pitchFamily="18" charset="0"/>
            </a:endParaRPr>
          </a:p>
          <a:p>
            <a:pPr lvl="0" algn="just">
              <a:lnSpc>
                <a:spcPct val="170000"/>
              </a:lnSpc>
            </a:pPr>
            <a:r>
              <a:rPr lang="es-ES" sz="1600" dirty="0">
                <a:latin typeface="Book Antiqua" panose="02040602050305030304" pitchFamily="18" charset="0"/>
              </a:rPr>
              <a:t>Las ausencias por emergencia serán notificadas de manera directa al Jefe de Residentes en funciones, quien tomará las medidas pertinentes de notificación.</a:t>
            </a:r>
            <a:endParaRPr lang="es-GT" sz="1600" dirty="0">
              <a:latin typeface="Book Antiqua" panose="02040602050305030304" pitchFamily="18" charset="0"/>
            </a:endParaRPr>
          </a:p>
          <a:p>
            <a:pPr>
              <a:lnSpc>
                <a:spcPct val="170000"/>
              </a:lnSpc>
            </a:pPr>
            <a:endParaRPr lang="es-GT" sz="1600"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7B9459C9-375F-02B6-C916-CAD828D8559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248D83BA-BB2F-4EB5-F343-9C659CE3AB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67031" y="171117"/>
            <a:ext cx="7765321" cy="1326321"/>
          </a:xfrm>
        </p:spPr>
        <p:txBody>
          <a:bodyPr>
            <a:normAutofit/>
          </a:bodyPr>
          <a:lstStyle/>
          <a:p>
            <a:pPr eaLnBrk="1" hangingPunct="1"/>
            <a:r>
              <a:rPr lang="es-MX" sz="3600" dirty="0">
                <a:latin typeface="Book Antiqua" panose="02040602050305030304" pitchFamily="18" charset="0"/>
              </a:rPr>
              <a:t>REQUISITOS DE INGRESO</a:t>
            </a:r>
            <a:endParaRPr lang="es-ES" sz="3600" dirty="0">
              <a:latin typeface="Book Antiqua" panose="02040602050305030304" pitchFamily="18" charset="0"/>
            </a:endParaRPr>
          </a:p>
        </p:txBody>
      </p:sp>
      <p:sp>
        <p:nvSpPr>
          <p:cNvPr id="35843" name="2 Marcador de contenido"/>
          <p:cNvSpPr>
            <a:spLocks noGrp="1"/>
          </p:cNvSpPr>
          <p:nvPr>
            <p:ph idx="1"/>
          </p:nvPr>
        </p:nvSpPr>
        <p:spPr>
          <a:xfrm>
            <a:off x="457200" y="1600200"/>
            <a:ext cx="8229600" cy="4493096"/>
          </a:xfrm>
        </p:spPr>
        <p:txBody>
          <a:bodyPr>
            <a:normAutofit fontScale="77500" lnSpcReduction="20000"/>
          </a:bodyPr>
          <a:lstStyle/>
          <a:p>
            <a:pPr algn="just"/>
            <a:r>
              <a:rPr lang="es-MX" sz="2200" b="0" dirty="0">
                <a:latin typeface="Book Antiqua" panose="02040602050305030304" pitchFamily="18" charset="0"/>
              </a:rPr>
              <a:t>Para iniciar los estudios de esta especialidad las personas interesadas deben de tener como requisito mínimo haber cerrado pensum de estudios en medicina, presentar su papelería y someterse al proceso de admisión. </a:t>
            </a:r>
          </a:p>
          <a:p>
            <a:pPr algn="just"/>
            <a:endParaRPr lang="es-MX" sz="2200" b="0" dirty="0">
              <a:latin typeface="Book Antiqua" panose="02040602050305030304" pitchFamily="18" charset="0"/>
            </a:endParaRPr>
          </a:p>
          <a:p>
            <a:pPr algn="just"/>
            <a:r>
              <a:rPr lang="es-MX" sz="2200" b="0" dirty="0">
                <a:latin typeface="Book Antiqua" panose="02040602050305030304" pitchFamily="18" charset="0"/>
              </a:rPr>
              <a:t>El Examen de Admisión pueden realizarlo máximo 3 oportunidades o en casos excepcionales las que el Comité Académico considere apropiado.</a:t>
            </a:r>
          </a:p>
          <a:p>
            <a:pPr algn="just"/>
            <a:endParaRPr lang="es-MX" sz="2200" b="0" dirty="0">
              <a:latin typeface="Book Antiqua" panose="02040602050305030304" pitchFamily="18" charset="0"/>
            </a:endParaRPr>
          </a:p>
          <a:p>
            <a:pPr algn="just"/>
            <a:r>
              <a:rPr lang="es-MX" sz="2200" b="0" dirty="0">
                <a:latin typeface="Book Antiqua" panose="02040602050305030304" pitchFamily="18" charset="0"/>
              </a:rPr>
              <a:t>En el momento de la selección el Comité Académico decide cuantos aspirantes se aceptarán.</a:t>
            </a:r>
          </a:p>
          <a:p>
            <a:pPr algn="just"/>
            <a:endParaRPr lang="es-MX" sz="2200" b="0" dirty="0">
              <a:latin typeface="Book Antiqua" panose="02040602050305030304" pitchFamily="18" charset="0"/>
            </a:endParaRPr>
          </a:p>
          <a:p>
            <a:r>
              <a:rPr lang="es-GT" sz="2200" dirty="0">
                <a:latin typeface="Book Antiqua" panose="02040602050305030304" pitchFamily="18" charset="0"/>
              </a:rPr>
              <a:t>El último día de recepción de papelería es el 13 de Marzo 2026 y se debe enviar de forma digital al correo: </a:t>
            </a:r>
            <a:r>
              <a:rPr lang="es-GT" sz="2200" dirty="0">
                <a:latin typeface="Book Antiqua" panose="02040602050305030304" pitchFamily="18" charset="0"/>
                <a:hlinkClick r:id="rId2">
                  <a:extLst>
                    <a:ext uri="{A12FA001-AC4F-418D-AE19-62706E023703}">
                      <ahyp:hlinkClr xmlns:ahyp="http://schemas.microsoft.com/office/drawing/2018/hyperlinkcolor" val="tx"/>
                    </a:ext>
                  </a:extLst>
                </a:hlinkClick>
              </a:rPr>
              <a:t>postulaciondermatologiainderma@gmail.com</a:t>
            </a:r>
            <a:r>
              <a:rPr lang="es-GT" sz="2200" dirty="0">
                <a:latin typeface="Book Antiqua" panose="02040602050305030304" pitchFamily="18" charset="0"/>
              </a:rPr>
              <a:t> </a:t>
            </a:r>
          </a:p>
          <a:p>
            <a:pPr marL="0" indent="0">
              <a:buNone/>
            </a:pPr>
            <a:r>
              <a:rPr lang="es-GT" sz="2200" dirty="0"/>
              <a:t> </a:t>
            </a:r>
          </a:p>
        </p:txBody>
      </p:sp>
      <p:pic>
        <p:nvPicPr>
          <p:cNvPr id="4" name="Imagen 3" descr="Imagen que contiene plato, tabla, firmar, hombre&#10;&#10;El contenido generado por IA puede ser incorrecto.">
            <a:extLst>
              <a:ext uri="{FF2B5EF4-FFF2-40B4-BE49-F238E27FC236}">
                <a16:creationId xmlns:a16="http://schemas.microsoft.com/office/drawing/2014/main" id="{8CA5712A-E4A9-441D-AC02-94F803596B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6FEFBA45-32BA-9344-DEA3-3D8877A5A2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67031" y="260648"/>
            <a:ext cx="7765321" cy="1326321"/>
          </a:xfrm>
        </p:spPr>
        <p:txBody>
          <a:bodyPr>
            <a:normAutofit/>
          </a:bodyPr>
          <a:lstStyle/>
          <a:p>
            <a:pPr eaLnBrk="1" hangingPunct="1"/>
            <a:r>
              <a:rPr lang="es-MX" sz="3600" dirty="0">
                <a:latin typeface="Book Antiqua" panose="02040602050305030304" pitchFamily="18" charset="0"/>
              </a:rPr>
              <a:t>REQUISITOS DE INGRESO</a:t>
            </a:r>
            <a:endParaRPr lang="es-ES" sz="3600" dirty="0">
              <a:latin typeface="Book Antiqua" panose="02040602050305030304" pitchFamily="18" charset="0"/>
            </a:endParaRPr>
          </a:p>
        </p:txBody>
      </p:sp>
      <p:sp>
        <p:nvSpPr>
          <p:cNvPr id="35843" name="2 Marcador de contenido"/>
          <p:cNvSpPr>
            <a:spLocks noGrp="1"/>
          </p:cNvSpPr>
          <p:nvPr>
            <p:ph idx="1"/>
          </p:nvPr>
        </p:nvSpPr>
        <p:spPr>
          <a:xfrm>
            <a:off x="453132" y="1322735"/>
            <a:ext cx="8229600" cy="4972072"/>
          </a:xfrm>
        </p:spPr>
        <p:txBody>
          <a:bodyPr anchor="ctr">
            <a:normAutofit lnSpcReduction="10000"/>
          </a:bodyPr>
          <a:lstStyle/>
          <a:p>
            <a:pPr algn="just"/>
            <a:r>
              <a:rPr lang="es-ES" sz="2000" dirty="0">
                <a:latin typeface="Book Antiqua" panose="02040602050305030304" pitchFamily="18" charset="0"/>
              </a:rPr>
              <a:t>Los documentos escaneados deberán tener sus debidos trámites legales y el orden que se solicita (ver la página </a:t>
            </a:r>
            <a:r>
              <a:rPr lang="es-ES" sz="2000" dirty="0">
                <a:latin typeface="Book Antiqua" panose="02040602050305030304" pitchFamily="18" charset="0"/>
                <a:hlinkClick r:id="rId2">
                  <a:extLst>
                    <a:ext uri="{A12FA001-AC4F-418D-AE19-62706E023703}">
                      <ahyp:hlinkClr xmlns:ahyp="http://schemas.microsoft.com/office/drawing/2018/hyperlinkcolor" val="tx"/>
                    </a:ext>
                  </a:extLst>
                </a:hlinkClick>
              </a:rPr>
              <a:t>www.indermaguatemala.com</a:t>
            </a:r>
            <a:r>
              <a:rPr lang="es-ES" sz="2000" dirty="0">
                <a:latin typeface="Book Antiqua" panose="02040602050305030304" pitchFamily="18" charset="0"/>
              </a:rPr>
              <a:t>).</a:t>
            </a:r>
          </a:p>
          <a:p>
            <a:pPr algn="just"/>
            <a:endParaRPr lang="es-ES" sz="2000" dirty="0">
              <a:latin typeface="Book Antiqua" panose="02040602050305030304" pitchFamily="18" charset="0"/>
            </a:endParaRPr>
          </a:p>
          <a:p>
            <a:pPr algn="just"/>
            <a:r>
              <a:rPr lang="es-ES" sz="2000" dirty="0">
                <a:latin typeface="Book Antiqua" panose="02040602050305030304" pitchFamily="18" charset="0"/>
              </a:rPr>
              <a:t>El Examen de Oposición se realiza el </a:t>
            </a:r>
            <a:r>
              <a:rPr lang="es-ES" sz="2000" b="1" i="1" u="sng" dirty="0">
                <a:latin typeface="Book Antiqua" panose="02040602050305030304" pitchFamily="18" charset="0"/>
              </a:rPr>
              <a:t>17 de Abril 2026.</a:t>
            </a:r>
            <a:endParaRPr lang="es-ES" sz="2000" dirty="0">
              <a:latin typeface="Book Antiqua" panose="02040602050305030304" pitchFamily="18" charset="0"/>
            </a:endParaRPr>
          </a:p>
          <a:p>
            <a:pPr algn="just"/>
            <a:endParaRPr lang="es-ES" sz="2000" dirty="0">
              <a:latin typeface="Book Antiqua" panose="02040602050305030304" pitchFamily="18" charset="0"/>
            </a:endParaRPr>
          </a:p>
          <a:p>
            <a:pPr algn="just"/>
            <a:r>
              <a:rPr lang="es-ES" sz="2000" dirty="0">
                <a:latin typeface="Book Antiqua" panose="02040602050305030304" pitchFamily="18" charset="0"/>
              </a:rPr>
              <a:t>Se dará prioridad a los estudiantes que obtengan el mejor puntaje durante la entrevista y exámenes escritos.</a:t>
            </a:r>
          </a:p>
          <a:p>
            <a:pPr algn="just"/>
            <a:endParaRPr lang="es-ES" sz="2000" dirty="0">
              <a:latin typeface="Book Antiqua" panose="02040602050305030304" pitchFamily="18" charset="0"/>
            </a:endParaRPr>
          </a:p>
          <a:p>
            <a:pPr algn="just"/>
            <a:r>
              <a:rPr lang="es-MX" sz="2000" dirty="0">
                <a:latin typeface="Book Antiqua" panose="02040602050305030304" pitchFamily="18" charset="0"/>
              </a:rPr>
              <a:t>Según el desempeño del aspirante en el Examen de Oposición se programarán las respectivas entrevistas personales durante el mes siguiente.</a:t>
            </a:r>
            <a:endParaRPr lang="es-ES" sz="20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F77AC51-C057-70E5-530D-7BBECA4085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4F2C9BC5-0CBC-E3D3-4758-E4D881496E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89339" y="216258"/>
            <a:ext cx="7765321" cy="1326321"/>
          </a:xfrm>
        </p:spPr>
        <p:txBody>
          <a:bodyPr>
            <a:normAutofit/>
          </a:bodyPr>
          <a:lstStyle/>
          <a:p>
            <a:pPr eaLnBrk="1" hangingPunct="1"/>
            <a:r>
              <a:rPr lang="es-MX" sz="3600" dirty="0">
                <a:latin typeface="Book Antiqua" panose="02040602050305030304" pitchFamily="18" charset="0"/>
              </a:rPr>
              <a:t>REQUISITOS</a:t>
            </a:r>
            <a:r>
              <a:rPr lang="es-MX" sz="3600" dirty="0">
                <a:solidFill>
                  <a:schemeClr val="accent3">
                    <a:lumMod val="75000"/>
                  </a:schemeClr>
                </a:solidFill>
                <a:latin typeface="Book Antiqua" panose="02040602050305030304" pitchFamily="18" charset="0"/>
              </a:rPr>
              <a:t> </a:t>
            </a:r>
            <a:r>
              <a:rPr lang="es-MX" sz="3600" dirty="0">
                <a:latin typeface="Book Antiqua" panose="02040602050305030304" pitchFamily="18" charset="0"/>
              </a:rPr>
              <a:t>DE INGRESO</a:t>
            </a:r>
            <a:endParaRPr lang="es-ES" sz="3600" dirty="0">
              <a:latin typeface="Book Antiqua" panose="02040602050305030304" pitchFamily="18" charset="0"/>
            </a:endParaRPr>
          </a:p>
        </p:txBody>
      </p:sp>
      <p:sp>
        <p:nvSpPr>
          <p:cNvPr id="35843" name="2 Marcador de contenido"/>
          <p:cNvSpPr>
            <a:spLocks noGrp="1"/>
          </p:cNvSpPr>
          <p:nvPr>
            <p:ph idx="1"/>
          </p:nvPr>
        </p:nvSpPr>
        <p:spPr>
          <a:xfrm>
            <a:off x="457200" y="1844824"/>
            <a:ext cx="8229600" cy="4248472"/>
          </a:xfrm>
        </p:spPr>
        <p:txBody>
          <a:bodyPr anchor="ctr">
            <a:noAutofit/>
          </a:bodyPr>
          <a:lstStyle/>
          <a:p>
            <a:pPr algn="just"/>
            <a:r>
              <a:rPr lang="es-MX" sz="1600" dirty="0">
                <a:latin typeface="Book Antiqua" panose="02040602050305030304" pitchFamily="18" charset="0"/>
              </a:rPr>
              <a:t>Se notificará vía correo electrónico la resolución del Comité Académico.</a:t>
            </a:r>
          </a:p>
          <a:p>
            <a:pPr algn="just"/>
            <a:endParaRPr lang="es-MX" sz="1600" dirty="0">
              <a:latin typeface="Book Antiqua" panose="02040602050305030304" pitchFamily="18" charset="0"/>
            </a:endParaRPr>
          </a:p>
          <a:p>
            <a:pPr algn="just">
              <a:buFont typeface="Arial" panose="020B0604020202020204" pitchFamily="34" charset="0"/>
              <a:buChar char="•"/>
            </a:pPr>
            <a:r>
              <a:rPr lang="es-MX" sz="1600" b="0" i="0" dirty="0">
                <a:effectLst/>
                <a:latin typeface="Book Antiqua" panose="02040602050305030304" pitchFamily="18" charset="0"/>
              </a:rPr>
              <a:t>El ingreso de los Residentes electos será </a:t>
            </a:r>
            <a:r>
              <a:rPr lang="es-MX" sz="1600" dirty="0">
                <a:latin typeface="Book Antiqua" panose="02040602050305030304" pitchFamily="18" charset="0"/>
              </a:rPr>
              <a:t>el 01 de Septiembre 2026</a:t>
            </a:r>
            <a:r>
              <a:rPr lang="es-MX" sz="1600" b="0" i="0" dirty="0">
                <a:effectLst/>
                <a:latin typeface="Book Antiqua" panose="02040602050305030304" pitchFamily="18" charset="0"/>
              </a:rPr>
              <a:t> para ambientación y el inicio del Postgrado será el 01 de Octubre 2026.</a:t>
            </a:r>
          </a:p>
          <a:p>
            <a:pPr algn="just">
              <a:buFont typeface="Arial" panose="020B0604020202020204" pitchFamily="34" charset="0"/>
              <a:buChar char="•"/>
            </a:pPr>
            <a:endParaRPr lang="es-MX" sz="1600" dirty="0">
              <a:latin typeface="Book Antiqua" panose="02040602050305030304" pitchFamily="18" charset="0"/>
            </a:endParaRPr>
          </a:p>
          <a:p>
            <a:pPr algn="just">
              <a:buFont typeface="Arial" panose="020B0604020202020204" pitchFamily="34" charset="0"/>
              <a:buChar char="•"/>
            </a:pPr>
            <a:r>
              <a:rPr lang="es-MX" sz="1600" b="0" i="0" dirty="0">
                <a:effectLst/>
                <a:latin typeface="Book Antiqua" panose="02040602050305030304" pitchFamily="18" charset="0"/>
              </a:rPr>
              <a:t>Los documentos se entregarán original y copias, hasta que sean aceptados en el Postgrado de Dermatología. </a:t>
            </a:r>
          </a:p>
          <a:p>
            <a:pPr algn="just">
              <a:buFont typeface="Arial" panose="020B0604020202020204" pitchFamily="34" charset="0"/>
              <a:buChar char="•"/>
            </a:pPr>
            <a:endParaRPr lang="es-MX" sz="1600" dirty="0">
              <a:latin typeface="Book Antiqua" panose="02040602050305030304" pitchFamily="18" charset="0"/>
            </a:endParaRPr>
          </a:p>
          <a:p>
            <a:pPr algn="just">
              <a:buFont typeface="Arial" panose="020B0604020202020204" pitchFamily="34" charset="0"/>
              <a:buChar char="•"/>
            </a:pPr>
            <a:r>
              <a:rPr lang="es-MX" sz="1600" b="0" i="0" dirty="0">
                <a:effectLst/>
                <a:latin typeface="Book Antiqua" panose="02040602050305030304" pitchFamily="18" charset="0"/>
              </a:rPr>
              <a:t>Los </a:t>
            </a:r>
            <a:r>
              <a:rPr lang="es-MX" sz="1600" b="1" i="0" dirty="0">
                <a:effectLst/>
                <a:latin typeface="Book Antiqua" panose="02040602050305030304" pitchFamily="18" charset="0"/>
              </a:rPr>
              <a:t>Requisitos</a:t>
            </a:r>
            <a:r>
              <a:rPr lang="es-MX" sz="1600" b="0" i="0" dirty="0">
                <a:effectLst/>
                <a:latin typeface="Book Antiqua" panose="02040602050305030304" pitchFamily="18" charset="0"/>
              </a:rPr>
              <a:t> deben estar en orden que se solicita en el listado y debe guardarse en un </a:t>
            </a:r>
            <a:r>
              <a:rPr lang="es-MX" sz="1600" b="1" i="0" dirty="0">
                <a:effectLst/>
                <a:latin typeface="Book Antiqua" panose="02040602050305030304" pitchFamily="18" charset="0"/>
              </a:rPr>
              <a:t>PDF</a:t>
            </a:r>
            <a:r>
              <a:rPr lang="es-MX" sz="1600" b="0" i="0" dirty="0">
                <a:effectLst/>
                <a:latin typeface="Book Antiqua" panose="02040602050305030304" pitchFamily="18" charset="0"/>
              </a:rPr>
              <a:t> con su NOMBRE y PAIS. Ejemplo: </a:t>
            </a:r>
            <a:r>
              <a:rPr lang="es-MX" sz="1600" b="1" i="0" dirty="0">
                <a:effectLst/>
                <a:latin typeface="Book Antiqua" panose="02040602050305030304" pitchFamily="18" charset="0"/>
              </a:rPr>
              <a:t>CARLOS FERNÁDEZ-HONDURAS.  </a:t>
            </a:r>
          </a:p>
          <a:p>
            <a:pPr algn="just">
              <a:buFont typeface="Arial" panose="020B0604020202020204" pitchFamily="34" charset="0"/>
              <a:buChar char="•"/>
            </a:pPr>
            <a:endParaRPr lang="es-MX" sz="1600" b="0" i="0" dirty="0">
              <a:effectLst/>
              <a:latin typeface="Book Antiqua" panose="02040602050305030304" pitchFamily="18" charset="0"/>
            </a:endParaRPr>
          </a:p>
          <a:p>
            <a:pPr algn="just">
              <a:buFont typeface="Arial" panose="020B0604020202020204" pitchFamily="34" charset="0"/>
              <a:buChar char="•"/>
            </a:pPr>
            <a:r>
              <a:rPr lang="es-MX" sz="1600" b="0" i="0" dirty="0">
                <a:effectLst/>
                <a:latin typeface="Book Antiqua" panose="02040602050305030304" pitchFamily="18" charset="0"/>
              </a:rPr>
              <a:t>En el </a:t>
            </a:r>
            <a:r>
              <a:rPr lang="es-MX" sz="1600" b="1" i="0" dirty="0">
                <a:effectLst/>
                <a:latin typeface="Book Antiqua" panose="02040602050305030304" pitchFamily="18" charset="0"/>
              </a:rPr>
              <a:t>Asunto</a:t>
            </a:r>
            <a:r>
              <a:rPr lang="es-MX" sz="1600" b="0" i="0" dirty="0">
                <a:effectLst/>
                <a:latin typeface="Book Antiqua" panose="02040602050305030304" pitchFamily="18" charset="0"/>
              </a:rPr>
              <a:t> del Correo debe especificar NOMBRE, PAIS y AÑO de OPOSICIÓN. Ejemplo: </a:t>
            </a:r>
            <a:r>
              <a:rPr lang="es-MX" sz="1600" b="1" i="0" dirty="0">
                <a:effectLst/>
                <a:latin typeface="Book Antiqua" panose="02040602050305030304" pitchFamily="18" charset="0"/>
              </a:rPr>
              <a:t>CARLOS FERNÁDEZ-HONDURAS-2026.</a:t>
            </a:r>
          </a:p>
        </p:txBody>
      </p:sp>
      <p:pic>
        <p:nvPicPr>
          <p:cNvPr id="4" name="Imagen 3" descr="Imagen que contiene plato, tabla, firmar, hombre&#10;&#10;El contenido generado por IA puede ser incorrecto.">
            <a:extLst>
              <a:ext uri="{FF2B5EF4-FFF2-40B4-BE49-F238E27FC236}">
                <a16:creationId xmlns:a16="http://schemas.microsoft.com/office/drawing/2014/main" id="{6E11A528-ECF5-3CBF-0CF7-895A3D7657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DBB82B9E-FCC7-BD48-54C7-BD7FFD6A64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01562" y="214290"/>
            <a:ext cx="7765321" cy="1326321"/>
          </a:xfrm>
        </p:spPr>
        <p:txBody>
          <a:bodyPr>
            <a:normAutofit/>
          </a:bodyPr>
          <a:lstStyle/>
          <a:p>
            <a:pPr eaLnBrk="1" hangingPunct="1"/>
            <a:r>
              <a:rPr lang="es-MX" sz="2800" dirty="0">
                <a:latin typeface="Book Antiqua" panose="02040602050305030304" pitchFamily="18" charset="0"/>
              </a:rPr>
              <a:t>REQUISITOS DE INGRESO PARA </a:t>
            </a:r>
            <a:br>
              <a:rPr lang="es-MX" sz="2800" dirty="0">
                <a:latin typeface="Book Antiqua" panose="02040602050305030304" pitchFamily="18" charset="0"/>
              </a:rPr>
            </a:br>
            <a:r>
              <a:rPr lang="es-MX" sz="2800" dirty="0">
                <a:latin typeface="Book Antiqua" panose="02040602050305030304" pitchFamily="18" charset="0"/>
              </a:rPr>
              <a:t>MÉDICOS NACIONALES</a:t>
            </a:r>
            <a:endParaRPr lang="es-ES" sz="2800" dirty="0">
              <a:latin typeface="Book Antiqua" panose="02040602050305030304" pitchFamily="18" charset="0"/>
            </a:endParaRPr>
          </a:p>
        </p:txBody>
      </p:sp>
      <p:sp>
        <p:nvSpPr>
          <p:cNvPr id="35843" name="2 Marcador de contenido"/>
          <p:cNvSpPr>
            <a:spLocks noGrp="1"/>
          </p:cNvSpPr>
          <p:nvPr>
            <p:ph idx="1"/>
          </p:nvPr>
        </p:nvSpPr>
        <p:spPr>
          <a:xfrm>
            <a:off x="457200" y="1600200"/>
            <a:ext cx="8229600" cy="5043510"/>
          </a:xfrm>
        </p:spPr>
        <p:txBody>
          <a:bodyPr anchor="ctr">
            <a:noAutofit/>
          </a:bodyPr>
          <a:lstStyle/>
          <a:p>
            <a:pPr algn="l">
              <a:buFont typeface="+mj-lt"/>
              <a:buAutoNum type="arabicPeriod"/>
            </a:pPr>
            <a:r>
              <a:rPr lang="es-MX" sz="1400" b="0" i="0" dirty="0">
                <a:effectLst/>
                <a:latin typeface="Book Antiqua" panose="02040602050305030304" pitchFamily="18" charset="0"/>
              </a:rPr>
              <a:t>Fotocopia de Documento Personal de Identificación DPI (2 copias)</a:t>
            </a:r>
            <a:endParaRPr lang="es-MX" sz="1400" dirty="0">
              <a:effectLst/>
              <a:latin typeface="Book Antiqua" panose="02040602050305030304" pitchFamily="18" charset="0"/>
            </a:endParaRPr>
          </a:p>
          <a:p>
            <a:pPr algn="l">
              <a:buFont typeface="+mj-lt"/>
              <a:buAutoNum type="arabicPeriod"/>
            </a:pPr>
            <a:r>
              <a:rPr lang="es-MX" sz="1400" b="0" i="0" dirty="0">
                <a:effectLst/>
                <a:latin typeface="Book Antiqua" panose="02040602050305030304" pitchFamily="18" charset="0"/>
              </a:rPr>
              <a:t>Certificado de Nacimiento original</a:t>
            </a:r>
            <a:endParaRPr lang="es-MX" sz="1400" dirty="0">
              <a:effectLst/>
              <a:latin typeface="Book Antiqua" panose="02040602050305030304" pitchFamily="18" charset="0"/>
            </a:endParaRPr>
          </a:p>
          <a:p>
            <a:pPr algn="l">
              <a:buFont typeface="+mj-lt"/>
              <a:buAutoNum type="arabicPeriod"/>
            </a:pPr>
            <a:r>
              <a:rPr lang="es-MX" sz="1400" b="0" i="0" dirty="0">
                <a:effectLst/>
                <a:latin typeface="Book Antiqua" panose="02040602050305030304" pitchFamily="18" charset="0"/>
              </a:rPr>
              <a:t>Dos fotografías recientes 4x5 cm.</a:t>
            </a:r>
            <a:endParaRPr lang="es-MX" sz="1400" dirty="0">
              <a:effectLst/>
              <a:latin typeface="Book Antiqua" panose="02040602050305030304" pitchFamily="18" charset="0"/>
            </a:endParaRPr>
          </a:p>
          <a:p>
            <a:pPr algn="l">
              <a:buFont typeface="+mj-lt"/>
              <a:buAutoNum type="arabicPeriod"/>
            </a:pPr>
            <a:r>
              <a:rPr lang="es-MX" sz="1400" b="0" i="0" dirty="0">
                <a:effectLst/>
                <a:latin typeface="Book Antiqua" panose="02040602050305030304" pitchFamily="18" charset="0"/>
              </a:rPr>
              <a:t>Carta de solicitud a la Jefe Unidad de Docencia e Investigación del INDERMA, Dra. Garbiñe Riley (realizada por el médico aplicante)</a:t>
            </a:r>
          </a:p>
          <a:p>
            <a:pPr algn="l">
              <a:buFont typeface="+mj-lt"/>
              <a:buAutoNum type="arabicPeriod"/>
            </a:pPr>
            <a:r>
              <a:rPr lang="es-MX" sz="1400" b="0" i="0" dirty="0">
                <a:effectLst/>
                <a:latin typeface="Book Antiqua" panose="02040602050305030304" pitchFamily="18" charset="0"/>
              </a:rPr>
              <a:t>Currículum Vitae (2 copias)</a:t>
            </a:r>
          </a:p>
          <a:p>
            <a:pPr>
              <a:buFont typeface="+mj-lt"/>
              <a:buAutoNum type="arabicPeriod"/>
            </a:pPr>
            <a:r>
              <a:rPr lang="es-MX" sz="1400" b="0" i="0" dirty="0">
                <a:effectLst/>
                <a:latin typeface="Book Antiqua" panose="02040602050305030304" pitchFamily="18" charset="0"/>
              </a:rPr>
              <a:t>Fotocopia y Fotostática de Título de Médico y Cirujano (tamaño carta, dos caras) </a:t>
            </a:r>
            <a:r>
              <a:rPr lang="es-MX" sz="1400" dirty="0">
                <a:latin typeface="Book Antiqua" panose="02040602050305030304" pitchFamily="18" charset="0"/>
              </a:rPr>
              <a:t>(el título debe tener sus respectivos tramites)</a:t>
            </a:r>
            <a:endParaRPr lang="es-ES" sz="1400" dirty="0">
              <a:latin typeface="Book Antiqua" panose="02040602050305030304" pitchFamily="18" charset="0"/>
            </a:endParaRPr>
          </a:p>
          <a:p>
            <a:pPr algn="l">
              <a:buFont typeface="+mj-lt"/>
              <a:buAutoNum type="arabicPeriod"/>
            </a:pPr>
            <a:r>
              <a:rPr lang="es-MX" sz="1400" b="0" i="0" dirty="0">
                <a:effectLst/>
                <a:latin typeface="Book Antiqua" panose="02040602050305030304" pitchFamily="18" charset="0"/>
              </a:rPr>
              <a:t>Certificado de Calificaciones de la Universidad (1 copia a color con su auténtica original</a:t>
            </a:r>
            <a:r>
              <a:rPr lang="es-MX" sz="1400" b="0" i="0" dirty="0">
                <a:solidFill>
                  <a:schemeClr val="accent3">
                    <a:lumMod val="75000"/>
                  </a:schemeClr>
                </a:solidFill>
                <a:effectLst/>
                <a:latin typeface="Book Antiqua" panose="02040602050305030304" pitchFamily="18" charset="0"/>
              </a:rPr>
              <a:t>)</a:t>
            </a:r>
            <a:endParaRPr lang="es-MX" sz="1400" dirty="0">
              <a:solidFill>
                <a:schemeClr val="accent3">
                  <a:lumMod val="75000"/>
                </a:schemeClr>
              </a:solidFill>
              <a:effectLst/>
              <a:latin typeface="Book Antiqua" panose="02040602050305030304" pitchFamily="18" charset="0"/>
            </a:endParaRPr>
          </a:p>
          <a:p>
            <a:pPr algn="l">
              <a:buFont typeface="+mj-lt"/>
              <a:buAutoNum type="arabicPeriod"/>
            </a:pPr>
            <a:r>
              <a:rPr lang="es-MX" sz="1400" b="0" i="0" dirty="0">
                <a:effectLst/>
                <a:latin typeface="Book Antiqua" panose="02040602050305030304" pitchFamily="18" charset="0"/>
              </a:rPr>
              <a:t>Carta de lugar que ocupo en su promoción</a:t>
            </a:r>
          </a:p>
        </p:txBody>
      </p:sp>
      <p:pic>
        <p:nvPicPr>
          <p:cNvPr id="4" name="Imagen 3" descr="Imagen que contiene plato, tabla, firmar, hombre&#10;&#10;El contenido generado por IA puede ser incorrecto.">
            <a:extLst>
              <a:ext uri="{FF2B5EF4-FFF2-40B4-BE49-F238E27FC236}">
                <a16:creationId xmlns:a16="http://schemas.microsoft.com/office/drawing/2014/main" id="{B49266BD-2A68-84C9-40A6-21B05AF2E9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C77A7DE1-902B-8A7B-9DC3-7DF7D79E8C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67031" y="295477"/>
            <a:ext cx="7765321" cy="1326321"/>
          </a:xfrm>
        </p:spPr>
        <p:txBody>
          <a:bodyPr>
            <a:normAutofit/>
          </a:bodyPr>
          <a:lstStyle/>
          <a:p>
            <a:pPr eaLnBrk="1" hangingPunct="1"/>
            <a:r>
              <a:rPr lang="es-MX" sz="2800" dirty="0">
                <a:latin typeface="Book Antiqua" panose="02040602050305030304" pitchFamily="18" charset="0"/>
              </a:rPr>
              <a:t>REQUISITOS DE INGRESO PARA MÉDICOS NACIONALES</a:t>
            </a:r>
            <a:endParaRPr lang="es-ES" sz="2800" dirty="0">
              <a:latin typeface="Book Antiqua" panose="02040602050305030304" pitchFamily="18" charset="0"/>
            </a:endParaRPr>
          </a:p>
        </p:txBody>
      </p:sp>
      <p:sp>
        <p:nvSpPr>
          <p:cNvPr id="35843" name="2 Marcador de contenido"/>
          <p:cNvSpPr>
            <a:spLocks noGrp="1"/>
          </p:cNvSpPr>
          <p:nvPr>
            <p:ph idx="1"/>
          </p:nvPr>
        </p:nvSpPr>
        <p:spPr>
          <a:xfrm>
            <a:off x="457200" y="1600200"/>
            <a:ext cx="8229600" cy="5043510"/>
          </a:xfrm>
        </p:spPr>
        <p:txBody>
          <a:bodyPr anchor="ctr">
            <a:normAutofit fontScale="92500" lnSpcReduction="20000"/>
          </a:bodyPr>
          <a:lstStyle/>
          <a:p>
            <a:pPr>
              <a:buFont typeface="+mj-lt"/>
              <a:buAutoNum type="arabicPeriod" startAt="9"/>
            </a:pPr>
            <a:r>
              <a:rPr lang="es-ES" sz="1600" dirty="0"/>
              <a:t>     </a:t>
            </a:r>
            <a:r>
              <a:rPr lang="es-ES" sz="1600" dirty="0">
                <a:latin typeface="Book Antiqua" panose="02040602050305030304" pitchFamily="18" charset="0"/>
              </a:rPr>
              <a:t>Prueba de VIH Negativa </a:t>
            </a:r>
          </a:p>
          <a:p>
            <a:pPr marL="457200" indent="-457200">
              <a:buFont typeface="+mj-lt"/>
              <a:buAutoNum type="arabicPeriod" startAt="9"/>
            </a:pPr>
            <a:r>
              <a:rPr lang="es-ES" sz="1600" dirty="0">
                <a:latin typeface="Book Antiqua" panose="02040602050305030304" pitchFamily="18" charset="0"/>
              </a:rPr>
              <a:t>Constancia de Colegiado Activo (Carta y Recibo de Pago Original) (2 copias)</a:t>
            </a:r>
          </a:p>
          <a:p>
            <a:pPr marL="457200" indent="-457200">
              <a:buFont typeface="+mj-lt"/>
              <a:buAutoNum type="arabicPeriod" startAt="9"/>
            </a:pPr>
            <a:r>
              <a:rPr lang="es-ES" sz="1600" dirty="0">
                <a:latin typeface="Book Antiqua" panose="02040602050305030304" pitchFamily="18" charset="0"/>
              </a:rPr>
              <a:t>Copia de Tesina de Graduación (Carátula, Resumen y Bibliografía) </a:t>
            </a:r>
          </a:p>
          <a:p>
            <a:pPr marL="457200" indent="-457200">
              <a:buFont typeface="+mj-lt"/>
              <a:buAutoNum type="arabicPeriod" startAt="9"/>
            </a:pPr>
            <a:r>
              <a:rPr lang="es-ES" sz="1600" dirty="0">
                <a:latin typeface="Book Antiqua" panose="02040602050305030304" pitchFamily="18" charset="0"/>
              </a:rPr>
              <a:t>Tres cartas de recomendación de Jefes de Departamentos en donde realizó sus estudios Universitarios </a:t>
            </a:r>
            <a:r>
              <a:rPr lang="es-ES" sz="1600" dirty="0" err="1">
                <a:latin typeface="Book Antiqua" panose="02040602050305030304" pitchFamily="18" charset="0"/>
              </a:rPr>
              <a:t>ó</a:t>
            </a:r>
            <a:r>
              <a:rPr lang="es-ES" sz="1600" dirty="0">
                <a:latin typeface="Book Antiqua" panose="02040602050305030304" pitchFamily="18" charset="0"/>
              </a:rPr>
              <a:t> de Postgrado, dirigidas a Dra. Garbiñe Riley (Jefe Unidad de Docencia e Investigación INDERMA).</a:t>
            </a:r>
          </a:p>
          <a:p>
            <a:pPr marL="457200" indent="-457200">
              <a:buFont typeface="+mj-lt"/>
              <a:buAutoNum type="arabicPeriod" startAt="9"/>
            </a:pPr>
            <a:r>
              <a:rPr lang="es-ES" sz="1600" dirty="0">
                <a:latin typeface="Book Antiqua" panose="02040602050305030304" pitchFamily="18" charset="0"/>
              </a:rPr>
              <a:t>Dominar el idioma inglés y presentar constancia de ello (parte del Examen de Oposición y Entrevista con el Comité Académico de INDERMA es en idioma inglés)</a:t>
            </a:r>
          </a:p>
          <a:p>
            <a:pPr marL="457200" indent="-457200">
              <a:buFont typeface="+mj-lt"/>
              <a:buAutoNum type="arabicPeriod" startAt="9"/>
            </a:pPr>
            <a:r>
              <a:rPr lang="es-MX" sz="1600" dirty="0">
                <a:latin typeface="Book Antiqua" panose="02040602050305030304" pitchFamily="18" charset="0"/>
              </a:rPr>
              <a:t>Someterse a todo el proceso de selección: Examen de Oposición, Psicológico y Entrevistas</a:t>
            </a:r>
          </a:p>
          <a:p>
            <a:pPr marL="457200" indent="-457200">
              <a:buFont typeface="+mj-lt"/>
              <a:buAutoNum type="arabicPeriod" startAt="9"/>
            </a:pPr>
            <a:r>
              <a:rPr lang="es-MX" sz="1600" dirty="0">
                <a:latin typeface="Book Antiqua" panose="02040602050305030304" pitchFamily="18" charset="0"/>
              </a:rPr>
              <a:t>En caso de ser aceptado: Debe traer Certificado Médico de Buena Salud, Prueba PCR y Carnet de Vacunación (COVID).</a:t>
            </a:r>
            <a:endParaRPr lang="es-ES" sz="1600" dirty="0">
              <a:latin typeface="Book Antiqua" panose="02040602050305030304" pitchFamily="18" charset="0"/>
            </a:endParaRPr>
          </a:p>
          <a:p>
            <a:pPr algn="just">
              <a:buFont typeface="Arial" panose="020B0604020202020204" pitchFamily="34" charset="0"/>
              <a:buChar char="•"/>
            </a:pPr>
            <a:r>
              <a:rPr lang="es-MX" sz="1600" b="0" i="0" dirty="0">
                <a:effectLst/>
                <a:latin typeface="Book Antiqua" panose="02040602050305030304" pitchFamily="18" charset="0"/>
              </a:rPr>
              <a:t>Los </a:t>
            </a:r>
            <a:r>
              <a:rPr lang="es-MX" sz="1600" b="1" i="0" dirty="0">
                <a:effectLst/>
                <a:latin typeface="Book Antiqua" panose="02040602050305030304" pitchFamily="18" charset="0"/>
              </a:rPr>
              <a:t>Requisitos</a:t>
            </a:r>
            <a:r>
              <a:rPr lang="es-MX" sz="1600" b="0" i="0" dirty="0">
                <a:effectLst/>
                <a:latin typeface="Book Antiqua" panose="02040602050305030304" pitchFamily="18" charset="0"/>
              </a:rPr>
              <a:t> deben estar en orden que se solicita en el listado y debe guardarse en un </a:t>
            </a:r>
            <a:r>
              <a:rPr lang="es-MX" sz="1600" b="1" i="0" dirty="0">
                <a:effectLst/>
                <a:latin typeface="Book Antiqua" panose="02040602050305030304" pitchFamily="18" charset="0"/>
              </a:rPr>
              <a:t>PDF</a:t>
            </a:r>
            <a:r>
              <a:rPr lang="es-MX" sz="1600" b="0" i="0" dirty="0">
                <a:effectLst/>
                <a:latin typeface="Book Antiqua" panose="02040602050305030304" pitchFamily="18" charset="0"/>
              </a:rPr>
              <a:t> con su NOMBRE y PAIS. Ejemplo: </a:t>
            </a:r>
            <a:r>
              <a:rPr lang="es-MX" sz="1600" b="1" i="0" dirty="0">
                <a:effectLst/>
                <a:latin typeface="Book Antiqua" panose="02040602050305030304" pitchFamily="18" charset="0"/>
              </a:rPr>
              <a:t>CARLOS FERNÁDEZ-GUATEMALA.  </a:t>
            </a:r>
          </a:p>
          <a:p>
            <a:pPr algn="just">
              <a:buFont typeface="Arial" panose="020B0604020202020204" pitchFamily="34" charset="0"/>
              <a:buChar char="•"/>
            </a:pPr>
            <a:endParaRPr lang="es-MX" sz="1600" b="0" i="0" dirty="0">
              <a:effectLst/>
              <a:latin typeface="Book Antiqua" panose="02040602050305030304" pitchFamily="18" charset="0"/>
            </a:endParaRPr>
          </a:p>
          <a:p>
            <a:pPr algn="just">
              <a:buFont typeface="Arial" panose="020B0604020202020204" pitchFamily="34" charset="0"/>
              <a:buChar char="•"/>
            </a:pPr>
            <a:r>
              <a:rPr lang="es-MX" sz="1600" b="0" i="0" dirty="0">
                <a:effectLst/>
                <a:latin typeface="Book Antiqua" panose="02040602050305030304" pitchFamily="18" charset="0"/>
              </a:rPr>
              <a:t>En el </a:t>
            </a:r>
            <a:r>
              <a:rPr lang="es-MX" sz="1600" b="1" i="0" dirty="0">
                <a:effectLst/>
                <a:latin typeface="Book Antiqua" panose="02040602050305030304" pitchFamily="18" charset="0"/>
              </a:rPr>
              <a:t>Asunto</a:t>
            </a:r>
            <a:r>
              <a:rPr lang="es-MX" sz="1600" b="0" i="0" dirty="0">
                <a:effectLst/>
                <a:latin typeface="Book Antiqua" panose="02040602050305030304" pitchFamily="18" charset="0"/>
              </a:rPr>
              <a:t> del Correo debe especificar NOMBRE, PAIS y AÑO de OPOSICIÓN. Ejemplo: </a:t>
            </a:r>
            <a:r>
              <a:rPr lang="es-MX" sz="1600" b="1" i="0" dirty="0">
                <a:effectLst/>
                <a:latin typeface="Book Antiqua" panose="02040602050305030304" pitchFamily="18" charset="0"/>
              </a:rPr>
              <a:t>CARLOS FERNÁDEZ-GUATEMALA-2026</a:t>
            </a:r>
          </a:p>
          <a:p>
            <a:pPr marL="0" indent="0">
              <a:buNone/>
            </a:pPr>
            <a:endParaRPr lang="es-ES" sz="1600"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998D50CB-AC37-4A8C-F8A5-728E74BA519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A3A9B0AE-F3A7-4A82-645D-B493158A25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EC143-9DE6-F71F-505D-7955FF0FF97B}"/>
            </a:ext>
          </a:extLst>
        </p:cNvPr>
        <p:cNvGrpSpPr/>
        <p:nvPr/>
      </p:nvGrpSpPr>
      <p:grpSpPr>
        <a:xfrm>
          <a:off x="0" y="0"/>
          <a:ext cx="0" cy="0"/>
          <a:chOff x="0" y="0"/>
          <a:chExt cx="0" cy="0"/>
        </a:xfrm>
      </p:grpSpPr>
      <p:sp>
        <p:nvSpPr>
          <p:cNvPr id="35842" name="1 Título">
            <a:extLst>
              <a:ext uri="{FF2B5EF4-FFF2-40B4-BE49-F238E27FC236}">
                <a16:creationId xmlns:a16="http://schemas.microsoft.com/office/drawing/2014/main" id="{DA4544A9-336E-5AA5-D086-0F47A72E9C4D}"/>
              </a:ext>
            </a:extLst>
          </p:cNvPr>
          <p:cNvSpPr>
            <a:spLocks noGrp="1"/>
          </p:cNvSpPr>
          <p:nvPr>
            <p:ph type="title"/>
          </p:nvPr>
        </p:nvSpPr>
        <p:spPr>
          <a:xfrm>
            <a:off x="689339" y="291561"/>
            <a:ext cx="7765321" cy="1326321"/>
          </a:xfrm>
        </p:spPr>
        <p:txBody>
          <a:bodyPr>
            <a:noAutofit/>
          </a:bodyPr>
          <a:lstStyle/>
          <a:p>
            <a:pPr eaLnBrk="1" hangingPunct="1"/>
            <a:r>
              <a:rPr lang="es-MX" sz="2800" dirty="0">
                <a:latin typeface="Book Antiqua" panose="02040602050305030304" pitchFamily="18" charset="0"/>
              </a:rPr>
              <a:t>REQUISITOS DE INGRESO PARA MÉDICOS EXTRANJEROS</a:t>
            </a:r>
            <a:endParaRPr lang="es-ES" sz="2800" dirty="0">
              <a:latin typeface="Book Antiqua" panose="02040602050305030304" pitchFamily="18" charset="0"/>
            </a:endParaRPr>
          </a:p>
        </p:txBody>
      </p:sp>
      <p:sp>
        <p:nvSpPr>
          <p:cNvPr id="35843" name="2 Marcador de contenido">
            <a:extLst>
              <a:ext uri="{FF2B5EF4-FFF2-40B4-BE49-F238E27FC236}">
                <a16:creationId xmlns:a16="http://schemas.microsoft.com/office/drawing/2014/main" id="{682D6EB7-C2FB-995D-D117-704BF3B20F5A}"/>
              </a:ext>
            </a:extLst>
          </p:cNvPr>
          <p:cNvSpPr>
            <a:spLocks noGrp="1"/>
          </p:cNvSpPr>
          <p:nvPr>
            <p:ph idx="1"/>
          </p:nvPr>
        </p:nvSpPr>
        <p:spPr>
          <a:xfrm>
            <a:off x="457199" y="1600200"/>
            <a:ext cx="8399127" cy="4972072"/>
          </a:xfrm>
        </p:spPr>
        <p:txBody>
          <a:bodyPr anchor="ctr">
            <a:normAutofit fontScale="92500" lnSpcReduction="20000"/>
          </a:bodyPr>
          <a:lstStyle/>
          <a:p>
            <a:pPr algn="just">
              <a:lnSpc>
                <a:spcPct val="110000"/>
              </a:lnSpc>
              <a:buFont typeface="+mj-lt"/>
              <a:buAutoNum type="arabicPeriod"/>
            </a:pPr>
            <a:r>
              <a:rPr lang="es-ES" sz="1800" dirty="0">
                <a:latin typeface="Book Antiqua" panose="02040602050305030304" pitchFamily="18" charset="0"/>
              </a:rPr>
              <a:t>Fotocopia de </a:t>
            </a:r>
            <a:r>
              <a:rPr lang="es-ES" sz="1800" b="1" u="sng" dirty="0">
                <a:latin typeface="Book Antiqua" panose="02040602050305030304" pitchFamily="18" charset="0"/>
              </a:rPr>
              <a:t>Pasaporte Completo </a:t>
            </a:r>
            <a:r>
              <a:rPr lang="es-ES" sz="1800" dirty="0">
                <a:latin typeface="Book Antiqua" panose="02040602050305030304" pitchFamily="18" charset="0"/>
              </a:rPr>
              <a:t>(con su respectivo trámite legal) (1 copia)</a:t>
            </a:r>
          </a:p>
          <a:p>
            <a:pPr algn="just">
              <a:lnSpc>
                <a:spcPct val="110000"/>
              </a:lnSpc>
              <a:buFont typeface="+mj-lt"/>
              <a:buAutoNum type="arabicPeriod"/>
            </a:pPr>
            <a:endParaRPr lang="es-ES" sz="1800" dirty="0">
              <a:latin typeface="Book Antiqua" panose="02040602050305030304" pitchFamily="18" charset="0"/>
            </a:endParaRPr>
          </a:p>
          <a:p>
            <a:pPr algn="just">
              <a:lnSpc>
                <a:spcPct val="110000"/>
              </a:lnSpc>
              <a:buFont typeface="+mj-lt"/>
              <a:buAutoNum type="arabicPeriod"/>
            </a:pPr>
            <a:r>
              <a:rPr lang="es-ES" sz="1800" dirty="0">
                <a:latin typeface="Book Antiqua" panose="02040602050305030304" pitchFamily="18" charset="0"/>
              </a:rPr>
              <a:t>2 Fotografías recientes (tamaño 3 cm de ancho por 4 cm de alto)</a:t>
            </a:r>
          </a:p>
          <a:p>
            <a:pPr algn="just">
              <a:lnSpc>
                <a:spcPct val="110000"/>
              </a:lnSpc>
              <a:buFont typeface="+mj-lt"/>
              <a:buAutoNum type="arabicPeriod"/>
            </a:pPr>
            <a:endParaRPr lang="es-ES" sz="1800" dirty="0">
              <a:latin typeface="Book Antiqua" panose="02040602050305030304" pitchFamily="18" charset="0"/>
            </a:endParaRPr>
          </a:p>
          <a:p>
            <a:pPr algn="just">
              <a:lnSpc>
                <a:spcPct val="110000"/>
              </a:lnSpc>
              <a:buFont typeface="+mj-lt"/>
              <a:buAutoNum type="arabicPeriod"/>
            </a:pPr>
            <a:r>
              <a:rPr lang="es-ES" sz="1800" dirty="0">
                <a:latin typeface="Book Antiqua" panose="02040602050305030304" pitchFamily="18" charset="0"/>
              </a:rPr>
              <a:t>Carta de solicitud al Jefe Unidad de Docencia e Investigación de INDERMA         (Dra. Garbiñe Riley)</a:t>
            </a:r>
          </a:p>
          <a:p>
            <a:pPr algn="just">
              <a:lnSpc>
                <a:spcPct val="110000"/>
              </a:lnSpc>
              <a:buFont typeface="+mj-lt"/>
              <a:buAutoNum type="arabicPeriod"/>
            </a:pPr>
            <a:endParaRPr lang="es-ES" sz="1800" dirty="0">
              <a:latin typeface="Book Antiqua" panose="02040602050305030304" pitchFamily="18" charset="0"/>
            </a:endParaRPr>
          </a:p>
          <a:p>
            <a:pPr algn="just">
              <a:lnSpc>
                <a:spcPct val="110000"/>
              </a:lnSpc>
              <a:buFont typeface="+mj-lt"/>
              <a:buAutoNum type="arabicPeriod"/>
            </a:pPr>
            <a:r>
              <a:rPr lang="es-ES" sz="1800" dirty="0">
                <a:latin typeface="Book Antiqua" panose="02040602050305030304" pitchFamily="18" charset="0"/>
              </a:rPr>
              <a:t>Currículum vitae (2 copias)</a:t>
            </a:r>
          </a:p>
          <a:p>
            <a:pPr algn="just">
              <a:lnSpc>
                <a:spcPct val="110000"/>
              </a:lnSpc>
              <a:buFont typeface="+mj-lt"/>
              <a:buAutoNum type="arabicPeriod"/>
            </a:pPr>
            <a:endParaRPr lang="es-ES" sz="1800" dirty="0">
              <a:latin typeface="Book Antiqua" panose="02040602050305030304" pitchFamily="18" charset="0"/>
            </a:endParaRPr>
          </a:p>
          <a:p>
            <a:pPr algn="just">
              <a:lnSpc>
                <a:spcPct val="110000"/>
              </a:lnSpc>
              <a:buFont typeface="+mj-lt"/>
              <a:buAutoNum type="arabicPeriod"/>
            </a:pPr>
            <a:r>
              <a:rPr lang="es-ES" sz="1800" dirty="0">
                <a:latin typeface="Book Antiqua" panose="02040602050305030304" pitchFamily="18" charset="0"/>
              </a:rPr>
              <a:t>Fotocopia y fotostática de Título de Médico y Cirujano (tamaño carta, dos caras, con su respectivo trámite legal, Apostille) (2 copias)</a:t>
            </a:r>
          </a:p>
          <a:p>
            <a:pPr algn="just">
              <a:lnSpc>
                <a:spcPct val="110000"/>
              </a:lnSpc>
              <a:buFont typeface="+mj-lt"/>
              <a:buAutoNum type="arabicPeriod"/>
            </a:pPr>
            <a:endParaRPr lang="es-ES" sz="1800" dirty="0">
              <a:latin typeface="Book Antiqua" panose="02040602050305030304" pitchFamily="18" charset="0"/>
            </a:endParaRPr>
          </a:p>
          <a:p>
            <a:pPr algn="just">
              <a:lnSpc>
                <a:spcPct val="110000"/>
              </a:lnSpc>
              <a:buFont typeface="+mj-lt"/>
              <a:buAutoNum type="arabicPeriod"/>
            </a:pPr>
            <a:r>
              <a:rPr lang="es-ES" sz="1800" dirty="0">
                <a:latin typeface="Book Antiqua" panose="02040602050305030304" pitchFamily="18" charset="0"/>
              </a:rPr>
              <a:t>Fotocopia de Certificado de Calificaciones de la Universidad (con su respectivo trámite legal, Apostille).</a:t>
            </a:r>
          </a:p>
          <a:p>
            <a:pPr marL="0" indent="0">
              <a:lnSpc>
                <a:spcPct val="110000"/>
              </a:lnSpc>
              <a:buNone/>
            </a:pPr>
            <a:endParaRPr lang="es-ES" sz="1800" dirty="0">
              <a:solidFill>
                <a:schemeClr val="accent3">
                  <a:lumMod val="75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DB51E13E-F6EA-661D-07E4-3DF813F386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994B57F1-A0C8-112C-5028-4B56CF88D9F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747452407"/>
      </p:ext>
    </p:extLst>
  </p:cSld>
  <p:clrMapOvr>
    <a:masterClrMapping/>
  </p:clrMapOvr>
  <p:transition spd="med">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89339" y="285728"/>
            <a:ext cx="7765321" cy="1326321"/>
          </a:xfrm>
        </p:spPr>
        <p:txBody>
          <a:bodyPr>
            <a:noAutofit/>
          </a:bodyPr>
          <a:lstStyle/>
          <a:p>
            <a:pPr eaLnBrk="1" hangingPunct="1"/>
            <a:r>
              <a:rPr lang="es-MX" sz="2800" dirty="0">
                <a:latin typeface="Book Antiqua" panose="02040602050305030304" pitchFamily="18" charset="0"/>
              </a:rPr>
              <a:t>REQUISITOS DE INGRESO </a:t>
            </a:r>
            <a:br>
              <a:rPr lang="es-MX" sz="2800" dirty="0">
                <a:latin typeface="Book Antiqua" panose="02040602050305030304" pitchFamily="18" charset="0"/>
              </a:rPr>
            </a:br>
            <a:r>
              <a:rPr lang="es-MX" sz="2800" dirty="0">
                <a:latin typeface="Book Antiqua" panose="02040602050305030304" pitchFamily="18" charset="0"/>
              </a:rPr>
              <a:t>PARA MÉDICOS EXTRANJEROS</a:t>
            </a:r>
            <a:endParaRPr lang="es-ES" sz="2800" dirty="0">
              <a:latin typeface="Book Antiqua" panose="02040602050305030304" pitchFamily="18" charset="0"/>
            </a:endParaRPr>
          </a:p>
        </p:txBody>
      </p:sp>
      <p:sp>
        <p:nvSpPr>
          <p:cNvPr id="35843" name="2 Marcador de contenido"/>
          <p:cNvSpPr>
            <a:spLocks noGrp="1"/>
          </p:cNvSpPr>
          <p:nvPr>
            <p:ph idx="1"/>
          </p:nvPr>
        </p:nvSpPr>
        <p:spPr>
          <a:xfrm>
            <a:off x="457199" y="1600200"/>
            <a:ext cx="8399127" cy="4972072"/>
          </a:xfrm>
        </p:spPr>
        <p:txBody>
          <a:bodyPr anchor="ctr">
            <a:normAutofit fontScale="92500" lnSpcReduction="10000"/>
          </a:bodyPr>
          <a:lstStyle/>
          <a:p>
            <a:pPr algn="just">
              <a:lnSpc>
                <a:spcPct val="110000"/>
              </a:lnSpc>
              <a:buFont typeface="+mj-lt"/>
              <a:buAutoNum type="arabicPeriod" startAt="7"/>
            </a:pPr>
            <a:r>
              <a:rPr lang="es-ES" sz="1800" dirty="0">
                <a:latin typeface="Book Antiqua" panose="02040602050305030304" pitchFamily="18" charset="0"/>
              </a:rPr>
              <a:t>Carta de lugar que ocupo en su promoción </a:t>
            </a:r>
          </a:p>
          <a:p>
            <a:pPr algn="just">
              <a:lnSpc>
                <a:spcPct val="110000"/>
              </a:lnSpc>
              <a:buFont typeface="+mj-lt"/>
              <a:buAutoNum type="arabicPeriod" startAt="7"/>
            </a:pPr>
            <a:endParaRPr lang="es-ES" sz="1800" dirty="0">
              <a:latin typeface="Book Antiqua" panose="02040602050305030304" pitchFamily="18" charset="0"/>
            </a:endParaRPr>
          </a:p>
          <a:p>
            <a:pPr algn="just">
              <a:lnSpc>
                <a:spcPct val="110000"/>
              </a:lnSpc>
              <a:buFont typeface="+mj-lt"/>
              <a:buAutoNum type="arabicPeriod" startAt="7"/>
            </a:pPr>
            <a:r>
              <a:rPr lang="es-ES" sz="1800" dirty="0">
                <a:latin typeface="Book Antiqua" panose="02040602050305030304" pitchFamily="18" charset="0"/>
              </a:rPr>
              <a:t>Prueba de VIH negativa </a:t>
            </a:r>
          </a:p>
          <a:p>
            <a:pPr algn="just">
              <a:lnSpc>
                <a:spcPct val="110000"/>
              </a:lnSpc>
              <a:buFont typeface="+mj-lt"/>
              <a:buAutoNum type="arabicPeriod" startAt="7"/>
            </a:pPr>
            <a:endParaRPr lang="es-ES" sz="1800" dirty="0">
              <a:latin typeface="Book Antiqua" panose="02040602050305030304" pitchFamily="18" charset="0"/>
            </a:endParaRPr>
          </a:p>
          <a:p>
            <a:pPr algn="just">
              <a:lnSpc>
                <a:spcPct val="110000"/>
              </a:lnSpc>
              <a:buFont typeface="+mj-lt"/>
              <a:buAutoNum type="arabicPeriod" startAt="7"/>
            </a:pPr>
            <a:r>
              <a:rPr lang="es-ES" sz="1800" dirty="0">
                <a:latin typeface="Book Antiqua" panose="02040602050305030304" pitchFamily="18" charset="0"/>
              </a:rPr>
              <a:t>Constancia de Colegiado Activo (Colegio de Médicos y Cirujanos del país de origen). En caso de ser admitido deberá obtener el colegiado MÉDICO TRANSITORIO guatemalteco, por medio del Colegio de Médicos y Cirujanos de Guatemala (con su respectivo trámite legal) (2 originales no mayor a 6 meses)</a:t>
            </a:r>
          </a:p>
          <a:p>
            <a:pPr algn="just">
              <a:lnSpc>
                <a:spcPct val="110000"/>
              </a:lnSpc>
              <a:buFont typeface="+mj-lt"/>
              <a:buAutoNum type="arabicPeriod" startAt="7"/>
            </a:pPr>
            <a:endParaRPr lang="es-ES" sz="1800" dirty="0">
              <a:latin typeface="Book Antiqua" panose="02040602050305030304" pitchFamily="18" charset="0"/>
            </a:endParaRPr>
          </a:p>
          <a:p>
            <a:pPr algn="just">
              <a:lnSpc>
                <a:spcPct val="110000"/>
              </a:lnSpc>
              <a:buFont typeface="+mj-lt"/>
              <a:buAutoNum type="arabicPeriod" startAt="7"/>
            </a:pPr>
            <a:r>
              <a:rPr lang="es-ES" sz="1800" dirty="0">
                <a:latin typeface="Book Antiqua" panose="02040602050305030304" pitchFamily="18" charset="0"/>
              </a:rPr>
              <a:t>Copia de tesis de graduación (caratula, introducción y resumen de la misma) </a:t>
            </a:r>
          </a:p>
          <a:p>
            <a:pPr algn="just">
              <a:lnSpc>
                <a:spcPct val="110000"/>
              </a:lnSpc>
              <a:buFont typeface="+mj-lt"/>
              <a:buAutoNum type="arabicPeriod" startAt="7"/>
            </a:pPr>
            <a:endParaRPr lang="es-ES" sz="1800" dirty="0">
              <a:latin typeface="Book Antiqua" panose="02040602050305030304" pitchFamily="18" charset="0"/>
            </a:endParaRPr>
          </a:p>
          <a:p>
            <a:pPr algn="just">
              <a:lnSpc>
                <a:spcPct val="110000"/>
              </a:lnSpc>
              <a:buFont typeface="+mj-lt"/>
              <a:buAutoNum type="arabicPeriod" startAt="7"/>
            </a:pPr>
            <a:r>
              <a:rPr lang="es-ES" sz="1800" dirty="0">
                <a:latin typeface="Book Antiqua" panose="02040602050305030304" pitchFamily="18" charset="0"/>
              </a:rPr>
              <a:t>Tres cartas de recomendación de Jefes de Departamentos en donde realizó sus estudios universitarios </a:t>
            </a:r>
            <a:r>
              <a:rPr lang="es-ES" sz="1800" dirty="0" err="1">
                <a:latin typeface="Book Antiqua" panose="02040602050305030304" pitchFamily="18" charset="0"/>
              </a:rPr>
              <a:t>ó</a:t>
            </a:r>
            <a:r>
              <a:rPr lang="es-ES" sz="1800" dirty="0">
                <a:latin typeface="Book Antiqua" panose="02040602050305030304" pitchFamily="18" charset="0"/>
              </a:rPr>
              <a:t> de Postgrado y una del profesor adjunto de INDERMA en su país</a:t>
            </a:r>
          </a:p>
          <a:p>
            <a:pPr>
              <a:lnSpc>
                <a:spcPct val="110000"/>
              </a:lnSpc>
              <a:buFont typeface="+mj-lt"/>
              <a:buAutoNum type="arabicPeriod" startAt="7"/>
            </a:pPr>
            <a:endParaRPr lang="es-ES" sz="1800" dirty="0">
              <a:solidFill>
                <a:schemeClr val="accent3">
                  <a:lumMod val="75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A54AEF15-6C7C-06B5-03BC-F891BD8586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83904164-7E64-B180-F072-C62746F5C7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89339" y="400396"/>
            <a:ext cx="7765321" cy="1326321"/>
          </a:xfrm>
        </p:spPr>
        <p:txBody>
          <a:bodyPr>
            <a:normAutofit/>
          </a:bodyPr>
          <a:lstStyle/>
          <a:p>
            <a:pPr eaLnBrk="1" hangingPunct="1"/>
            <a:r>
              <a:rPr lang="es-MX" sz="3000" dirty="0">
                <a:latin typeface="Book Antiqua" panose="02040602050305030304" pitchFamily="18" charset="0"/>
              </a:rPr>
              <a:t>REQUISITOS DE INGRESO PARA MÉDICOS EXTRANJEROS</a:t>
            </a:r>
            <a:endParaRPr lang="es-ES" sz="3000" dirty="0">
              <a:latin typeface="Book Antiqua" panose="02040602050305030304" pitchFamily="18" charset="0"/>
            </a:endParaRPr>
          </a:p>
        </p:txBody>
      </p:sp>
      <p:sp>
        <p:nvSpPr>
          <p:cNvPr id="35843" name="2 Marcador de contenido"/>
          <p:cNvSpPr>
            <a:spLocks noGrp="1"/>
          </p:cNvSpPr>
          <p:nvPr>
            <p:ph idx="1"/>
          </p:nvPr>
        </p:nvSpPr>
        <p:spPr>
          <a:xfrm>
            <a:off x="457200" y="1600200"/>
            <a:ext cx="8229600" cy="5043510"/>
          </a:xfrm>
        </p:spPr>
        <p:txBody>
          <a:bodyPr anchor="ctr">
            <a:normAutofit/>
          </a:bodyPr>
          <a:lstStyle/>
          <a:p>
            <a:pPr marL="0" indent="0">
              <a:lnSpc>
                <a:spcPct val="110000"/>
              </a:lnSpc>
              <a:buNone/>
            </a:pPr>
            <a:endParaRPr lang="es-ES" sz="1700" dirty="0">
              <a:solidFill>
                <a:schemeClr val="accent3">
                  <a:lumMod val="75000"/>
                </a:schemeClr>
              </a:solidFill>
              <a:latin typeface="Book Antiqua" panose="02040602050305030304" pitchFamily="18" charset="0"/>
            </a:endParaRPr>
          </a:p>
          <a:p>
            <a:pPr>
              <a:lnSpc>
                <a:spcPct val="110000"/>
              </a:lnSpc>
              <a:buFont typeface="+mj-lt"/>
              <a:buAutoNum type="arabicPeriod" startAt="12"/>
            </a:pPr>
            <a:r>
              <a:rPr lang="es-ES" sz="1700" dirty="0">
                <a:latin typeface="Book Antiqua" panose="02040602050305030304" pitchFamily="18" charset="0"/>
              </a:rPr>
              <a:t>Dominar el idioma inglés y presentar constancia de ello (parte del Examen de Oposición y Entrevista con el Comité Académico de INDERMA es en idioma inglés)</a:t>
            </a:r>
          </a:p>
          <a:p>
            <a:pPr>
              <a:lnSpc>
                <a:spcPct val="110000"/>
              </a:lnSpc>
              <a:buFont typeface="+mj-lt"/>
              <a:buAutoNum type="arabicPeriod" startAt="12"/>
            </a:pPr>
            <a:endParaRPr lang="es-ES" sz="1700" dirty="0">
              <a:latin typeface="Book Antiqua" panose="02040602050305030304" pitchFamily="18" charset="0"/>
            </a:endParaRPr>
          </a:p>
          <a:p>
            <a:pPr>
              <a:lnSpc>
                <a:spcPct val="110000"/>
              </a:lnSpc>
              <a:buFont typeface="+mj-lt"/>
              <a:buAutoNum type="arabicPeriod" startAt="12"/>
            </a:pPr>
            <a:r>
              <a:rPr lang="es-MX" sz="1800" dirty="0">
                <a:latin typeface="Book Antiqua" panose="02040602050305030304" pitchFamily="18" charset="0"/>
              </a:rPr>
              <a:t>Certificado de Nacimiento </a:t>
            </a:r>
          </a:p>
          <a:p>
            <a:pPr>
              <a:lnSpc>
                <a:spcPct val="110000"/>
              </a:lnSpc>
              <a:buFont typeface="+mj-lt"/>
              <a:buAutoNum type="arabicPeriod" startAt="12"/>
            </a:pPr>
            <a:endParaRPr lang="es-MX" sz="1800" dirty="0">
              <a:latin typeface="Book Antiqua" panose="02040602050305030304" pitchFamily="18" charset="0"/>
            </a:endParaRPr>
          </a:p>
          <a:p>
            <a:pPr>
              <a:lnSpc>
                <a:spcPct val="110000"/>
              </a:lnSpc>
              <a:buFont typeface="+mj-lt"/>
              <a:buAutoNum type="arabicPeriod" startAt="12"/>
            </a:pPr>
            <a:r>
              <a:rPr lang="es-MX" sz="1800" dirty="0">
                <a:latin typeface="Book Antiqua" panose="02040602050305030304" pitchFamily="18" charset="0"/>
              </a:rPr>
              <a:t>Someterse a todo el proceso de selección: Examen de Oposición , Psicológico y Entrevistas</a:t>
            </a:r>
          </a:p>
          <a:p>
            <a:pPr>
              <a:lnSpc>
                <a:spcPct val="110000"/>
              </a:lnSpc>
              <a:buFont typeface="+mj-lt"/>
              <a:buAutoNum type="arabicPeriod" startAt="12"/>
            </a:pPr>
            <a:endParaRPr lang="es-MX" sz="1800" dirty="0">
              <a:latin typeface="Book Antiqua" panose="02040602050305030304" pitchFamily="18" charset="0"/>
            </a:endParaRPr>
          </a:p>
          <a:p>
            <a:pPr>
              <a:lnSpc>
                <a:spcPct val="110000"/>
              </a:lnSpc>
              <a:buFont typeface="+mj-lt"/>
              <a:buAutoNum type="arabicPeriod" startAt="12"/>
            </a:pPr>
            <a:r>
              <a:rPr lang="es-MX" sz="1800" dirty="0">
                <a:latin typeface="Book Antiqua" panose="02040602050305030304" pitchFamily="18" charset="0"/>
              </a:rPr>
              <a:t>Si su país exige Medicina Interna para Avalar su Título de Dermatología, debe traer la constancia que ha cumplido con dicho requisito</a:t>
            </a:r>
          </a:p>
          <a:p>
            <a:pPr>
              <a:lnSpc>
                <a:spcPct val="110000"/>
              </a:lnSpc>
              <a:buFont typeface="+mj-lt"/>
              <a:buAutoNum type="arabicPeriod" startAt="12"/>
            </a:pPr>
            <a:endParaRPr lang="es-ES" sz="1700" dirty="0">
              <a:solidFill>
                <a:schemeClr val="accent3">
                  <a:lumMod val="75000"/>
                </a:schemeClr>
              </a:solidFill>
              <a:latin typeface="Book Antiqua" panose="02040602050305030304" pitchFamily="18" charset="0"/>
            </a:endParaRPr>
          </a:p>
          <a:p>
            <a:pPr marL="0" indent="0">
              <a:lnSpc>
                <a:spcPct val="110000"/>
              </a:lnSpc>
              <a:buNone/>
            </a:pPr>
            <a:endParaRPr lang="es-ES" sz="1050" dirty="0"/>
          </a:p>
        </p:txBody>
      </p:sp>
      <p:pic>
        <p:nvPicPr>
          <p:cNvPr id="4" name="Imagen 3" descr="Imagen que contiene plato, tabla, firmar, hombre&#10;&#10;El contenido generado por IA puede ser incorrecto.">
            <a:extLst>
              <a:ext uri="{FF2B5EF4-FFF2-40B4-BE49-F238E27FC236}">
                <a16:creationId xmlns:a16="http://schemas.microsoft.com/office/drawing/2014/main" id="{9621894D-3CB1-03DD-456A-C6186AF177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C873C803-2869-4997-9864-A4F033E33C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C9734-FF60-D826-34B4-E0FC4DDC757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61EBA1F-1B39-15D8-8F72-B11B13AC7F2F}"/>
              </a:ext>
            </a:extLst>
          </p:cNvPr>
          <p:cNvSpPr>
            <a:spLocks noGrp="1"/>
          </p:cNvSpPr>
          <p:nvPr>
            <p:ph type="title"/>
          </p:nvPr>
        </p:nvSpPr>
        <p:spPr>
          <a:xfrm>
            <a:off x="689339" y="332229"/>
            <a:ext cx="7765321" cy="1326321"/>
          </a:xfrm>
        </p:spPr>
        <p:txBody>
          <a:bodyPr>
            <a:normAutofit/>
          </a:bodyPr>
          <a:lstStyle/>
          <a:p>
            <a:r>
              <a:rPr lang="es-MX" sz="2800" dirty="0">
                <a:latin typeface="Book Antiqua" panose="02040602050305030304" pitchFamily="18" charset="0"/>
              </a:rPr>
              <a:t>REQUISITOS DE INGRESO PARA </a:t>
            </a:r>
            <a:br>
              <a:rPr lang="es-MX" sz="2800" dirty="0">
                <a:latin typeface="Book Antiqua" panose="02040602050305030304" pitchFamily="18" charset="0"/>
              </a:rPr>
            </a:br>
            <a:r>
              <a:rPr lang="es-MX" sz="2800" dirty="0">
                <a:latin typeface="Book Antiqua" panose="02040602050305030304" pitchFamily="18" charset="0"/>
              </a:rPr>
              <a:t>MÉDICOS EXTRANJEROS</a:t>
            </a:r>
            <a:endParaRPr lang="es-GT" sz="2800" dirty="0">
              <a:latin typeface="Book Antiqua" panose="02040602050305030304" pitchFamily="18" charset="0"/>
            </a:endParaRPr>
          </a:p>
        </p:txBody>
      </p:sp>
      <p:sp>
        <p:nvSpPr>
          <p:cNvPr id="6" name="2 Marcador de contenido">
            <a:extLst>
              <a:ext uri="{FF2B5EF4-FFF2-40B4-BE49-F238E27FC236}">
                <a16:creationId xmlns:a16="http://schemas.microsoft.com/office/drawing/2014/main" id="{05F217BD-9BF8-9D2A-B38F-C89F69F48D70}"/>
              </a:ext>
            </a:extLst>
          </p:cNvPr>
          <p:cNvSpPr>
            <a:spLocks noGrp="1"/>
          </p:cNvSpPr>
          <p:nvPr>
            <p:ph idx="1"/>
          </p:nvPr>
        </p:nvSpPr>
        <p:spPr>
          <a:xfrm>
            <a:off x="457200" y="1482610"/>
            <a:ext cx="8229600" cy="4643554"/>
          </a:xfrm>
        </p:spPr>
        <p:txBody>
          <a:bodyPr anchor="ctr">
            <a:normAutofit fontScale="85000" lnSpcReduction="20000"/>
          </a:bodyPr>
          <a:lstStyle/>
          <a:p>
            <a:pPr marL="0" indent="0">
              <a:lnSpc>
                <a:spcPct val="110000"/>
              </a:lnSpc>
              <a:buNone/>
            </a:pPr>
            <a:endParaRPr lang="es-ES" sz="2000" dirty="0">
              <a:solidFill>
                <a:schemeClr val="accent3">
                  <a:lumMod val="75000"/>
                </a:schemeClr>
              </a:solidFill>
              <a:latin typeface="Book Antiqua" panose="02040602050305030304" pitchFamily="18" charset="0"/>
            </a:endParaRPr>
          </a:p>
          <a:p>
            <a:pPr>
              <a:lnSpc>
                <a:spcPct val="110000"/>
              </a:lnSpc>
              <a:buFont typeface="Wingdings" panose="05000000000000000000" pitchFamily="2" charset="2"/>
              <a:buChar char="Ø"/>
            </a:pPr>
            <a:r>
              <a:rPr lang="es-ES" sz="2800" b="1" u="sng" dirty="0">
                <a:latin typeface="Book Antiqua" panose="02040602050305030304" pitchFamily="18" charset="0"/>
              </a:rPr>
              <a:t>En caso de ser aceptado-aceptada: </a:t>
            </a:r>
          </a:p>
          <a:p>
            <a:pPr lvl="1">
              <a:lnSpc>
                <a:spcPct val="110000"/>
              </a:lnSpc>
            </a:pPr>
            <a:r>
              <a:rPr lang="es-ES" sz="2000" dirty="0">
                <a:latin typeface="Book Antiqua" panose="02040602050305030304" pitchFamily="18" charset="0"/>
              </a:rPr>
              <a:t>Seguro médico con cobertura internacional </a:t>
            </a:r>
          </a:p>
          <a:p>
            <a:pPr lvl="1">
              <a:lnSpc>
                <a:spcPct val="110000"/>
              </a:lnSpc>
            </a:pPr>
            <a:r>
              <a:rPr lang="es-ES" sz="2000" dirty="0">
                <a:latin typeface="Book Antiqua" panose="02040602050305030304" pitchFamily="18" charset="0"/>
              </a:rPr>
              <a:t>Certificado de Buena Salud</a:t>
            </a:r>
          </a:p>
          <a:p>
            <a:pPr lvl="1">
              <a:lnSpc>
                <a:spcPct val="110000"/>
              </a:lnSpc>
            </a:pPr>
            <a:r>
              <a:rPr lang="es-ES" sz="2000" dirty="0">
                <a:latin typeface="Book Antiqua" panose="02040602050305030304" pitchFamily="18" charset="0"/>
              </a:rPr>
              <a:t>Prueba PCR y Carnet de Vacuna (COVID)</a:t>
            </a:r>
          </a:p>
          <a:p>
            <a:pPr lvl="1">
              <a:lnSpc>
                <a:spcPct val="110000"/>
              </a:lnSpc>
            </a:pPr>
            <a:r>
              <a:rPr lang="es-ES" sz="2000" dirty="0">
                <a:latin typeface="Book Antiqua" panose="02040602050305030304" pitchFamily="18" charset="0"/>
              </a:rPr>
              <a:t>Firmar Contrato y copia del Reglamento Interno del Postgrado,  en las que se compromete a trabajar de acuerdo con las normas establecidas.</a:t>
            </a:r>
          </a:p>
          <a:p>
            <a:pPr lvl="1">
              <a:lnSpc>
                <a:spcPct val="110000"/>
              </a:lnSpc>
            </a:pPr>
            <a:r>
              <a:rPr lang="es-ES" sz="2000" dirty="0">
                <a:latin typeface="Book Antiqua" panose="02040602050305030304" pitchFamily="18" charset="0"/>
              </a:rPr>
              <a:t>Tramitar el permiso de ejercicio médico supervisado por medio de un Colegiado Transitorio en el Colegio de Médicos y Cirujanos de Guatemala</a:t>
            </a:r>
          </a:p>
          <a:p>
            <a:pPr lvl="1">
              <a:lnSpc>
                <a:spcPct val="110000"/>
              </a:lnSpc>
            </a:pPr>
            <a:r>
              <a:rPr lang="es-ES" sz="2000" dirty="0">
                <a:latin typeface="Book Antiqua" panose="02040602050305030304" pitchFamily="18" charset="0"/>
              </a:rPr>
              <a:t>Tramitar su status migratorio de residencia de estudiantil en el Departamento de Migración </a:t>
            </a:r>
          </a:p>
          <a:p>
            <a:pPr marL="457200" lvl="1" indent="0">
              <a:lnSpc>
                <a:spcPct val="110000"/>
              </a:lnSpc>
              <a:buNone/>
            </a:pPr>
            <a:endParaRPr lang="es-ES" sz="2000" dirty="0"/>
          </a:p>
          <a:p>
            <a:pPr marL="457200" lvl="1" indent="0" algn="ctr">
              <a:lnSpc>
                <a:spcPct val="110000"/>
              </a:lnSpc>
              <a:buNone/>
            </a:pPr>
            <a:r>
              <a:rPr lang="es-ES" sz="2000" dirty="0"/>
              <a:t>* </a:t>
            </a:r>
            <a:r>
              <a:rPr lang="es-ES" sz="2000" u="sng" dirty="0"/>
              <a:t>Todos los documentos que entregan a INDERMA, no serán devueltos, ya que formarán parte del expediente del Residente.  Deben tener copias de lo que entregan</a:t>
            </a:r>
            <a:r>
              <a:rPr lang="es-ES" sz="2000" dirty="0"/>
              <a:t>.</a:t>
            </a:r>
          </a:p>
          <a:p>
            <a:pPr marL="457200" lvl="1" indent="0">
              <a:lnSpc>
                <a:spcPct val="110000"/>
              </a:lnSpc>
              <a:buNone/>
            </a:pPr>
            <a:endParaRPr lang="es-ES" sz="2000" dirty="0"/>
          </a:p>
        </p:txBody>
      </p:sp>
      <p:pic>
        <p:nvPicPr>
          <p:cNvPr id="5" name="Imagen 4" descr="Imagen que contiene plato, tabla, firmar, hombre&#10;&#10;El contenido generado por IA puede ser incorrecto.">
            <a:extLst>
              <a:ext uri="{FF2B5EF4-FFF2-40B4-BE49-F238E27FC236}">
                <a16:creationId xmlns:a16="http://schemas.microsoft.com/office/drawing/2014/main" id="{5E6F995C-F5BA-14E2-3BC3-A635D3EE524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7" name="Imagen 6">
            <a:extLst>
              <a:ext uri="{FF2B5EF4-FFF2-40B4-BE49-F238E27FC236}">
                <a16:creationId xmlns:a16="http://schemas.microsoft.com/office/drawing/2014/main" id="{9F7AA54B-D6E8-F0AC-99C1-4734F4CE31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678474023"/>
      </p:ext>
    </p:extLst>
  </p:cSld>
  <p:clrMapOvr>
    <a:masterClrMapping/>
  </p:clrMapOvr>
  <p:transition spd="med">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89339" y="310630"/>
            <a:ext cx="7765321" cy="1326321"/>
          </a:xfrm>
        </p:spPr>
        <p:txBody>
          <a:bodyPr>
            <a:normAutofit/>
          </a:bodyPr>
          <a:lstStyle/>
          <a:p>
            <a:pPr eaLnBrk="1" hangingPunct="1"/>
            <a:r>
              <a:rPr lang="es-MX" sz="3200" dirty="0">
                <a:latin typeface="Book Antiqua" panose="02040602050305030304" pitchFamily="18" charset="0"/>
              </a:rPr>
              <a:t>REQUISITOS DE INGRESO</a:t>
            </a:r>
            <a:endParaRPr lang="es-ES" sz="3200" dirty="0">
              <a:latin typeface="Book Antiqua" panose="02040602050305030304" pitchFamily="18" charset="0"/>
            </a:endParaRPr>
          </a:p>
        </p:txBody>
      </p:sp>
      <p:sp>
        <p:nvSpPr>
          <p:cNvPr id="35843" name="2 Marcador de contenido"/>
          <p:cNvSpPr>
            <a:spLocks noGrp="1"/>
          </p:cNvSpPr>
          <p:nvPr>
            <p:ph idx="1"/>
          </p:nvPr>
        </p:nvSpPr>
        <p:spPr>
          <a:xfrm>
            <a:off x="457200" y="1482609"/>
            <a:ext cx="8229600" cy="4830857"/>
          </a:xfrm>
        </p:spPr>
        <p:txBody>
          <a:bodyPr anchor="ctr">
            <a:normAutofit/>
          </a:bodyPr>
          <a:lstStyle/>
          <a:p>
            <a:pPr algn="just"/>
            <a:r>
              <a:rPr lang="es-ES" sz="1800" b="1" dirty="0">
                <a:latin typeface="Book Antiqua" panose="02040602050305030304" pitchFamily="18" charset="0"/>
              </a:rPr>
              <a:t>EXAMEN PSICOLÓGICO: </a:t>
            </a:r>
            <a:r>
              <a:rPr lang="es-ES" sz="1800" dirty="0">
                <a:latin typeface="Book Antiqua" panose="02040602050305030304" pitchFamily="18" charset="0"/>
              </a:rPr>
              <a:t>Evaluación por la Unidad de Psicodermatología de INDERMA. Esta 	se programará para el mismo día de la entrevista que se tenga en INDERMA.</a:t>
            </a:r>
          </a:p>
          <a:p>
            <a:pPr algn="just">
              <a:buNone/>
            </a:pPr>
            <a:endParaRPr lang="es-ES" sz="1800" dirty="0">
              <a:latin typeface="Book Antiqua" panose="02040602050305030304" pitchFamily="18" charset="0"/>
            </a:endParaRPr>
          </a:p>
          <a:p>
            <a:pPr algn="just"/>
            <a:r>
              <a:rPr lang="es-ES" sz="1800" b="1" dirty="0">
                <a:latin typeface="Book Antiqua" panose="02040602050305030304" pitchFamily="18" charset="0"/>
              </a:rPr>
              <a:t>CALIFICACIÓN DEL EXAMEN ESCRITO: </a:t>
            </a:r>
          </a:p>
          <a:p>
            <a:pPr lvl="1" algn="just"/>
            <a:r>
              <a:rPr lang="es-ES" sz="1400" dirty="0">
                <a:latin typeface="Book Antiqua" panose="02040602050305030304" pitchFamily="18" charset="0"/>
              </a:rPr>
              <a:t>Valor de 0-100 puntos. Aprobación 75 puntos.</a:t>
            </a:r>
          </a:p>
          <a:p>
            <a:pPr lvl="1" algn="just"/>
            <a:r>
              <a:rPr lang="es-ES" sz="1800" dirty="0">
                <a:latin typeface="Book Antiqua" panose="02040602050305030304" pitchFamily="18" charset="0"/>
              </a:rPr>
              <a:t>Los resultados serán notificados vía telefónica y/o electrónica</a:t>
            </a:r>
          </a:p>
          <a:p>
            <a:pPr algn="just">
              <a:buNone/>
            </a:pPr>
            <a:endParaRPr lang="es-ES" sz="1800" dirty="0">
              <a:latin typeface="Book Antiqua" panose="02040602050305030304" pitchFamily="18" charset="0"/>
            </a:endParaRPr>
          </a:p>
          <a:p>
            <a:pPr lvl="0" algn="just"/>
            <a:r>
              <a:rPr lang="es-ES" sz="1800" b="1" dirty="0">
                <a:latin typeface="Book Antiqua" panose="02040602050305030304" pitchFamily="18" charset="0"/>
              </a:rPr>
              <a:t>ENTREVISTAS: </a:t>
            </a:r>
            <a:r>
              <a:rPr lang="es-ES" sz="1800" dirty="0">
                <a:latin typeface="Book Antiqua" panose="02040602050305030304" pitchFamily="18" charset="0"/>
              </a:rPr>
              <a:t>Solo aquellos aspirantes que aprueben este examen, o quienes obtengan los puntajes </a:t>
            </a:r>
            <a:r>
              <a:rPr lang="es-ES" sz="1800" b="1" u="sng" dirty="0">
                <a:latin typeface="Book Antiqua" panose="02040602050305030304" pitchFamily="18" charset="0"/>
              </a:rPr>
              <a:t>más altos</a:t>
            </a:r>
            <a:r>
              <a:rPr lang="es-ES" sz="1800" dirty="0">
                <a:latin typeface="Book Antiqua" panose="02040602050305030304" pitchFamily="18" charset="0"/>
              </a:rPr>
              <a:t> en comparación a los demás aplicantes, tendrán derecho a Entrevista.</a:t>
            </a:r>
          </a:p>
        </p:txBody>
      </p:sp>
      <p:pic>
        <p:nvPicPr>
          <p:cNvPr id="4" name="Imagen 3" descr="Imagen que contiene plato, tabla, firmar, hombre&#10;&#10;El contenido generado por IA puede ser incorrecto.">
            <a:extLst>
              <a:ext uri="{FF2B5EF4-FFF2-40B4-BE49-F238E27FC236}">
                <a16:creationId xmlns:a16="http://schemas.microsoft.com/office/drawing/2014/main" id="{E5CA1497-44CA-EB54-20C1-38AEE9C942C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A5F78A71-556C-5715-5142-86B49E1FA9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695995" y="230471"/>
            <a:ext cx="7765321" cy="1326321"/>
          </a:xfrm>
        </p:spPr>
        <p:txBody>
          <a:bodyPr>
            <a:normAutofit/>
          </a:bodyPr>
          <a:lstStyle/>
          <a:p>
            <a:pPr eaLnBrk="1" hangingPunct="1"/>
            <a:r>
              <a:rPr lang="es-MX" sz="3600" dirty="0">
                <a:latin typeface="Book Antiqua" panose="02040602050305030304" pitchFamily="18" charset="0"/>
              </a:rPr>
              <a:t>REQUISITOS DE INGRESO</a:t>
            </a:r>
            <a:endParaRPr lang="es-ES" sz="3600" dirty="0">
              <a:latin typeface="Book Antiqua" panose="02040602050305030304" pitchFamily="18" charset="0"/>
            </a:endParaRPr>
          </a:p>
        </p:txBody>
      </p:sp>
      <p:sp>
        <p:nvSpPr>
          <p:cNvPr id="35843" name="2 Marcador de contenido"/>
          <p:cNvSpPr>
            <a:spLocks noGrp="1"/>
          </p:cNvSpPr>
          <p:nvPr>
            <p:ph idx="1"/>
          </p:nvPr>
        </p:nvSpPr>
        <p:spPr>
          <a:xfrm>
            <a:off x="540102" y="1556792"/>
            <a:ext cx="8229600" cy="3935360"/>
          </a:xfrm>
        </p:spPr>
        <p:txBody>
          <a:bodyPr anchor="ctr">
            <a:normAutofit/>
          </a:bodyPr>
          <a:lstStyle/>
          <a:p>
            <a:pPr algn="just"/>
            <a:r>
              <a:rPr lang="es-ES" sz="2000" b="1" dirty="0">
                <a:latin typeface="Book Antiqua" panose="02040602050305030304" pitchFamily="18" charset="0"/>
              </a:rPr>
              <a:t>CALIFICACIÓN DEL CURRÍCULUM VITAE: </a:t>
            </a:r>
          </a:p>
          <a:p>
            <a:pPr algn="just">
              <a:buNone/>
            </a:pPr>
            <a:r>
              <a:rPr lang="es-ES" sz="2000" dirty="0">
                <a:latin typeface="Book Antiqua" panose="02040602050305030304" pitchFamily="18" charset="0"/>
              </a:rPr>
              <a:t>   Se tomará en cuenta trayectoria durante los estudios de Pregrado, vocación profesional, participación en actividades científicas dermatológicas, distinciones,  publicaciones, estudios de inglés y recomendaciones.</a:t>
            </a:r>
          </a:p>
        </p:txBody>
      </p:sp>
      <p:pic>
        <p:nvPicPr>
          <p:cNvPr id="4" name="Imagen 3" descr="Imagen que contiene plato, tabla, firmar, hombre&#10;&#10;El contenido generado por IA puede ser incorrecto.">
            <a:extLst>
              <a:ext uri="{FF2B5EF4-FFF2-40B4-BE49-F238E27FC236}">
                <a16:creationId xmlns:a16="http://schemas.microsoft.com/office/drawing/2014/main" id="{2FF68B86-DDB2-73F6-F020-44620F784A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3852D368-00CA-17E7-C02B-4B525D90A0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66B97-5206-5711-EA6C-3091D5D4BF08}"/>
            </a:ext>
          </a:extLst>
        </p:cNvPr>
        <p:cNvGrpSpPr/>
        <p:nvPr/>
      </p:nvGrpSpPr>
      <p:grpSpPr>
        <a:xfrm>
          <a:off x="0" y="0"/>
          <a:ext cx="0" cy="0"/>
          <a:chOff x="0" y="0"/>
          <a:chExt cx="0" cy="0"/>
        </a:xfrm>
      </p:grpSpPr>
      <p:sp>
        <p:nvSpPr>
          <p:cNvPr id="35842" name="1 Título">
            <a:extLst>
              <a:ext uri="{FF2B5EF4-FFF2-40B4-BE49-F238E27FC236}">
                <a16:creationId xmlns:a16="http://schemas.microsoft.com/office/drawing/2014/main" id="{6FBFEC3B-21CE-B5F9-FA5D-F0E897EAEE45}"/>
              </a:ext>
            </a:extLst>
          </p:cNvPr>
          <p:cNvSpPr>
            <a:spLocks noGrp="1"/>
          </p:cNvSpPr>
          <p:nvPr>
            <p:ph type="title"/>
          </p:nvPr>
        </p:nvSpPr>
        <p:spPr>
          <a:xfrm>
            <a:off x="689339" y="154730"/>
            <a:ext cx="7765321" cy="1326321"/>
          </a:xfrm>
        </p:spPr>
        <p:txBody>
          <a:bodyPr>
            <a:normAutofit/>
          </a:bodyPr>
          <a:lstStyle/>
          <a:p>
            <a:pPr eaLnBrk="1" hangingPunct="1"/>
            <a:r>
              <a:rPr lang="es-MX" dirty="0"/>
              <a:t> </a:t>
            </a:r>
            <a:r>
              <a:rPr lang="es-MX" sz="3100" b="1" dirty="0">
                <a:latin typeface="Book Antiqua" panose="02040602050305030304" pitchFamily="18" charset="0"/>
              </a:rPr>
              <a:t>CUOTAS PACOLEP</a:t>
            </a:r>
            <a:br>
              <a:rPr lang="es-MX" sz="3100" b="1" dirty="0">
                <a:latin typeface="Book Antiqua" panose="02040602050305030304" pitchFamily="18" charset="0"/>
              </a:rPr>
            </a:br>
            <a:r>
              <a:rPr lang="es-MX" sz="2000" b="1" dirty="0">
                <a:latin typeface="Book Antiqua" panose="02040602050305030304" pitchFamily="18" charset="0"/>
              </a:rPr>
              <a:t>COLEGIO DE MEDICOS Y CIRUJANOS </a:t>
            </a:r>
            <a:br>
              <a:rPr lang="es-MX" sz="2000" b="1" dirty="0">
                <a:latin typeface="Book Antiqua" panose="02040602050305030304" pitchFamily="18" charset="0"/>
              </a:rPr>
            </a:br>
            <a:r>
              <a:rPr lang="es-MX" sz="2000" b="1" dirty="0">
                <a:latin typeface="Book Antiqua" panose="02040602050305030304" pitchFamily="18" charset="0"/>
              </a:rPr>
              <a:t>DE GUATEMALA</a:t>
            </a:r>
            <a:endParaRPr lang="es-ES" sz="2000" b="1" dirty="0">
              <a:latin typeface="Book Antiqua" panose="02040602050305030304" pitchFamily="18" charset="0"/>
            </a:endParaRPr>
          </a:p>
        </p:txBody>
      </p:sp>
      <p:sp>
        <p:nvSpPr>
          <p:cNvPr id="35843" name="2 Marcador de contenido">
            <a:extLst>
              <a:ext uri="{FF2B5EF4-FFF2-40B4-BE49-F238E27FC236}">
                <a16:creationId xmlns:a16="http://schemas.microsoft.com/office/drawing/2014/main" id="{9E303F11-D1F7-6E27-5407-D5645E91C356}"/>
              </a:ext>
            </a:extLst>
          </p:cNvPr>
          <p:cNvSpPr>
            <a:spLocks noGrp="1"/>
          </p:cNvSpPr>
          <p:nvPr>
            <p:ph idx="1"/>
          </p:nvPr>
        </p:nvSpPr>
        <p:spPr>
          <a:xfrm>
            <a:off x="557242" y="1326709"/>
            <a:ext cx="8229600" cy="5414659"/>
          </a:xfrm>
        </p:spPr>
        <p:txBody>
          <a:bodyPr anchor="ctr">
            <a:normAutofit/>
          </a:bodyPr>
          <a:lstStyle/>
          <a:p>
            <a:pPr lvl="0" algn="just">
              <a:lnSpc>
                <a:spcPct val="120000"/>
              </a:lnSpc>
            </a:pPr>
            <a:r>
              <a:rPr lang="es-ES" sz="1600" dirty="0">
                <a:latin typeface="Book Antiqua" panose="02040602050305030304" pitchFamily="18" charset="0"/>
              </a:rPr>
              <a:t>Examen de admisión $ 140.00. PACOLEP</a:t>
            </a:r>
          </a:p>
          <a:p>
            <a:pPr lvl="0" algn="just">
              <a:lnSpc>
                <a:spcPct val="120000"/>
              </a:lnSpc>
            </a:pP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Residentes extranjeros: $. 8, 450.01 (Tres años y tres meses)  ($ 216.67 mensual) PACOLEP</a:t>
            </a:r>
          </a:p>
          <a:p>
            <a:pPr lvl="0" algn="just">
              <a:lnSpc>
                <a:spcPct val="120000"/>
              </a:lnSpc>
            </a:pPr>
            <a:endParaRPr lang="es-GT" sz="1600" dirty="0">
              <a:latin typeface="Book Antiqua" panose="02040602050305030304" pitchFamily="18" charset="0"/>
            </a:endParaRPr>
          </a:p>
          <a:p>
            <a:pPr algn="just">
              <a:lnSpc>
                <a:spcPct val="120000"/>
              </a:lnSpc>
            </a:pPr>
            <a:r>
              <a:rPr lang="es-ES" sz="1600" dirty="0">
                <a:latin typeface="Book Antiqua" panose="02040602050305030304" pitchFamily="18" charset="0"/>
              </a:rPr>
              <a:t>Pago Anual de Colegiado Transitorio en el Colegio de Médicos y Cirujanos de Guatemala  Q 1, 740.00. (Q. 6, 960.00 por los cuatro años).</a:t>
            </a:r>
          </a:p>
          <a:p>
            <a:pPr algn="just">
              <a:lnSpc>
                <a:spcPct val="120000"/>
              </a:lnSpc>
            </a:pPr>
            <a:endParaRPr lang="es-GT" sz="1600" dirty="0">
              <a:latin typeface="Book Antiqua" panose="02040602050305030304" pitchFamily="18" charset="0"/>
            </a:endParaRPr>
          </a:p>
          <a:p>
            <a:pPr lvl="0" algn="just">
              <a:lnSpc>
                <a:spcPct val="120000"/>
              </a:lnSpc>
            </a:pPr>
            <a:r>
              <a:rPr lang="es-ES" sz="1600" dirty="0">
                <a:latin typeface="Book Antiqua" panose="02040602050305030304" pitchFamily="18" charset="0"/>
              </a:rPr>
              <a:t>Pago de certificaciones</a:t>
            </a:r>
            <a:endParaRPr lang="es-GT" sz="1600" dirty="0">
              <a:latin typeface="Book Antiqua" panose="02040602050305030304" pitchFamily="18" charset="0"/>
            </a:endParaRPr>
          </a:p>
          <a:p>
            <a:pPr lvl="1" algn="just">
              <a:lnSpc>
                <a:spcPct val="120000"/>
              </a:lnSpc>
            </a:pPr>
            <a:r>
              <a:rPr lang="es-ES" sz="1600" dirty="0">
                <a:latin typeface="Book Antiqua" panose="02040602050305030304" pitchFamily="18" charset="0"/>
              </a:rPr>
              <a:t>NOTA: </a:t>
            </a:r>
            <a:r>
              <a:rPr lang="es-GT" sz="1600" dirty="0">
                <a:latin typeface="Book Antiqua" panose="02040602050305030304" pitchFamily="18" charset="0"/>
              </a:rPr>
              <a:t>No están incluidos gastos por exámenes de reposición o reasignación de unidades perdidas</a:t>
            </a:r>
            <a:r>
              <a:rPr lang="es-ES" sz="1600" dirty="0">
                <a:latin typeface="Book Antiqua" panose="02040602050305030304" pitchFamily="18" charset="0"/>
              </a:rPr>
              <a:t>.</a:t>
            </a:r>
            <a:endParaRPr lang="es-GT"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BFBC2242-C9B3-8364-9B50-6F823ED92C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6AE1AB3A-4553-80C3-E2D0-F7FB58A580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294373761"/>
      </p:ext>
    </p:extLst>
  </p:cSld>
  <p:clrMapOvr>
    <a:masterClrMapping/>
  </p:clrMapOvr>
  <p:transition spd="med">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445130" y="320396"/>
            <a:ext cx="7765321" cy="1326321"/>
          </a:xfrm>
        </p:spPr>
        <p:txBody>
          <a:bodyPr>
            <a:normAutofit/>
          </a:bodyPr>
          <a:lstStyle/>
          <a:p>
            <a:pPr eaLnBrk="1" hangingPunct="1"/>
            <a:r>
              <a:rPr lang="es-MX" sz="3600" dirty="0"/>
              <a:t> </a:t>
            </a:r>
            <a:r>
              <a:rPr lang="es-MX" sz="3600" dirty="0">
                <a:latin typeface="Book Antiqua" panose="02040602050305030304" pitchFamily="18" charset="0"/>
              </a:rPr>
              <a:t>CUOTAS UFM</a:t>
            </a:r>
            <a:endParaRPr lang="es-ES" sz="3600" dirty="0">
              <a:latin typeface="Book Antiqua" panose="02040602050305030304" pitchFamily="18" charset="0"/>
            </a:endParaRPr>
          </a:p>
        </p:txBody>
      </p:sp>
      <p:sp>
        <p:nvSpPr>
          <p:cNvPr id="35843" name="2 Marcador de contenido"/>
          <p:cNvSpPr>
            <a:spLocks noGrp="1"/>
          </p:cNvSpPr>
          <p:nvPr>
            <p:ph idx="1"/>
          </p:nvPr>
        </p:nvSpPr>
        <p:spPr>
          <a:xfrm>
            <a:off x="482909" y="1432968"/>
            <a:ext cx="8229600" cy="5414659"/>
          </a:xfrm>
        </p:spPr>
        <p:txBody>
          <a:bodyPr anchor="ctr">
            <a:normAutofit fontScale="70000" lnSpcReduction="20000"/>
          </a:bodyPr>
          <a:lstStyle/>
          <a:p>
            <a:pPr lvl="0" algn="just">
              <a:lnSpc>
                <a:spcPct val="120000"/>
              </a:lnSpc>
            </a:pPr>
            <a:r>
              <a:rPr lang="es-ES" sz="2200" dirty="0">
                <a:latin typeface="Book Antiqua" panose="02040602050305030304" pitchFamily="18" charset="0"/>
              </a:rPr>
              <a:t>Pago de Carnet Q. 440.00 a la Universidad Francisco Marroquín (Q. 240.00 el primer año y  Q. 100.00 de renovación cada año)</a:t>
            </a:r>
          </a:p>
          <a:p>
            <a:pPr lvl="0" algn="just">
              <a:lnSpc>
                <a:spcPct val="120000"/>
              </a:lnSpc>
            </a:pPr>
            <a:endParaRPr lang="es-ES" sz="2200" dirty="0">
              <a:latin typeface="Book Antiqua" panose="02040602050305030304" pitchFamily="18" charset="0"/>
            </a:endParaRPr>
          </a:p>
          <a:p>
            <a:pPr lvl="0"/>
            <a:r>
              <a:rPr lang="es-ES" sz="2200" dirty="0">
                <a:latin typeface="Book Antiqua" panose="02040602050305030304" pitchFamily="18" charset="0"/>
              </a:rPr>
              <a:t>Pago de 4 cursos de Proceso Económico I y II, Filosofía de Hayek y Retórica de la Escuela Austríaca a la Universidad Francisco Marroquín con valor de $ 3, 100.00 (Monto Sujeto a Modificación por la UFM).</a:t>
            </a:r>
          </a:p>
          <a:p>
            <a:pPr lvl="0"/>
            <a:endParaRPr lang="es-ES" sz="2200" dirty="0">
              <a:latin typeface="Book Antiqua" panose="02040602050305030304" pitchFamily="18" charset="0"/>
            </a:endParaRPr>
          </a:p>
          <a:p>
            <a:pPr lvl="0"/>
            <a:r>
              <a:rPr lang="es-ES" sz="2200" dirty="0">
                <a:latin typeface="Book Antiqua" panose="02040602050305030304" pitchFamily="18" charset="0"/>
              </a:rPr>
              <a:t>Pago Anual de Matricula UFM Q. 3, 000.00 (Q. 9, 000.00 por los 3 años)</a:t>
            </a:r>
            <a:endParaRPr lang="es-GT" sz="2200" dirty="0">
              <a:latin typeface="Book Antiqua" panose="02040602050305030304" pitchFamily="18" charset="0"/>
            </a:endParaRPr>
          </a:p>
          <a:p>
            <a:pPr marL="0" lvl="0" indent="0" algn="just">
              <a:lnSpc>
                <a:spcPct val="120000"/>
              </a:lnSpc>
              <a:buNone/>
            </a:pPr>
            <a:endParaRPr lang="es-GT" sz="2200" dirty="0">
              <a:latin typeface="Book Antiqua" panose="02040602050305030304" pitchFamily="18" charset="0"/>
            </a:endParaRPr>
          </a:p>
          <a:p>
            <a:pPr lvl="0"/>
            <a:r>
              <a:rPr lang="es-ES" sz="2200" dirty="0">
                <a:latin typeface="Book Antiqua" panose="02040602050305030304" pitchFamily="18" charset="0"/>
              </a:rPr>
              <a:t>Pago de Sistema de Reconocimiento de Especialidad Universidad Francisco Marroquín al Finalizar la Residencia e Historial Académico (Q 3, 000.00) (Monto modificable)</a:t>
            </a:r>
            <a:endParaRPr lang="es-GT" sz="2200" dirty="0">
              <a:latin typeface="Book Antiqua" panose="02040602050305030304" pitchFamily="18" charset="0"/>
            </a:endParaRPr>
          </a:p>
          <a:p>
            <a:pPr lvl="0"/>
            <a:endParaRPr lang="es-GT" sz="2200" dirty="0">
              <a:latin typeface="Book Antiqua" panose="02040602050305030304" pitchFamily="18" charset="0"/>
            </a:endParaRPr>
          </a:p>
          <a:p>
            <a:pPr lvl="0" algn="just">
              <a:lnSpc>
                <a:spcPct val="120000"/>
              </a:lnSpc>
            </a:pPr>
            <a:r>
              <a:rPr lang="es-ES" sz="2200" dirty="0">
                <a:latin typeface="Book Antiqua" panose="02040602050305030304" pitchFamily="18" charset="0"/>
              </a:rPr>
              <a:t>Pago de certificaciones</a:t>
            </a:r>
            <a:endParaRPr lang="es-GT" sz="2200" dirty="0">
              <a:latin typeface="Book Antiqua" panose="02040602050305030304" pitchFamily="18" charset="0"/>
            </a:endParaRPr>
          </a:p>
          <a:p>
            <a:pPr lvl="1" algn="just">
              <a:lnSpc>
                <a:spcPct val="120000"/>
              </a:lnSpc>
            </a:pPr>
            <a:r>
              <a:rPr lang="es-ES" sz="2200" dirty="0">
                <a:latin typeface="Book Antiqua" panose="02040602050305030304" pitchFamily="18" charset="0"/>
              </a:rPr>
              <a:t>NOTA: Los montos mencionados son aproximados, estos podrían variar según lo considere la U.F.M., INDERMA ó el cambio del dólar al momento del pago. </a:t>
            </a:r>
            <a:endParaRPr lang="es-GT" sz="2200" dirty="0">
              <a:latin typeface="Book Antiqua" panose="02040602050305030304" pitchFamily="18" charset="0"/>
            </a:endParaRPr>
          </a:p>
        </p:txBody>
      </p:sp>
      <p:pic>
        <p:nvPicPr>
          <p:cNvPr id="6" name="Imagen 5" descr="Imagen que contiene plato, tabla, firmar, hombre&#10;&#10;El contenido generado por IA puede ser incorrecto.">
            <a:extLst>
              <a:ext uri="{FF2B5EF4-FFF2-40B4-BE49-F238E27FC236}">
                <a16:creationId xmlns:a16="http://schemas.microsoft.com/office/drawing/2014/main" id="{A0AB335D-CF09-6FCF-1BD4-2934A9B31A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7" name="Imagen 6">
            <a:extLst>
              <a:ext uri="{FF2B5EF4-FFF2-40B4-BE49-F238E27FC236}">
                <a16:creationId xmlns:a16="http://schemas.microsoft.com/office/drawing/2014/main" id="{D5C2601A-8E0C-92AD-435A-B4709AEE4DF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a:xfrm>
            <a:off x="648572" y="291920"/>
            <a:ext cx="7765321" cy="1326321"/>
          </a:xfrm>
        </p:spPr>
        <p:txBody>
          <a:bodyPr>
            <a:noAutofit/>
          </a:bodyPr>
          <a:lstStyle/>
          <a:p>
            <a:pPr eaLnBrk="1" hangingPunct="1"/>
            <a:r>
              <a:rPr lang="es-MX" sz="3200" dirty="0">
                <a:latin typeface="Book Antiqua" panose="02040602050305030304" pitchFamily="18" charset="0"/>
              </a:rPr>
              <a:t>COLEGIO DE MÉDICOS Y </a:t>
            </a:r>
            <a:br>
              <a:rPr lang="es-MX" sz="3200" dirty="0">
                <a:latin typeface="Book Antiqua" panose="02040602050305030304" pitchFamily="18" charset="0"/>
              </a:rPr>
            </a:br>
            <a:r>
              <a:rPr lang="es-MX" sz="3200" dirty="0">
                <a:latin typeface="Book Antiqua" panose="02040602050305030304" pitchFamily="18" charset="0"/>
              </a:rPr>
              <a:t>CIRUJANOS DE GUATEMALA</a:t>
            </a:r>
            <a:endParaRPr lang="es-ES" sz="3200" dirty="0">
              <a:latin typeface="Book Antiqua" panose="02040602050305030304" pitchFamily="18" charset="0"/>
            </a:endParaRPr>
          </a:p>
        </p:txBody>
      </p:sp>
      <p:sp>
        <p:nvSpPr>
          <p:cNvPr id="44035" name="2 Marcador de contenido"/>
          <p:cNvSpPr>
            <a:spLocks noGrp="1"/>
          </p:cNvSpPr>
          <p:nvPr>
            <p:ph idx="1"/>
          </p:nvPr>
        </p:nvSpPr>
        <p:spPr>
          <a:xfrm>
            <a:off x="457200" y="1777707"/>
            <a:ext cx="8229600" cy="4972072"/>
          </a:xfrm>
        </p:spPr>
        <p:txBody>
          <a:bodyPr>
            <a:normAutofit fontScale="70000" lnSpcReduction="20000"/>
          </a:bodyPr>
          <a:lstStyle/>
          <a:p>
            <a:pPr algn="ctr" eaLnBrk="1" hangingPunct="1">
              <a:lnSpc>
                <a:spcPct val="110000"/>
              </a:lnSpc>
              <a:buFontTx/>
              <a:buNone/>
            </a:pPr>
            <a:r>
              <a:rPr lang="es-ES" sz="1800" b="1" dirty="0">
                <a:latin typeface="Book Antiqua" panose="02040602050305030304" pitchFamily="18" charset="0"/>
              </a:rPr>
              <a:t>REQUISITOS PARA NUEVOS COLEGIADOS TRANSITORIOS (MEDICOS EXTRANJEROS)</a:t>
            </a:r>
          </a:p>
          <a:p>
            <a:pPr eaLnBrk="1" hangingPunct="1">
              <a:lnSpc>
                <a:spcPct val="110000"/>
              </a:lnSpc>
              <a:buFontTx/>
              <a:buNone/>
            </a:pPr>
            <a:endParaRPr lang="es-ES" sz="1800" b="1" dirty="0">
              <a:latin typeface="Book Antiqua" panose="02040602050305030304" pitchFamily="18" charset="0"/>
            </a:endParaRPr>
          </a:p>
          <a:p>
            <a:pPr algn="just" eaLnBrk="1" hangingPunct="1">
              <a:lnSpc>
                <a:spcPct val="110000"/>
              </a:lnSpc>
            </a:pPr>
            <a:r>
              <a:rPr lang="es-ES" sz="1800" dirty="0">
                <a:latin typeface="Book Antiqua" panose="02040602050305030304" pitchFamily="18" charset="0"/>
              </a:rPr>
              <a:t>Una</a:t>
            </a:r>
            <a:r>
              <a:rPr lang="es-ES" sz="1800" b="0" dirty="0">
                <a:latin typeface="Book Antiqua" panose="02040602050305030304" pitchFamily="18" charset="0"/>
              </a:rPr>
              <a:t> fotografía tamaño cédula o DPI/pasaporte, en blanco y negro o a color</a:t>
            </a:r>
          </a:p>
          <a:p>
            <a:pPr algn="just" eaLnBrk="1" hangingPunct="1">
              <a:lnSpc>
                <a:spcPct val="110000"/>
              </a:lnSpc>
            </a:pPr>
            <a:endParaRPr lang="es-ES" sz="1800" b="0" dirty="0">
              <a:latin typeface="Book Antiqua" panose="02040602050305030304" pitchFamily="18" charset="0"/>
            </a:endParaRPr>
          </a:p>
          <a:p>
            <a:pPr algn="just" eaLnBrk="1" hangingPunct="1">
              <a:lnSpc>
                <a:spcPct val="110000"/>
              </a:lnSpc>
            </a:pPr>
            <a:r>
              <a:rPr lang="es-ES" sz="1800" b="0" dirty="0">
                <a:latin typeface="Book Antiqua" panose="02040602050305030304" pitchFamily="18" charset="0"/>
              </a:rPr>
              <a:t>Carta de solicitud dirigida a Junta </a:t>
            </a:r>
            <a:r>
              <a:rPr lang="es-ES" sz="1800" dirty="0">
                <a:latin typeface="Book Antiqua" panose="02040602050305030304" pitchFamily="18" charset="0"/>
              </a:rPr>
              <a:t>D</a:t>
            </a:r>
            <a:r>
              <a:rPr lang="es-ES" sz="1800" b="0" dirty="0">
                <a:latin typeface="Book Antiqua" panose="02040602050305030304" pitchFamily="18" charset="0"/>
              </a:rPr>
              <a:t>irectiva del Colegio de Médicos y Cirujanos de Guatemala.</a:t>
            </a:r>
          </a:p>
          <a:p>
            <a:pPr algn="just" eaLnBrk="1" hangingPunct="1">
              <a:lnSpc>
                <a:spcPct val="110000"/>
              </a:lnSpc>
            </a:pPr>
            <a:endParaRPr lang="es-ES" sz="1800" b="0" dirty="0">
              <a:latin typeface="Book Antiqua" panose="02040602050305030304" pitchFamily="18" charset="0"/>
            </a:endParaRPr>
          </a:p>
          <a:p>
            <a:pPr algn="just" eaLnBrk="1" hangingPunct="1">
              <a:lnSpc>
                <a:spcPct val="110000"/>
              </a:lnSpc>
            </a:pPr>
            <a:r>
              <a:rPr lang="es-ES" sz="1800" b="0" dirty="0">
                <a:latin typeface="Book Antiqua" panose="02040602050305030304" pitchFamily="18" charset="0"/>
              </a:rPr>
              <a:t>Presentar fotocopia autenticada por un abogado guatemalteco, del título profesional del respectivo país de origen,   con todos sus pases de ley por el Ministerio de Relaciones </a:t>
            </a:r>
            <a:r>
              <a:rPr lang="es-ES" sz="1800" dirty="0">
                <a:latin typeface="Book Antiqua" panose="02040602050305030304" pitchFamily="18" charset="0"/>
              </a:rPr>
              <a:t>E</a:t>
            </a:r>
            <a:r>
              <a:rPr lang="es-ES" sz="1800" b="0" dirty="0">
                <a:latin typeface="Book Antiqua" panose="02040602050305030304" pitchFamily="18" charset="0"/>
              </a:rPr>
              <a:t>xteriores de Guatemala.</a:t>
            </a:r>
          </a:p>
          <a:p>
            <a:pPr algn="just" eaLnBrk="1" hangingPunct="1">
              <a:lnSpc>
                <a:spcPct val="110000"/>
              </a:lnSpc>
            </a:pPr>
            <a:endParaRPr lang="es-ES" sz="1800" b="0" dirty="0">
              <a:latin typeface="Book Antiqua" panose="02040602050305030304" pitchFamily="18" charset="0"/>
            </a:endParaRPr>
          </a:p>
          <a:p>
            <a:pPr algn="just" eaLnBrk="1" hangingPunct="1">
              <a:lnSpc>
                <a:spcPct val="110000"/>
              </a:lnSpc>
            </a:pPr>
            <a:r>
              <a:rPr lang="es-ES" sz="1800" b="0" dirty="0">
                <a:latin typeface="Book Antiqua" panose="02040602050305030304" pitchFamily="18" charset="0"/>
              </a:rPr>
              <a:t>Fotocopia autenticada de su pasaporte completo por un abogado guatemalteco.</a:t>
            </a:r>
          </a:p>
          <a:p>
            <a:pPr marL="0" indent="0" algn="just" eaLnBrk="1" hangingPunct="1">
              <a:lnSpc>
                <a:spcPct val="110000"/>
              </a:lnSpc>
              <a:buNone/>
            </a:pPr>
            <a:endParaRPr lang="es-ES" sz="1800" b="0" dirty="0">
              <a:latin typeface="Book Antiqua" panose="02040602050305030304" pitchFamily="18" charset="0"/>
            </a:endParaRPr>
          </a:p>
          <a:p>
            <a:pPr algn="just" eaLnBrk="1" hangingPunct="1">
              <a:lnSpc>
                <a:spcPct val="110000"/>
              </a:lnSpc>
            </a:pPr>
            <a:r>
              <a:rPr lang="es-ES" sz="1800" b="0" dirty="0">
                <a:latin typeface="Book Antiqua" panose="02040602050305030304" pitchFamily="18" charset="0"/>
              </a:rPr>
              <a:t>Presentar constancia original de aceptación en un programa de </a:t>
            </a:r>
            <a:r>
              <a:rPr lang="es-ES" sz="1800" dirty="0">
                <a:latin typeface="Book Antiqua" panose="02040602050305030304" pitchFamily="18" charset="0"/>
              </a:rPr>
              <a:t>P</a:t>
            </a:r>
            <a:r>
              <a:rPr lang="es-ES" sz="1800" b="0" dirty="0">
                <a:latin typeface="Book Antiqua" panose="02040602050305030304" pitchFamily="18" charset="0"/>
              </a:rPr>
              <a:t>ostgrado o entrenamiento avalado por las universidades nacionales en instituciones estatales y no estatales.</a:t>
            </a:r>
          </a:p>
          <a:p>
            <a:pPr algn="just" eaLnBrk="1" hangingPunct="1">
              <a:lnSpc>
                <a:spcPct val="110000"/>
              </a:lnSpc>
            </a:pPr>
            <a:endParaRPr lang="es-ES" sz="1800" b="0" dirty="0">
              <a:latin typeface="Book Antiqua" panose="02040602050305030304" pitchFamily="18" charset="0"/>
            </a:endParaRPr>
          </a:p>
          <a:p>
            <a:pPr algn="just" eaLnBrk="1" hangingPunct="1">
              <a:lnSpc>
                <a:spcPct val="110000"/>
              </a:lnSpc>
            </a:pPr>
            <a:r>
              <a:rPr lang="es-ES" sz="1800" b="0" dirty="0">
                <a:latin typeface="Book Antiqua" panose="02040602050305030304" pitchFamily="18" charset="0"/>
              </a:rPr>
              <a:t>Presentar constancia original de Colegiado Activo del Colegio Profesional de su respectivo país de origen.</a:t>
            </a:r>
          </a:p>
          <a:p>
            <a:pPr algn="just" eaLnBrk="1" hangingPunct="1">
              <a:lnSpc>
                <a:spcPct val="110000"/>
              </a:lnSpc>
            </a:pPr>
            <a:endParaRPr lang="es-ES" sz="1800" b="0" dirty="0">
              <a:latin typeface="Book Antiqua" panose="02040602050305030304" pitchFamily="18" charset="0"/>
            </a:endParaRPr>
          </a:p>
          <a:p>
            <a:pPr algn="just" eaLnBrk="1" hangingPunct="1">
              <a:lnSpc>
                <a:spcPct val="110000"/>
              </a:lnSpc>
            </a:pPr>
            <a:r>
              <a:rPr lang="es-ES" sz="1800" b="0" dirty="0">
                <a:latin typeface="Book Antiqua" panose="02040602050305030304" pitchFamily="18" charset="0"/>
              </a:rPr>
              <a:t>Cancelar Q.1, 740.00 por la inscripción.</a:t>
            </a:r>
          </a:p>
        </p:txBody>
      </p:sp>
      <p:pic>
        <p:nvPicPr>
          <p:cNvPr id="2" name="Imagen 1" descr="Imagen que contiene plato, tabla, firmar, hombre&#10;&#10;El contenido generado por IA puede ser incorrecto.">
            <a:extLst>
              <a:ext uri="{FF2B5EF4-FFF2-40B4-BE49-F238E27FC236}">
                <a16:creationId xmlns:a16="http://schemas.microsoft.com/office/drawing/2014/main" id="{4354112C-33AC-BF74-98C0-078D5E1D84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3" name="Imagen 2">
            <a:extLst>
              <a:ext uri="{FF2B5EF4-FFF2-40B4-BE49-F238E27FC236}">
                <a16:creationId xmlns:a16="http://schemas.microsoft.com/office/drawing/2014/main" id="{E01077B6-C3C2-F1E0-227A-41BDB30AEB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a:xfrm>
            <a:off x="648572" y="285728"/>
            <a:ext cx="7765321" cy="1326321"/>
          </a:xfrm>
        </p:spPr>
        <p:txBody>
          <a:bodyPr>
            <a:normAutofit/>
          </a:bodyPr>
          <a:lstStyle/>
          <a:p>
            <a:pPr eaLnBrk="1" hangingPunct="1"/>
            <a:r>
              <a:rPr lang="es-MX" sz="2800" dirty="0">
                <a:latin typeface="Book Antiqua" panose="02040602050305030304" pitchFamily="18" charset="0"/>
              </a:rPr>
              <a:t>COLEGIO DE MÉDICOS Y </a:t>
            </a:r>
            <a:br>
              <a:rPr lang="es-MX" sz="2800" dirty="0">
                <a:latin typeface="Book Antiqua" panose="02040602050305030304" pitchFamily="18" charset="0"/>
              </a:rPr>
            </a:br>
            <a:r>
              <a:rPr lang="es-MX" sz="2800" dirty="0">
                <a:latin typeface="Book Antiqua" panose="02040602050305030304" pitchFamily="18" charset="0"/>
              </a:rPr>
              <a:t>CIRUJANOS DE GUATEMALA</a:t>
            </a:r>
            <a:endParaRPr lang="es-ES" sz="2800" dirty="0">
              <a:latin typeface="Book Antiqua" panose="02040602050305030304" pitchFamily="18" charset="0"/>
            </a:endParaRPr>
          </a:p>
        </p:txBody>
      </p:sp>
      <p:sp>
        <p:nvSpPr>
          <p:cNvPr id="44035" name="2 Marcador de contenido"/>
          <p:cNvSpPr>
            <a:spLocks noGrp="1"/>
          </p:cNvSpPr>
          <p:nvPr>
            <p:ph idx="1"/>
          </p:nvPr>
        </p:nvSpPr>
        <p:spPr>
          <a:xfrm>
            <a:off x="457200" y="1600200"/>
            <a:ext cx="8229600" cy="4972072"/>
          </a:xfrm>
        </p:spPr>
        <p:txBody>
          <a:bodyPr>
            <a:normAutofit/>
          </a:bodyPr>
          <a:lstStyle/>
          <a:p>
            <a:r>
              <a:rPr lang="es-ES" sz="1800" b="1" dirty="0">
                <a:latin typeface="Book Antiqua" panose="02040602050305030304" pitchFamily="18" charset="0"/>
              </a:rPr>
              <a:t>RENOVACIONES</a:t>
            </a:r>
          </a:p>
          <a:p>
            <a:pPr lvl="1" algn="just"/>
            <a:r>
              <a:rPr lang="es-ES" sz="1600" dirty="0">
                <a:latin typeface="Book Antiqua" panose="02040602050305030304" pitchFamily="18" charset="0"/>
              </a:rPr>
              <a:t>Constancia de Postgrado de INDERMA</a:t>
            </a:r>
          </a:p>
          <a:p>
            <a:pPr lvl="1" algn="just"/>
            <a:r>
              <a:rPr lang="es-ES" sz="1600" dirty="0">
                <a:latin typeface="Book Antiqua" panose="02040602050305030304" pitchFamily="18" charset="0"/>
              </a:rPr>
              <a:t>Constancia de Aprobación de UFM</a:t>
            </a:r>
          </a:p>
          <a:p>
            <a:pPr lvl="1" algn="just"/>
            <a:r>
              <a:rPr lang="es-ES" sz="1600" dirty="0">
                <a:latin typeface="Book Antiqua" panose="02040602050305030304" pitchFamily="18" charset="0"/>
              </a:rPr>
              <a:t>Carta de Solicitud de Renovación </a:t>
            </a:r>
          </a:p>
          <a:p>
            <a:pPr lvl="1" algn="just"/>
            <a:r>
              <a:rPr lang="es-ES" sz="1600" dirty="0">
                <a:latin typeface="Book Antiqua" panose="02040602050305030304" pitchFamily="18" charset="0"/>
              </a:rPr>
              <a:t>Pago de Q. 1, 740.00 Anual del Colegio de Médicos y Cirujanos de Guatemala</a:t>
            </a:r>
          </a:p>
          <a:p>
            <a:pPr algn="just">
              <a:buNone/>
            </a:pPr>
            <a:endParaRPr lang="es-ES" sz="1800" dirty="0">
              <a:latin typeface="Book Antiqua" panose="02040602050305030304" pitchFamily="18" charset="0"/>
            </a:endParaRPr>
          </a:p>
          <a:p>
            <a:pPr algn="just"/>
            <a:r>
              <a:rPr lang="es-ES" sz="1800" b="1" dirty="0">
                <a:latin typeface="Book Antiqua" panose="02040602050305030304" pitchFamily="18" charset="0"/>
              </a:rPr>
              <a:t>EL TRÁMITE ES PERSONAL</a:t>
            </a:r>
          </a:p>
          <a:p>
            <a:pPr algn="just">
              <a:buNone/>
            </a:pPr>
            <a:endParaRPr lang="es-ES" sz="1800" dirty="0">
              <a:latin typeface="Book Antiqua" panose="02040602050305030304" pitchFamily="18" charset="0"/>
            </a:endParaRPr>
          </a:p>
          <a:p>
            <a:pPr algn="just"/>
            <a:r>
              <a:rPr lang="es-ES" sz="1800" dirty="0">
                <a:latin typeface="Book Antiqua" panose="02040602050305030304" pitchFamily="18" charset="0"/>
              </a:rPr>
              <a:t>Colegio de Médicos y Cirujanos de Guatemala Tel. (502) 2369-4049 al 52</a:t>
            </a:r>
          </a:p>
          <a:p>
            <a:pPr algn="just">
              <a:buNone/>
            </a:pPr>
            <a:endParaRPr lang="es-ES" sz="1800" dirty="0">
              <a:latin typeface="Book Antiqua" panose="02040602050305030304" pitchFamily="18" charset="0"/>
            </a:endParaRPr>
          </a:p>
          <a:p>
            <a:pPr algn="just"/>
            <a:r>
              <a:rPr lang="es-ES" sz="1800" dirty="0">
                <a:latin typeface="Book Antiqua" panose="02040602050305030304" pitchFamily="18" charset="0"/>
                <a:hlinkClick r:id="rId2">
                  <a:extLst>
                    <a:ext uri="{A12FA001-AC4F-418D-AE19-62706E023703}">
                      <ahyp:hlinkClr xmlns:ahyp="http://schemas.microsoft.com/office/drawing/2018/hyperlinkcolor" val="tx"/>
                    </a:ext>
                  </a:extLst>
                </a:hlinkClick>
              </a:rPr>
              <a:t>http://www.colmedegua.com/</a:t>
            </a:r>
            <a:endParaRPr lang="es-ES" sz="1800" dirty="0">
              <a:latin typeface="Book Antiqua" panose="02040602050305030304" pitchFamily="18" charset="0"/>
            </a:endParaRPr>
          </a:p>
          <a:p>
            <a:pPr>
              <a:lnSpc>
                <a:spcPct val="110000"/>
              </a:lnSpc>
            </a:pPr>
            <a:endParaRPr lang="es-ES" sz="1800" dirty="0"/>
          </a:p>
        </p:txBody>
      </p:sp>
      <p:pic>
        <p:nvPicPr>
          <p:cNvPr id="2" name="Imagen 1" descr="Imagen que contiene plato, tabla, firmar, hombre&#10;&#10;El contenido generado por IA puede ser incorrecto.">
            <a:extLst>
              <a:ext uri="{FF2B5EF4-FFF2-40B4-BE49-F238E27FC236}">
                <a16:creationId xmlns:a16="http://schemas.microsoft.com/office/drawing/2014/main" id="{DB29EC59-9666-626B-DBC3-FED95CBE77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3" name="Imagen 2">
            <a:extLst>
              <a:ext uri="{FF2B5EF4-FFF2-40B4-BE49-F238E27FC236}">
                <a16:creationId xmlns:a16="http://schemas.microsoft.com/office/drawing/2014/main" id="{7B3F17FB-2196-9ECF-D00D-B7117CA4AD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a:xfrm>
            <a:off x="684503" y="287939"/>
            <a:ext cx="7765321" cy="1326321"/>
          </a:xfrm>
        </p:spPr>
        <p:txBody>
          <a:bodyPr>
            <a:normAutofit/>
          </a:bodyPr>
          <a:lstStyle/>
          <a:p>
            <a:pPr eaLnBrk="1" hangingPunct="1"/>
            <a:r>
              <a:rPr lang="es-MX" sz="2400" dirty="0">
                <a:latin typeface="Book Antiqua" panose="02040602050305030304" pitchFamily="18" charset="0"/>
              </a:rPr>
              <a:t>REQUISITOS MIGRATORIOS PARA </a:t>
            </a:r>
            <a:br>
              <a:rPr lang="es-MX" sz="2400" dirty="0">
                <a:latin typeface="Book Antiqua" panose="02040602050305030304" pitchFamily="18" charset="0"/>
              </a:rPr>
            </a:br>
            <a:r>
              <a:rPr lang="es-MX" sz="2400" dirty="0">
                <a:latin typeface="Book Antiqua" panose="02040602050305030304" pitchFamily="18" charset="0"/>
              </a:rPr>
              <a:t>MÉDICOS EXTRANJEROS</a:t>
            </a:r>
            <a:endParaRPr lang="es-ES" sz="2400" dirty="0">
              <a:latin typeface="Book Antiqua" panose="02040602050305030304" pitchFamily="18" charset="0"/>
            </a:endParaRPr>
          </a:p>
        </p:txBody>
      </p:sp>
      <p:sp>
        <p:nvSpPr>
          <p:cNvPr id="46083" name="2 Marcador de contenido"/>
          <p:cNvSpPr>
            <a:spLocks noGrp="1"/>
          </p:cNvSpPr>
          <p:nvPr>
            <p:ph idx="1"/>
          </p:nvPr>
        </p:nvSpPr>
        <p:spPr>
          <a:xfrm>
            <a:off x="457200" y="1600200"/>
            <a:ext cx="8229600" cy="5043510"/>
          </a:xfrm>
        </p:spPr>
        <p:txBody>
          <a:bodyPr>
            <a:normAutofit fontScale="85000" lnSpcReduction="20000"/>
          </a:bodyPr>
          <a:lstStyle/>
          <a:p>
            <a:r>
              <a:rPr lang="es-ES" sz="1800" b="0" dirty="0">
                <a:latin typeface="Book Antiqua" panose="02040602050305030304" pitchFamily="18" charset="0"/>
              </a:rPr>
              <a:t>DIRECCIÓN GENERAL DE MIGRACIÓN DE GUATEMALA</a:t>
            </a:r>
          </a:p>
          <a:p>
            <a:pPr lvl="1">
              <a:buNone/>
            </a:pPr>
            <a:r>
              <a:rPr lang="es-ES" sz="1800" dirty="0">
                <a:latin typeface="Book Antiqua" panose="02040602050305030304" pitchFamily="18" charset="0"/>
              </a:rPr>
              <a:t>http://www.migracion.gob.gt/es</a:t>
            </a:r>
            <a:endParaRPr lang="es-ES" sz="1800" b="0" dirty="0">
              <a:latin typeface="Book Antiqua" panose="02040602050305030304" pitchFamily="18" charset="0"/>
            </a:endParaRPr>
          </a:p>
          <a:p>
            <a:pPr marL="0" indent="0" eaLnBrk="1" hangingPunct="1">
              <a:buNone/>
            </a:pPr>
            <a:endParaRPr lang="es-ES" sz="1800" b="0" dirty="0">
              <a:latin typeface="Book Antiqua" panose="02040602050305030304" pitchFamily="18" charset="0"/>
            </a:endParaRPr>
          </a:p>
          <a:p>
            <a:r>
              <a:rPr lang="es-ES" sz="1800" b="0" dirty="0">
                <a:latin typeface="Book Antiqua" panose="02040602050305030304" pitchFamily="18" charset="0"/>
              </a:rPr>
              <a:t>MINISTERIO DE RELACIONES EXTERIORES DE GUATEMALA</a:t>
            </a:r>
          </a:p>
          <a:p>
            <a:pPr lvl="1">
              <a:buNone/>
            </a:pPr>
            <a:r>
              <a:rPr lang="es-ES" sz="1800" dirty="0">
                <a:latin typeface="Book Antiqua" panose="02040602050305030304" pitchFamily="18" charset="0"/>
              </a:rPr>
              <a:t>http://www.minex.gob.gt</a:t>
            </a:r>
            <a:endParaRPr lang="es-ES" sz="1800" b="0" dirty="0">
              <a:latin typeface="Book Antiqua" panose="02040602050305030304" pitchFamily="18" charset="0"/>
            </a:endParaRPr>
          </a:p>
          <a:p>
            <a:pPr eaLnBrk="1" hangingPunct="1"/>
            <a:endParaRPr lang="es-ES" sz="1800" b="0" dirty="0">
              <a:latin typeface="Book Antiqua" panose="02040602050305030304" pitchFamily="18" charset="0"/>
            </a:endParaRPr>
          </a:p>
          <a:p>
            <a:r>
              <a:rPr lang="es-ES" sz="1800" b="0" dirty="0">
                <a:latin typeface="Book Antiqua" panose="02040602050305030304" pitchFamily="18" charset="0"/>
              </a:rPr>
              <a:t>EMBAJADAS Y CONSULADOS EN GUATEMALA</a:t>
            </a:r>
          </a:p>
          <a:p>
            <a:pPr lvl="1">
              <a:buNone/>
            </a:pPr>
            <a:r>
              <a:rPr lang="es-ES" sz="1800" b="0" dirty="0">
                <a:latin typeface="Book Antiqua" panose="02040602050305030304" pitchFamily="18" charset="0"/>
                <a:hlinkClick r:id="rId2">
                  <a:extLst>
                    <a:ext uri="{A12FA001-AC4F-418D-AE19-62706E023703}">
                      <ahyp:hlinkClr xmlns:ahyp="http://schemas.microsoft.com/office/drawing/2018/hyperlinkcolor" val="tx"/>
                    </a:ext>
                  </a:extLst>
                </a:hlinkClick>
              </a:rPr>
              <a:t>http://www.embajada-online.com/Guatemala-P73.htm</a:t>
            </a:r>
            <a:endParaRPr lang="es-ES" sz="1800" b="0" dirty="0">
              <a:latin typeface="Book Antiqua" panose="02040602050305030304" pitchFamily="18" charset="0"/>
            </a:endParaRPr>
          </a:p>
          <a:p>
            <a:endParaRPr lang="es-ES" sz="1800" b="0" dirty="0">
              <a:latin typeface="Book Antiqua" panose="02040602050305030304" pitchFamily="18" charset="0"/>
            </a:endParaRPr>
          </a:p>
          <a:p>
            <a:r>
              <a:rPr lang="es-MX" sz="1800" b="0" dirty="0">
                <a:latin typeface="Book Antiqua" panose="02040602050305030304" pitchFamily="18" charset="0"/>
              </a:rPr>
              <a:t>BANCO INDUSTRIAL: MONEDA NACIONAL Y TIPO DE CAMBIO RESPECTO AL DÓLAR AMERICANO</a:t>
            </a:r>
          </a:p>
          <a:p>
            <a:pPr lvl="1">
              <a:buNone/>
            </a:pPr>
            <a:r>
              <a:rPr lang="es-ES" sz="1800" dirty="0">
                <a:latin typeface="Book Antiqua" panose="02040602050305030304" pitchFamily="18" charset="0"/>
              </a:rPr>
              <a:t>https://www.corporacionbi.com/gt/bancoindustrial</a:t>
            </a:r>
            <a:endParaRPr lang="es-ES" sz="1800" b="0" dirty="0">
              <a:latin typeface="Book Antiqua" panose="02040602050305030304" pitchFamily="18" charset="0"/>
            </a:endParaRPr>
          </a:p>
          <a:p>
            <a:pPr lvl="1">
              <a:buNone/>
            </a:pPr>
            <a:endParaRPr lang="es-ES" sz="1800" b="0" dirty="0">
              <a:latin typeface="Book Antiqua" panose="02040602050305030304" pitchFamily="18" charset="0"/>
            </a:endParaRPr>
          </a:p>
          <a:p>
            <a:pPr algn="ctr">
              <a:buNone/>
            </a:pPr>
            <a:r>
              <a:rPr lang="es-ES" sz="1800" b="0" dirty="0">
                <a:latin typeface="Book Antiqua" panose="02040602050305030304" pitchFamily="18" charset="0"/>
              </a:rPr>
              <a:t>Nota: El trámite migratorio es de suma obligatoriedad y total responsabilidad del médico interesado</a:t>
            </a:r>
          </a:p>
        </p:txBody>
      </p:sp>
      <p:pic>
        <p:nvPicPr>
          <p:cNvPr id="2" name="Imagen 1" descr="Imagen que contiene plato, tabla, firmar, hombre&#10;&#10;El contenido generado por IA puede ser incorrecto.">
            <a:extLst>
              <a:ext uri="{FF2B5EF4-FFF2-40B4-BE49-F238E27FC236}">
                <a16:creationId xmlns:a16="http://schemas.microsoft.com/office/drawing/2014/main" id="{ECF259F6-4930-23EF-AA63-BA1C2BBE66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3" name="Imagen 2">
            <a:extLst>
              <a:ext uri="{FF2B5EF4-FFF2-40B4-BE49-F238E27FC236}">
                <a16:creationId xmlns:a16="http://schemas.microsoft.com/office/drawing/2014/main" id="{D9B4E058-D2C3-B38E-E761-4720B69C4A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549312" y="317566"/>
            <a:ext cx="7765321" cy="1326321"/>
          </a:xfrm>
        </p:spPr>
        <p:txBody>
          <a:bodyPr/>
          <a:lstStyle/>
          <a:p>
            <a:pPr eaLnBrk="1" hangingPunct="1"/>
            <a:r>
              <a:rPr lang="es-MX" dirty="0"/>
              <a:t> </a:t>
            </a:r>
            <a:r>
              <a:rPr lang="es-MX" dirty="0">
                <a:latin typeface="Book Antiqua" panose="02040602050305030304" pitchFamily="18" charset="0"/>
              </a:rPr>
              <a:t>CONTACTO</a:t>
            </a:r>
            <a:endParaRPr lang="es-ES" dirty="0">
              <a:latin typeface="Book Antiqua" panose="02040602050305030304" pitchFamily="18" charset="0"/>
            </a:endParaRPr>
          </a:p>
        </p:txBody>
      </p:sp>
      <p:sp>
        <p:nvSpPr>
          <p:cNvPr id="7" name="6 Marcador de contenido"/>
          <p:cNvSpPr>
            <a:spLocks noGrp="1"/>
          </p:cNvSpPr>
          <p:nvPr>
            <p:ph idx="1"/>
          </p:nvPr>
        </p:nvSpPr>
        <p:spPr>
          <a:xfrm>
            <a:off x="699095" y="1955945"/>
            <a:ext cx="8229600" cy="3921328"/>
          </a:xfrm>
        </p:spPr>
        <p:txBody>
          <a:bodyPr anchor="ctr">
            <a:noAutofit/>
          </a:bodyPr>
          <a:lstStyle/>
          <a:p>
            <a:r>
              <a:rPr lang="es-GT" sz="1600" b="1" dirty="0"/>
              <a:t>Coordinadora Unidad de Docencia e Investigación</a:t>
            </a:r>
          </a:p>
          <a:p>
            <a:pPr lvl="1">
              <a:buNone/>
            </a:pPr>
            <a:r>
              <a:rPr lang="es-GT" sz="1600" dirty="0">
                <a:hlinkClick r:id="rId2">
                  <a:extLst>
                    <a:ext uri="{A12FA001-AC4F-418D-AE19-62706E023703}">
                      <ahyp:hlinkClr xmlns:ahyp="http://schemas.microsoft.com/office/drawing/2018/hyperlinkcolor" val="tx"/>
                    </a:ext>
                  </a:extLst>
                </a:hlinkClick>
              </a:rPr>
              <a:t>postulaciondermatologiainderma@gmail.com</a:t>
            </a:r>
            <a:r>
              <a:rPr lang="es-GT" sz="1600" dirty="0"/>
              <a:t> </a:t>
            </a:r>
          </a:p>
          <a:p>
            <a:pPr lvl="1">
              <a:buNone/>
            </a:pPr>
            <a:endParaRPr lang="es-GT" sz="1600" dirty="0"/>
          </a:p>
          <a:p>
            <a:pPr>
              <a:buNone/>
            </a:pPr>
            <a:endParaRPr lang="es-GT" sz="1600" dirty="0"/>
          </a:p>
          <a:p>
            <a:r>
              <a:rPr lang="es-GT" sz="1600" b="1" dirty="0"/>
              <a:t>Dirección</a:t>
            </a:r>
          </a:p>
          <a:p>
            <a:pPr lvl="1"/>
            <a:r>
              <a:rPr lang="es-GT" sz="1600" dirty="0"/>
              <a:t>Sector Deportivo, Lote 444 Col. Santa Luisa, Mpio. de Chinautla, Guatemala (01006)</a:t>
            </a:r>
            <a:br>
              <a:rPr lang="es-GT" sz="1600" dirty="0"/>
            </a:br>
            <a:r>
              <a:rPr lang="es-GT" sz="1600" dirty="0"/>
              <a:t>PBX: 22089494 Ext. 110 </a:t>
            </a:r>
          </a:p>
        </p:txBody>
      </p:sp>
      <p:pic>
        <p:nvPicPr>
          <p:cNvPr id="2" name="Imagen 1" descr="Imagen que contiene plato, tabla, firmar, hombre&#10;&#10;El contenido generado por IA puede ser incorrecto.">
            <a:extLst>
              <a:ext uri="{FF2B5EF4-FFF2-40B4-BE49-F238E27FC236}">
                <a16:creationId xmlns:a16="http://schemas.microsoft.com/office/drawing/2014/main" id="{212D0F73-A727-79B7-8B9E-EDCE261B90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6BCD609A-3E8D-2A4C-8DBB-F2C8E5D487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cSld>
  <p:clrMapOvr>
    <a:masterClrMapping/>
  </p:clrMapOvr>
  <p:transition spd="med">
    <p:fade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subTitle" idx="1"/>
          </p:nvPr>
        </p:nvSpPr>
        <p:spPr>
          <a:xfrm>
            <a:off x="1400148" y="5013176"/>
            <a:ext cx="6400800" cy="1028856"/>
          </a:xfrm>
        </p:spPr>
        <p:txBody>
          <a:bodyPr anchor="ctr">
            <a:noAutofit/>
          </a:bodyPr>
          <a:lstStyle/>
          <a:p>
            <a:r>
              <a:rPr lang="es-GT" sz="1800" dirty="0">
                <a:solidFill>
                  <a:schemeClr val="accent3">
                    <a:lumMod val="75000"/>
                  </a:schemeClr>
                </a:solidFill>
                <a:effectLst>
                  <a:outerShdw blurRad="38100" dist="38100" dir="2700000" algn="tl">
                    <a:srgbClr val="000000">
                      <a:alpha val="43137"/>
                    </a:srgbClr>
                  </a:outerShdw>
                </a:effectLst>
                <a:latin typeface="Book Antiqua" panose="02040602050305030304" pitchFamily="18" charset="0"/>
                <a:ea typeface="Tahoma" pitchFamily="34" charset="0"/>
                <a:cs typeface="Tahoma" pitchFamily="34" charset="0"/>
              </a:rPr>
              <a:t> </a:t>
            </a:r>
            <a:r>
              <a:rPr lang="es-ES" sz="1800" dirty="0">
                <a:latin typeface="Book Antiqua" panose="02040602050305030304" pitchFamily="18" charset="0"/>
              </a:rPr>
              <a:t>Bibliografía recomendada </a:t>
            </a:r>
          </a:p>
          <a:p>
            <a:r>
              <a:rPr lang="es-ES" sz="1800" b="1" dirty="0">
                <a:latin typeface="Book Antiqua" panose="02040602050305030304" pitchFamily="18" charset="0"/>
              </a:rPr>
              <a:t>“Dermatología: Atlas, Diagnóstico y Tratamiento”                               Dr. Roberto Arenas – 8va.  Edición</a:t>
            </a:r>
            <a:endParaRPr lang="es-ES" sz="1800" dirty="0">
              <a:latin typeface="Book Antiqua" panose="02040602050305030304" pitchFamily="18" charset="0"/>
            </a:endParaRPr>
          </a:p>
        </p:txBody>
      </p:sp>
      <p:sp>
        <p:nvSpPr>
          <p:cNvPr id="2" name="Rectángulo 1">
            <a:extLst>
              <a:ext uri="{FF2B5EF4-FFF2-40B4-BE49-F238E27FC236}">
                <a16:creationId xmlns:a16="http://schemas.microsoft.com/office/drawing/2014/main" id="{244693DA-73E8-860C-CEA2-4494F23BADD9}"/>
              </a:ext>
            </a:extLst>
          </p:cNvPr>
          <p:cNvSpPr/>
          <p:nvPr/>
        </p:nvSpPr>
        <p:spPr>
          <a:xfrm>
            <a:off x="1615902" y="2459504"/>
            <a:ext cx="5912195" cy="193899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cap="none" spc="0" dirty="0">
                <a:ln/>
                <a:effectLst/>
                <a:latin typeface="Book Antiqua" panose="02040602050305030304" pitchFamily="18" charset="0"/>
              </a:rPr>
              <a:t>GUÍA DE EXAMEN DE </a:t>
            </a:r>
          </a:p>
          <a:p>
            <a:pPr algn="ctr"/>
            <a:r>
              <a:rPr lang="es-ES" sz="4000" b="1" cap="none" spc="0" dirty="0">
                <a:ln/>
                <a:effectLst/>
                <a:latin typeface="Book Antiqua" panose="02040602050305030304" pitchFamily="18" charset="0"/>
              </a:rPr>
              <a:t>OPOSICIÓN</a:t>
            </a:r>
            <a:br>
              <a:rPr lang="es-ES" sz="4000" b="1" cap="none" spc="0" dirty="0">
                <a:ln/>
                <a:effectLst/>
                <a:latin typeface="Book Antiqua" panose="02040602050305030304" pitchFamily="18" charset="0"/>
              </a:rPr>
            </a:br>
            <a:r>
              <a:rPr lang="es-ES" sz="4000" b="1" cap="none" spc="0" dirty="0">
                <a:ln/>
                <a:effectLst/>
                <a:latin typeface="Book Antiqua" panose="02040602050305030304" pitchFamily="18" charset="0"/>
              </a:rPr>
              <a:t>2026</a:t>
            </a:r>
            <a:endParaRPr lang="es-GT" sz="4000" b="1" cap="none" spc="0" dirty="0">
              <a:ln/>
              <a:effectLst/>
            </a:endParaRPr>
          </a:p>
        </p:txBody>
      </p:sp>
      <p:pic>
        <p:nvPicPr>
          <p:cNvPr id="5" name="Imagen 4" descr="Logotipo&#10;&#10;El contenido generado por IA puede ser incorrecto.">
            <a:extLst>
              <a:ext uri="{FF2B5EF4-FFF2-40B4-BE49-F238E27FC236}">
                <a16:creationId xmlns:a16="http://schemas.microsoft.com/office/drawing/2014/main" id="{95A8AC84-9691-A8C0-3B13-DF4C232E03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57225" y="546331"/>
            <a:ext cx="2029548" cy="1231522"/>
          </a:xfrm>
          <a:prstGeom prst="rect">
            <a:avLst/>
          </a:prstGeom>
        </p:spPr>
      </p:pic>
      <p:pic>
        <p:nvPicPr>
          <p:cNvPr id="6" name="Imagen 5" descr="Imagen que contiene plato, tabla, firmar, hombre&#10;&#10;El contenido generado por IA puede ser incorrecto.">
            <a:extLst>
              <a:ext uri="{FF2B5EF4-FFF2-40B4-BE49-F238E27FC236}">
                <a16:creationId xmlns:a16="http://schemas.microsoft.com/office/drawing/2014/main" id="{030AD433-7CF5-17D1-FE0B-2284AC601A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63148" y="355960"/>
            <a:ext cx="1159808" cy="1471671"/>
          </a:xfrm>
          <a:prstGeom prst="rect">
            <a:avLst/>
          </a:prstGeom>
        </p:spPr>
      </p:pic>
      <p:pic>
        <p:nvPicPr>
          <p:cNvPr id="7" name="Imagen 6">
            <a:extLst>
              <a:ext uri="{FF2B5EF4-FFF2-40B4-BE49-F238E27FC236}">
                <a16:creationId xmlns:a16="http://schemas.microsoft.com/office/drawing/2014/main" id="{0793F0DB-844B-6B76-74B7-434C0B9942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21044" y="568691"/>
            <a:ext cx="1159808" cy="1209162"/>
          </a:xfrm>
          <a:prstGeom prst="rect">
            <a:avLst/>
          </a:prstGeom>
        </p:spPr>
      </p:pic>
    </p:spTree>
  </p:cSld>
  <p:clrMapOvr>
    <a:masterClrMapping/>
  </p:clrMapOvr>
  <p:transition spd="med">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435361" y="530665"/>
            <a:ext cx="8229600" cy="1143000"/>
          </a:xfrm>
        </p:spPr>
        <p:txBody>
          <a:bodyPr>
            <a:normAutofit fontScale="90000"/>
          </a:bodyPr>
          <a:lstStyle/>
          <a:p>
            <a:r>
              <a:rPr lang="es-MX" sz="3100" dirty="0">
                <a:latin typeface="Book Antiqua" panose="02040602050305030304" pitchFamily="18" charset="0"/>
              </a:rPr>
              <a:t>La Piel</a:t>
            </a:r>
            <a:br>
              <a:rPr lang="es-MX" sz="3100" dirty="0">
                <a:latin typeface="Book Antiqua" panose="02040602050305030304" pitchFamily="18" charset="0"/>
              </a:rPr>
            </a:br>
            <a:r>
              <a:rPr lang="es-ES_tradnl" sz="3100" dirty="0">
                <a:latin typeface="Book Antiqua" panose="02040602050305030304" pitchFamily="18" charset="0"/>
              </a:rPr>
              <a:t>Acné y Lesiones </a:t>
            </a:r>
            <a:br>
              <a:rPr lang="es-ES_tradnl" sz="3100" dirty="0">
                <a:latin typeface="Book Antiqua" panose="02040602050305030304" pitchFamily="18" charset="0"/>
              </a:rPr>
            </a:br>
            <a:r>
              <a:rPr lang="es-ES_tradnl" sz="3100" dirty="0">
                <a:latin typeface="Book Antiqua" panose="02040602050305030304" pitchFamily="18" charset="0"/>
              </a:rPr>
              <a:t>Acneiformes</a:t>
            </a:r>
            <a:br>
              <a:rPr lang="es-ES_tradnl" sz="4400" dirty="0">
                <a:solidFill>
                  <a:schemeClr val="accent3">
                    <a:lumMod val="75000"/>
                  </a:schemeClr>
                </a:solidFill>
                <a:latin typeface="Book Antiqua" panose="02040602050305030304" pitchFamily="18" charset="0"/>
              </a:rPr>
            </a:br>
            <a:endParaRPr lang="es-ES" dirty="0">
              <a:solidFill>
                <a:schemeClr val="accent3">
                  <a:lumMod val="75000"/>
                </a:schemeClr>
              </a:solidFill>
              <a:latin typeface="Book Antiqua" panose="02040602050305030304" pitchFamily="18" charset="0"/>
            </a:endParaRPr>
          </a:p>
        </p:txBody>
      </p:sp>
      <p:sp>
        <p:nvSpPr>
          <p:cNvPr id="8" name="7 Marcador de contenido"/>
          <p:cNvSpPr>
            <a:spLocks noGrp="1"/>
          </p:cNvSpPr>
          <p:nvPr>
            <p:ph idx="1"/>
          </p:nvPr>
        </p:nvSpPr>
        <p:spPr>
          <a:xfrm>
            <a:off x="515368" y="1700808"/>
            <a:ext cx="8229600" cy="360040"/>
          </a:xfrm>
        </p:spPr>
        <p:txBody>
          <a:bodyPr>
            <a:noAutofit/>
          </a:bodyPr>
          <a:lstStyle/>
          <a:p>
            <a:pPr marL="0" indent="0">
              <a:lnSpc>
                <a:spcPct val="120000"/>
              </a:lnSpc>
              <a:buNone/>
            </a:pPr>
            <a:r>
              <a:rPr lang="es-ES_tradnl" sz="1600" dirty="0">
                <a:latin typeface="Book Antiqua" panose="02040602050305030304" pitchFamily="18" charset="0"/>
              </a:rPr>
              <a:t>Capítulo 1</a:t>
            </a:r>
            <a:endParaRPr lang="en-US" sz="1600" dirty="0">
              <a:latin typeface="Book Antiqua" panose="02040602050305030304" pitchFamily="18" charset="0"/>
            </a:endParaRPr>
          </a:p>
          <a:p>
            <a:pPr>
              <a:lnSpc>
                <a:spcPct val="120000"/>
              </a:lnSpc>
            </a:pPr>
            <a:r>
              <a:rPr lang="es-MX" sz="1600" dirty="0">
                <a:latin typeface="Book Antiqua" panose="02040602050305030304" pitchFamily="18" charset="0"/>
              </a:rPr>
              <a:t>La Piel</a:t>
            </a:r>
            <a:endParaRPr lang="en-US" sz="1600" dirty="0">
              <a:latin typeface="Book Antiqua" panose="02040602050305030304" pitchFamily="18" charset="0"/>
            </a:endParaRPr>
          </a:p>
          <a:p>
            <a:pPr marL="0" indent="0">
              <a:lnSpc>
                <a:spcPct val="120000"/>
              </a:lnSpc>
              <a:buNone/>
            </a:pPr>
            <a:endParaRPr lang="es-ES_tradnl" sz="1600" dirty="0">
              <a:latin typeface="Book Antiqua" panose="02040602050305030304" pitchFamily="18" charset="0"/>
            </a:endParaRPr>
          </a:p>
          <a:p>
            <a:pPr marL="0" indent="0">
              <a:lnSpc>
                <a:spcPct val="120000"/>
              </a:lnSpc>
              <a:buNone/>
            </a:pPr>
            <a:r>
              <a:rPr lang="es-ES_tradnl" sz="1600" dirty="0">
                <a:latin typeface="Book Antiqua" panose="02040602050305030304" pitchFamily="18" charset="0"/>
              </a:rPr>
              <a:t>Capítulo 2 y 3 Acné y Lesiones Acneiformes</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Acné Vulgar</a:t>
            </a:r>
            <a:endParaRPr lang="en-US" sz="1600" dirty="0">
              <a:latin typeface="Book Antiqua" panose="02040602050305030304" pitchFamily="18" charset="0"/>
            </a:endParaRPr>
          </a:p>
          <a:p>
            <a:pPr>
              <a:lnSpc>
                <a:spcPct val="120000"/>
              </a:lnSpc>
            </a:pPr>
            <a:r>
              <a:rPr lang="en-US" sz="1600" dirty="0">
                <a:latin typeface="Book Antiqua" panose="02040602050305030304" pitchFamily="18" charset="0"/>
              </a:rPr>
              <a:t>Elaioconiosis Folicular</a:t>
            </a:r>
          </a:p>
          <a:p>
            <a:pPr>
              <a:lnSpc>
                <a:spcPct val="120000"/>
              </a:lnSpc>
            </a:pPr>
            <a:r>
              <a:rPr lang="en-US" sz="1600" dirty="0" err="1">
                <a:latin typeface="Book Antiqua" panose="02040602050305030304" pitchFamily="18" charset="0"/>
              </a:rPr>
              <a:t>Elastoidosis</a:t>
            </a:r>
            <a:r>
              <a:rPr lang="en-US" sz="1600" dirty="0">
                <a:latin typeface="Book Antiqua" panose="02040602050305030304" pitchFamily="18" charset="0"/>
              </a:rPr>
              <a:t> nodular cutánea con quistes y comedones</a:t>
            </a:r>
          </a:p>
          <a:p>
            <a:pPr>
              <a:lnSpc>
                <a:spcPct val="120000"/>
              </a:lnSpc>
            </a:pPr>
            <a:r>
              <a:rPr lang="en-US" sz="1600" dirty="0">
                <a:latin typeface="Book Antiqua" panose="02040602050305030304" pitchFamily="18" charset="0"/>
              </a:rPr>
              <a:t>Demodecidosis</a:t>
            </a:r>
          </a:p>
          <a:p>
            <a:pPr>
              <a:lnSpc>
                <a:spcPct val="120000"/>
              </a:lnSpc>
            </a:pPr>
            <a:r>
              <a:rPr lang="es-ES_tradnl" sz="1600" dirty="0">
                <a:latin typeface="Book Antiqua" panose="02040602050305030304" pitchFamily="18" charset="0"/>
              </a:rPr>
              <a:t>Rosácea</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8DD4E3E8-F8B6-7FFF-D435-F26FABE389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CEA1741E-DD09-419F-F3F6-4081133664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347660866"/>
      </p:ext>
    </p:extLst>
  </p:cSld>
  <p:clrMapOvr>
    <a:masterClrMapping/>
  </p:clrMapOvr>
  <p:transition spd="med">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a:xfrm>
            <a:off x="689339" y="291920"/>
            <a:ext cx="7765321" cy="1326321"/>
          </a:xfrm>
        </p:spPr>
        <p:txBody>
          <a:bodyPr>
            <a:noAutofit/>
          </a:bodyPr>
          <a:lstStyle/>
          <a:p>
            <a:r>
              <a:rPr lang="es-ES_tradnl" sz="2800" dirty="0">
                <a:latin typeface="Book Antiqua" panose="02040602050305030304" pitchFamily="18" charset="0"/>
              </a:rPr>
              <a:t>Dermatosis Reaccionales</a:t>
            </a:r>
            <a:endParaRPr lang="en-US" sz="2800" dirty="0">
              <a:latin typeface="Book Antiqua" panose="02040602050305030304" pitchFamily="18" charset="0"/>
            </a:endParaRPr>
          </a:p>
        </p:txBody>
      </p:sp>
      <p:sp>
        <p:nvSpPr>
          <p:cNvPr id="51203" name="2 Marcador de contenido"/>
          <p:cNvSpPr>
            <a:spLocks noGrp="1"/>
          </p:cNvSpPr>
          <p:nvPr>
            <p:ph idx="1"/>
          </p:nvPr>
        </p:nvSpPr>
        <p:spPr>
          <a:xfrm>
            <a:off x="457200" y="1600200"/>
            <a:ext cx="8229600" cy="5030537"/>
          </a:xfrm>
        </p:spPr>
        <p:txBody>
          <a:bodyPr>
            <a:noAutofit/>
          </a:bodyPr>
          <a:lstStyle/>
          <a:p>
            <a:pPr marL="0" indent="0">
              <a:lnSpc>
                <a:spcPct val="120000"/>
              </a:lnSpc>
              <a:buNone/>
            </a:pPr>
            <a:r>
              <a:rPr lang="es-ES_tradnl" sz="1600" dirty="0">
                <a:latin typeface="Book Antiqua" panose="02040602050305030304" pitchFamily="18" charset="0"/>
              </a:rPr>
              <a:t>Capitulo 4, 5, 6, 7, 8, 9, 10, 11, 12, 13, 14, 15, 16, 17, 18, 19 y 20</a:t>
            </a:r>
          </a:p>
          <a:p>
            <a:pPr>
              <a:lnSpc>
                <a:spcPct val="120000"/>
              </a:lnSpc>
            </a:pPr>
            <a:r>
              <a:rPr lang="es-ES_tradnl" sz="1600" dirty="0">
                <a:latin typeface="Book Antiqua" panose="02040602050305030304" pitchFamily="18" charset="0"/>
              </a:rPr>
              <a:t>Dermatitis por Contacto</a:t>
            </a:r>
            <a:r>
              <a:rPr lang="en-US" sz="1600" dirty="0">
                <a:latin typeface="Book Antiqua" panose="02040602050305030304" pitchFamily="18" charset="0"/>
              </a:rPr>
              <a:t>, </a:t>
            </a:r>
            <a:r>
              <a:rPr lang="es-ES_tradnl" sz="1600" dirty="0">
                <a:latin typeface="Book Antiqua" panose="02040602050305030304" pitchFamily="18" charset="0"/>
              </a:rPr>
              <a:t>Dermatitis Atópica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Liquen Simple Crónico</a:t>
            </a:r>
            <a:r>
              <a:rPr lang="en-US" sz="1600" dirty="0">
                <a:latin typeface="Book Antiqua" panose="02040602050305030304" pitchFamily="18" charset="0"/>
              </a:rPr>
              <a:t>, Dermatitis de la zona del pañal, </a:t>
            </a:r>
            <a:r>
              <a:rPr lang="es-ES_tradnl" sz="1600" dirty="0">
                <a:latin typeface="Book Antiqua" panose="02040602050305030304" pitchFamily="18" charset="0"/>
              </a:rPr>
              <a:t>Dermatitis Seborreica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Eccema numular, Eccemátides</a:t>
            </a:r>
          </a:p>
          <a:p>
            <a:pPr>
              <a:lnSpc>
                <a:spcPct val="120000"/>
              </a:lnSpc>
            </a:pPr>
            <a:r>
              <a:rPr lang="es-ES_tradnl" sz="1600" dirty="0">
                <a:latin typeface="Book Antiqua" panose="02040602050305030304" pitchFamily="18" charset="0"/>
              </a:rPr>
              <a:t>Dermatosis Medicamentosas</a:t>
            </a:r>
            <a:r>
              <a:rPr lang="en-US" sz="1600" dirty="0">
                <a:latin typeface="Book Antiqua" panose="02040602050305030304" pitchFamily="18" charset="0"/>
              </a:rPr>
              <a:t>, </a:t>
            </a:r>
            <a:r>
              <a:rPr lang="es-ES_tradnl" sz="1600" dirty="0">
                <a:latin typeface="Book Antiqua" panose="02040602050305030304" pitchFamily="18" charset="0"/>
              </a:rPr>
              <a:t>Eritema Multiforme</a:t>
            </a:r>
            <a:r>
              <a:rPr lang="en-US" sz="1600" dirty="0">
                <a:latin typeface="Book Antiqua" panose="02040602050305030304" pitchFamily="18" charset="0"/>
              </a:rPr>
              <a:t>, </a:t>
            </a:r>
            <a:r>
              <a:rPr lang="es-ES_tradnl" sz="1600" dirty="0">
                <a:latin typeface="Book Antiqua" panose="02040602050305030304" pitchFamily="18" charset="0"/>
              </a:rPr>
              <a:t>Síndrome de Stevens - Johnson</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Necrólisis epidérmica tóxica, Eritrodermias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Corticodermias</a:t>
            </a:r>
          </a:p>
          <a:p>
            <a:pPr marL="0" indent="0">
              <a:lnSpc>
                <a:spcPct val="120000"/>
              </a:lnSpc>
              <a:buNone/>
            </a:pPr>
            <a:r>
              <a:rPr lang="en-US" sz="1600" dirty="0">
                <a:latin typeface="Book Antiqua" panose="02040602050305030304" pitchFamily="18" charset="0"/>
              </a:rPr>
              <a:t>	</a:t>
            </a:r>
            <a:r>
              <a:rPr lang="es-ES_tradnl" sz="1600" dirty="0">
                <a:latin typeface="Book Antiqua" panose="02040602050305030304" pitchFamily="18" charset="0"/>
              </a:rPr>
              <a:t>Dermatitis Periorificiales, Dermatitis Rosaceiforme, Acné Corticoestropeado, Dermatitis Atópica Corticoestropeada, Tiña Inguinal Corticoestropeada, Dermatitis de Contacto por Esteroides y Síndrome de enrojecimiento genital, síndrome de escroto rojo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Prurigo por Insectos</a:t>
            </a:r>
            <a:r>
              <a:rPr lang="en-US" sz="1600" dirty="0">
                <a:latin typeface="Book Antiqua" panose="02040602050305030304" pitchFamily="18" charset="0"/>
              </a:rPr>
              <a:t>, </a:t>
            </a:r>
            <a:r>
              <a:rPr lang="es-ES_tradnl" sz="1600" dirty="0">
                <a:latin typeface="Book Antiqua" panose="02040602050305030304" pitchFamily="18" charset="0"/>
              </a:rPr>
              <a:t>Prurigo Actínico</a:t>
            </a:r>
            <a:r>
              <a:rPr lang="en-US" sz="1600" dirty="0">
                <a:latin typeface="Book Antiqua" panose="02040602050305030304" pitchFamily="18" charset="0"/>
              </a:rPr>
              <a:t>, </a:t>
            </a:r>
            <a:r>
              <a:rPr lang="es-ES_tradnl" sz="1600" dirty="0">
                <a:latin typeface="Book Antiqua" panose="02040602050305030304" pitchFamily="18" charset="0"/>
              </a:rPr>
              <a:t>Prurigo Nodular de Hyde</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Urticaria</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4B9DFD6B-9572-6137-DF19-B2E80BB4EF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B54BFE2D-E419-606C-CF9F-DBA49D0F82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4243509855"/>
      </p:ext>
    </p:extLst>
  </p:cSld>
  <p:clrMapOvr>
    <a:masterClrMapping/>
  </p:clrMapOvr>
  <p:transition spd="med">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a:xfrm>
            <a:off x="741491" y="291480"/>
            <a:ext cx="7483642" cy="1143000"/>
          </a:xfrm>
        </p:spPr>
        <p:txBody>
          <a:bodyPr>
            <a:noAutofit/>
          </a:bodyPr>
          <a:lstStyle/>
          <a:p>
            <a:pPr eaLnBrk="1" hangingPunct="1"/>
            <a:r>
              <a:rPr lang="es-MX" sz="3600" dirty="0">
                <a:latin typeface="Book Antiqua" panose="02040602050305030304" pitchFamily="18" charset="0"/>
              </a:rPr>
              <a:t>Discromías</a:t>
            </a:r>
            <a:endParaRPr lang="es-ES" sz="3600" dirty="0">
              <a:latin typeface="Book Antiqua" panose="02040602050305030304" pitchFamily="18" charset="0"/>
            </a:endParaRPr>
          </a:p>
        </p:txBody>
      </p:sp>
      <p:sp>
        <p:nvSpPr>
          <p:cNvPr id="3" name="2 Marcador de contenido"/>
          <p:cNvSpPr>
            <a:spLocks noGrp="1"/>
          </p:cNvSpPr>
          <p:nvPr>
            <p:ph idx="1"/>
          </p:nvPr>
        </p:nvSpPr>
        <p:spPr>
          <a:xfrm>
            <a:off x="599345" y="1772816"/>
            <a:ext cx="7945309" cy="4223962"/>
          </a:xfrm>
        </p:spPr>
        <p:txBody>
          <a:bodyPr anchor="ctr">
            <a:noAutofit/>
          </a:bodyPr>
          <a:lstStyle/>
          <a:p>
            <a:pPr marL="0" indent="0">
              <a:lnSpc>
                <a:spcPct val="90000"/>
              </a:lnSpc>
              <a:buNone/>
            </a:pPr>
            <a:r>
              <a:rPr lang="es-ES_tradnl" sz="1600" dirty="0">
                <a:latin typeface="Book Antiqua" panose="02040602050305030304" pitchFamily="18" charset="0"/>
              </a:rPr>
              <a:t>Capítulos 21, 22, 23, 24, 25, 26, 27,  28, 29 y 30</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Vitíligo</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Albinismo Universal</a:t>
            </a:r>
          </a:p>
          <a:p>
            <a:pPr>
              <a:lnSpc>
                <a:spcPct val="90000"/>
              </a:lnSpc>
            </a:pPr>
            <a:r>
              <a:rPr lang="es-ES_tradnl" sz="1600" dirty="0" err="1">
                <a:latin typeface="Book Antiqua" panose="02040602050305030304" pitchFamily="18" charset="0"/>
              </a:rPr>
              <a:t>Piebaldismo</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Pitiriasis Alba</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Discromía por Hidroquinona</a:t>
            </a:r>
          </a:p>
          <a:p>
            <a:pPr>
              <a:lnSpc>
                <a:spcPct val="90000"/>
              </a:lnSpc>
            </a:pPr>
            <a:r>
              <a:rPr lang="es-ES_tradnl" sz="1600" dirty="0">
                <a:latin typeface="Book Antiqua" panose="02040602050305030304" pitchFamily="18" charset="0"/>
              </a:rPr>
              <a:t>Melasma</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Dermatosis Cenicienta</a:t>
            </a:r>
          </a:p>
          <a:p>
            <a:pPr>
              <a:lnSpc>
                <a:spcPct val="90000"/>
              </a:lnSpc>
            </a:pPr>
            <a:r>
              <a:rPr lang="es-ES_tradnl" sz="1600" dirty="0">
                <a:latin typeface="Book Antiqua" panose="02040602050305030304" pitchFamily="18" charset="0"/>
              </a:rPr>
              <a:t>Enfermedad de Addison</a:t>
            </a:r>
          </a:p>
          <a:p>
            <a:pPr>
              <a:lnSpc>
                <a:spcPct val="90000"/>
              </a:lnSpc>
            </a:pPr>
            <a:r>
              <a:rPr lang="es-ES_tradnl" sz="1600" dirty="0" err="1">
                <a:latin typeface="Book Antiqua" panose="02040602050305030304" pitchFamily="18" charset="0"/>
              </a:rPr>
              <a:t>Argiria</a:t>
            </a:r>
            <a:r>
              <a:rPr lang="es-ES_tradnl" sz="1600" dirty="0">
                <a:latin typeface="Book Antiqua" panose="02040602050305030304" pitchFamily="18" charset="0"/>
              </a:rPr>
              <a:t> </a:t>
            </a:r>
          </a:p>
          <a:p>
            <a:pPr>
              <a:lnSpc>
                <a:spcPct val="90000"/>
              </a:lnSpc>
            </a:pPr>
            <a:r>
              <a:rPr lang="es-ES_tradnl" sz="1600" dirty="0">
                <a:latin typeface="Book Antiqua" panose="02040602050305030304" pitchFamily="18" charset="0"/>
              </a:rPr>
              <a:t>Mal del pinto </a:t>
            </a:r>
            <a:endParaRPr lang="en-US" sz="1600" dirty="0">
              <a:latin typeface="Book Antiqua" panose="02040602050305030304" pitchFamily="18" charset="0"/>
            </a:endParaRPr>
          </a:p>
          <a:p>
            <a:pPr marL="0" indent="0">
              <a:lnSpc>
                <a:spcPct val="90000"/>
              </a:lnSpc>
              <a:buNone/>
            </a:pPr>
            <a:endParaRPr lang="en-US" sz="1400" dirty="0">
              <a:latin typeface="Book Antiqua" panose="02040602050305030304" pitchFamily="18" charset="0"/>
            </a:endParaRPr>
          </a:p>
        </p:txBody>
      </p:sp>
      <p:pic>
        <p:nvPicPr>
          <p:cNvPr id="2" name="Imagen 1" descr="Imagen que contiene plato, tabla, firmar, hombre&#10;&#10;El contenido generado por IA puede ser incorrecto.">
            <a:extLst>
              <a:ext uri="{FF2B5EF4-FFF2-40B4-BE49-F238E27FC236}">
                <a16:creationId xmlns:a16="http://schemas.microsoft.com/office/drawing/2014/main" id="{85AF0DE8-FEB6-A4CA-63D7-85C6F0810A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6" name="Imagen 5">
            <a:extLst>
              <a:ext uri="{FF2B5EF4-FFF2-40B4-BE49-F238E27FC236}">
                <a16:creationId xmlns:a16="http://schemas.microsoft.com/office/drawing/2014/main" id="{08D13028-6081-F1FD-2ED8-4422AB470B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538767080"/>
      </p:ext>
    </p:extLst>
  </p:cSld>
  <p:clrMapOvr>
    <a:masterClrMapping/>
  </p:clrMapOvr>
  <p:transition spd="med">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68A50-4EBD-10BB-3F7E-3ECC7D184605}"/>
            </a:ext>
          </a:extLst>
        </p:cNvPr>
        <p:cNvGrpSpPr/>
        <p:nvPr/>
      </p:nvGrpSpPr>
      <p:grpSpPr>
        <a:xfrm>
          <a:off x="0" y="0"/>
          <a:ext cx="0" cy="0"/>
          <a:chOff x="0" y="0"/>
          <a:chExt cx="0" cy="0"/>
        </a:xfrm>
      </p:grpSpPr>
      <p:sp>
        <p:nvSpPr>
          <p:cNvPr id="52226" name="1 Título">
            <a:extLst>
              <a:ext uri="{FF2B5EF4-FFF2-40B4-BE49-F238E27FC236}">
                <a16:creationId xmlns:a16="http://schemas.microsoft.com/office/drawing/2014/main" id="{395BC4ED-EDAC-1D51-89F3-AC3B0E995EB8}"/>
              </a:ext>
            </a:extLst>
          </p:cNvPr>
          <p:cNvSpPr>
            <a:spLocks noGrp="1"/>
          </p:cNvSpPr>
          <p:nvPr>
            <p:ph type="title"/>
          </p:nvPr>
        </p:nvSpPr>
        <p:spPr>
          <a:xfrm>
            <a:off x="741491" y="291480"/>
            <a:ext cx="7483642" cy="1143000"/>
          </a:xfrm>
        </p:spPr>
        <p:txBody>
          <a:bodyPr>
            <a:noAutofit/>
          </a:bodyPr>
          <a:lstStyle/>
          <a:p>
            <a:r>
              <a:rPr lang="es-MX" sz="2800" dirty="0">
                <a:latin typeface="Book Antiqua" panose="02040602050305030304" pitchFamily="18" charset="0"/>
              </a:rPr>
              <a:t>Enfermedades Difusas del </a:t>
            </a:r>
            <a:br>
              <a:rPr lang="es-MX" sz="2800" dirty="0">
                <a:latin typeface="Book Antiqua" panose="02040602050305030304" pitchFamily="18" charset="0"/>
              </a:rPr>
            </a:br>
            <a:r>
              <a:rPr lang="es-MX" sz="2800" dirty="0">
                <a:latin typeface="Book Antiqua" panose="02040602050305030304" pitchFamily="18" charset="0"/>
              </a:rPr>
              <a:t>Tejido Conjuntivo</a:t>
            </a:r>
            <a:endParaRPr lang="es-ES" sz="2800" dirty="0">
              <a:latin typeface="Book Antiqua" panose="02040602050305030304" pitchFamily="18" charset="0"/>
            </a:endParaRPr>
          </a:p>
        </p:txBody>
      </p:sp>
      <p:sp>
        <p:nvSpPr>
          <p:cNvPr id="3" name="2 Marcador de contenido">
            <a:extLst>
              <a:ext uri="{FF2B5EF4-FFF2-40B4-BE49-F238E27FC236}">
                <a16:creationId xmlns:a16="http://schemas.microsoft.com/office/drawing/2014/main" id="{AA77ACC5-D52A-C972-11C2-CE8AC5748623}"/>
              </a:ext>
            </a:extLst>
          </p:cNvPr>
          <p:cNvSpPr>
            <a:spLocks noGrp="1"/>
          </p:cNvSpPr>
          <p:nvPr>
            <p:ph idx="1"/>
          </p:nvPr>
        </p:nvSpPr>
        <p:spPr>
          <a:xfrm>
            <a:off x="599345" y="1988840"/>
            <a:ext cx="7945309" cy="4223962"/>
          </a:xfrm>
        </p:spPr>
        <p:txBody>
          <a:bodyPr anchor="ctr">
            <a:noAutofit/>
          </a:bodyPr>
          <a:lstStyle/>
          <a:p>
            <a:pPr marL="0" indent="0">
              <a:lnSpc>
                <a:spcPct val="90000"/>
              </a:lnSpc>
              <a:buNone/>
            </a:pPr>
            <a:r>
              <a:rPr lang="es-ES_tradnl" sz="1600" dirty="0">
                <a:latin typeface="Book Antiqua" panose="02040602050305030304" pitchFamily="18" charset="0"/>
              </a:rPr>
              <a:t>Capítulos 31, 32, 33, 34, 35, 36 y 37</a:t>
            </a:r>
          </a:p>
          <a:p>
            <a:pPr marL="0" indent="0">
              <a:lnSpc>
                <a:spcPct val="90000"/>
              </a:lnSpc>
              <a:buNone/>
            </a:pP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Lupus Eritematoso Discoide</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Lupus Eritematoso Sistémico</a:t>
            </a:r>
          </a:p>
          <a:p>
            <a:pPr marL="0" indent="0">
              <a:lnSpc>
                <a:spcPct val="90000"/>
              </a:lnSpc>
              <a:buNone/>
            </a:pPr>
            <a:r>
              <a:rPr lang="es-ES_tradnl" sz="1600" dirty="0">
                <a:latin typeface="Book Antiqua" panose="02040602050305030304" pitchFamily="18" charset="0"/>
              </a:rPr>
              <a:t>	Lupus Cutáneo Subagudo, Lupus Cutáneo Agudo, Síndrome de 	Anticuerpos Antifosfolípidos, Eritema Pernio</a:t>
            </a:r>
            <a:endParaRPr lang="en-US" sz="1600" dirty="0">
              <a:latin typeface="Book Antiqua" panose="02040602050305030304" pitchFamily="18" charset="0"/>
            </a:endParaRPr>
          </a:p>
          <a:p>
            <a:pPr marL="0" indent="0">
              <a:lnSpc>
                <a:spcPct val="90000"/>
              </a:lnSpc>
              <a:buNone/>
            </a:pPr>
            <a:endParaRPr lang="es-ES_tradnl" sz="1600" dirty="0">
              <a:latin typeface="Book Antiqua" panose="02040602050305030304" pitchFamily="18" charset="0"/>
            </a:endParaRPr>
          </a:p>
          <a:p>
            <a:pPr>
              <a:lnSpc>
                <a:spcPct val="90000"/>
              </a:lnSpc>
            </a:pPr>
            <a:r>
              <a:rPr lang="es-ES_tradnl" sz="1600" dirty="0">
                <a:latin typeface="Book Antiqua" panose="02040602050305030304" pitchFamily="18" charset="0"/>
              </a:rPr>
              <a:t>Lupus Eritematoso Profundo</a:t>
            </a:r>
          </a:p>
          <a:p>
            <a:pPr>
              <a:lnSpc>
                <a:spcPct val="90000"/>
              </a:lnSpc>
            </a:pPr>
            <a:r>
              <a:rPr lang="es-ES_tradnl" sz="1600" dirty="0">
                <a:latin typeface="Book Antiqua" panose="02040602050305030304" pitchFamily="18" charset="0"/>
              </a:rPr>
              <a:t>Dermatomiositis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Morfea</a:t>
            </a:r>
            <a:endParaRPr lang="en-US" sz="1600" dirty="0">
              <a:latin typeface="Book Antiqua" panose="02040602050305030304" pitchFamily="18" charset="0"/>
            </a:endParaRPr>
          </a:p>
          <a:p>
            <a:pPr marL="0" indent="0">
              <a:lnSpc>
                <a:spcPct val="90000"/>
              </a:lnSpc>
              <a:buNone/>
            </a:pPr>
            <a:r>
              <a:rPr lang="es-ES_tradnl" sz="1600" dirty="0">
                <a:latin typeface="Book Antiqua" panose="02040602050305030304" pitchFamily="18" charset="0"/>
              </a:rPr>
              <a:t>	Atrofia Macular, </a:t>
            </a:r>
            <a:r>
              <a:rPr lang="es-ES_tradnl" sz="1600" dirty="0" err="1">
                <a:latin typeface="Book Antiqua" panose="02040602050305030304" pitchFamily="18" charset="0"/>
              </a:rPr>
              <a:t>Atrofodermia</a:t>
            </a:r>
            <a:r>
              <a:rPr lang="es-ES_tradnl" sz="1600" dirty="0">
                <a:latin typeface="Book Antiqua" panose="02040602050305030304" pitchFamily="18" charset="0"/>
              </a:rPr>
              <a:t> Idiopática progresiva de Pasini y </a:t>
            </a:r>
            <a:r>
              <a:rPr lang="es-ES_tradnl" sz="1600" dirty="0" err="1">
                <a:latin typeface="Book Antiqua" panose="02040602050305030304" pitchFamily="18" charset="0"/>
              </a:rPr>
              <a:t>Pierini</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Esclerosis Sistémica Progresiva</a:t>
            </a:r>
          </a:p>
          <a:p>
            <a:pPr>
              <a:lnSpc>
                <a:spcPct val="90000"/>
              </a:lnSpc>
            </a:pPr>
            <a:r>
              <a:rPr lang="es-ES_tradnl" sz="1600" dirty="0">
                <a:latin typeface="Book Antiqua" panose="02040602050305030304" pitchFamily="18" charset="0"/>
              </a:rPr>
              <a:t>Enfermedad Mixta del Tejido Conjuntivo</a:t>
            </a:r>
            <a:endParaRPr lang="en-US" sz="1600" dirty="0">
              <a:latin typeface="Book Antiqua" panose="02040602050305030304" pitchFamily="18" charset="0"/>
            </a:endParaRPr>
          </a:p>
        </p:txBody>
      </p:sp>
      <p:pic>
        <p:nvPicPr>
          <p:cNvPr id="2" name="Imagen 1" descr="Imagen que contiene plato, tabla, firmar, hombre&#10;&#10;El contenido generado por IA puede ser incorrecto.">
            <a:extLst>
              <a:ext uri="{FF2B5EF4-FFF2-40B4-BE49-F238E27FC236}">
                <a16:creationId xmlns:a16="http://schemas.microsoft.com/office/drawing/2014/main" id="{797680C7-BEA3-5DFF-81AA-25D8AC10A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6" name="Imagen 5">
            <a:extLst>
              <a:ext uri="{FF2B5EF4-FFF2-40B4-BE49-F238E27FC236}">
                <a16:creationId xmlns:a16="http://schemas.microsoft.com/office/drawing/2014/main" id="{D0B338C1-5BCD-D861-0B73-0B9B873D9D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1053988224"/>
      </p:ext>
    </p:extLst>
  </p:cSld>
  <p:clrMapOvr>
    <a:masterClrMapping/>
  </p:clrMapOvr>
  <p:transition spd="med">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041033" y="316280"/>
            <a:ext cx="6959992" cy="1349420"/>
          </a:xfrm>
        </p:spPr>
        <p:txBody>
          <a:bodyPr>
            <a:noAutofit/>
          </a:bodyPr>
          <a:lstStyle/>
          <a:p>
            <a:pPr eaLnBrk="1" hangingPunct="1"/>
            <a:r>
              <a:rPr lang="es-SV" sz="2400" dirty="0">
                <a:latin typeface="Book Antiqua" panose="02040602050305030304" pitchFamily="18" charset="0"/>
              </a:rPr>
              <a:t>Enfermedades Ampollares y Vesiculares</a:t>
            </a:r>
          </a:p>
        </p:txBody>
      </p:sp>
      <p:sp>
        <p:nvSpPr>
          <p:cNvPr id="35843" name="Rectangle 3"/>
          <p:cNvSpPr>
            <a:spLocks noGrp="1" noChangeArrowheads="1"/>
          </p:cNvSpPr>
          <p:nvPr>
            <p:ph idx="1"/>
          </p:nvPr>
        </p:nvSpPr>
        <p:spPr>
          <a:xfrm>
            <a:off x="390364" y="1873759"/>
            <a:ext cx="8363272" cy="4394931"/>
          </a:xfrm>
        </p:spPr>
        <p:txBody>
          <a:bodyPr anchor="ctr">
            <a:normAutofit lnSpcReduction="10000"/>
          </a:bodyPr>
          <a:lstStyle/>
          <a:p>
            <a:pPr marL="0" indent="0">
              <a:lnSpc>
                <a:spcPct val="120000"/>
              </a:lnSpc>
              <a:buNone/>
            </a:pPr>
            <a:r>
              <a:rPr lang="es-ES_tradnl" sz="1600" dirty="0">
                <a:latin typeface="Book Antiqua" panose="02040602050305030304" pitchFamily="18" charset="0"/>
              </a:rPr>
              <a:t>Capítulos 38, 39, 40, 41, 42, 43 y 44</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Pénfigo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Pénfigo Crónico benigno familiar</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Penfigoide</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Penfigoide Gestacional</a:t>
            </a:r>
            <a:endParaRPr lang="en-US" sz="1600" dirty="0">
              <a:latin typeface="Book Antiqua" panose="02040602050305030304" pitchFamily="18" charset="0"/>
            </a:endParaRPr>
          </a:p>
          <a:p>
            <a:pPr marL="0" indent="0">
              <a:lnSpc>
                <a:spcPct val="120000"/>
              </a:lnSpc>
              <a:buNone/>
            </a:pPr>
            <a:r>
              <a:rPr lang="en-US" sz="1600" dirty="0">
                <a:latin typeface="Book Antiqua" panose="02040602050305030304" pitchFamily="18" charset="0"/>
              </a:rPr>
              <a:t>	</a:t>
            </a:r>
            <a:r>
              <a:rPr lang="es-ES_tradnl" sz="1600" dirty="0">
                <a:latin typeface="Book Antiqua" panose="02040602050305030304" pitchFamily="18" charset="0"/>
              </a:rPr>
              <a:t>Herpes Gestacional, Prurigo Gravídico o colestasis del embarazo, Prurigo del embarazo, Erupción Polimorfa del Embarazo, Psoriasis </a:t>
            </a:r>
            <a:r>
              <a:rPr lang="es-ES_tradnl" sz="1600" dirty="0" err="1">
                <a:latin typeface="Book Antiqua" panose="02040602050305030304" pitchFamily="18" charset="0"/>
              </a:rPr>
              <a:t>Pustular</a:t>
            </a:r>
            <a:r>
              <a:rPr lang="es-ES_tradnl" sz="1600" dirty="0">
                <a:latin typeface="Book Antiqua" panose="02040602050305030304" pitchFamily="18" charset="0"/>
              </a:rPr>
              <a:t> del Embarazo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Dermatitis Herpetiforme</a:t>
            </a:r>
          </a:p>
          <a:p>
            <a:pPr>
              <a:lnSpc>
                <a:spcPct val="120000"/>
              </a:lnSpc>
            </a:pPr>
            <a:r>
              <a:rPr lang="es-ES_tradnl" sz="1600" dirty="0">
                <a:latin typeface="Book Antiqua" panose="02040602050305030304" pitchFamily="18" charset="0"/>
              </a:rPr>
              <a:t>Dishidrosis </a:t>
            </a:r>
          </a:p>
          <a:p>
            <a:pPr>
              <a:lnSpc>
                <a:spcPct val="120000"/>
              </a:lnSpc>
            </a:pPr>
            <a:r>
              <a:rPr lang="es-ES_tradnl" sz="1600" dirty="0">
                <a:latin typeface="Book Antiqua" panose="02040602050305030304" pitchFamily="18" charset="0"/>
              </a:rPr>
              <a:t>Miliaria </a:t>
            </a:r>
            <a:endParaRPr lang="en-US" sz="1600" dirty="0">
              <a:latin typeface="Book Antiqua" panose="02040602050305030304" pitchFamily="18" charset="0"/>
            </a:endParaRPr>
          </a:p>
          <a:p>
            <a:pPr marL="0" indent="0">
              <a:lnSpc>
                <a:spcPct val="120000"/>
              </a:lnSpc>
              <a:buNone/>
            </a:pPr>
            <a:endParaRPr lang="en-US"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8C2320CD-0A58-5DA6-5AB6-121FBC9D574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9765AD19-0A59-2E47-DAE4-B8DD33D5B5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985893334"/>
      </p:ext>
    </p:extLst>
  </p:cSld>
  <p:clrMapOvr>
    <a:masterClrMapping/>
  </p:clrMapOvr>
  <p:transition spd="med">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71EC3-0D58-C4A6-ED08-E29ADDC9605A}"/>
            </a:ext>
          </a:extLst>
        </p:cNvPr>
        <p:cNvGrpSpPr/>
        <p:nvPr/>
      </p:nvGrpSpPr>
      <p:grpSpPr>
        <a:xfrm>
          <a:off x="0" y="0"/>
          <a:ext cx="0" cy="0"/>
          <a:chOff x="0" y="0"/>
          <a:chExt cx="0" cy="0"/>
        </a:xfrm>
      </p:grpSpPr>
      <p:sp>
        <p:nvSpPr>
          <p:cNvPr id="53250" name="Rectangle 2">
            <a:extLst>
              <a:ext uri="{FF2B5EF4-FFF2-40B4-BE49-F238E27FC236}">
                <a16:creationId xmlns:a16="http://schemas.microsoft.com/office/drawing/2014/main" id="{F364C2EE-0747-6B31-391C-88FCCC32F201}"/>
              </a:ext>
            </a:extLst>
          </p:cNvPr>
          <p:cNvSpPr>
            <a:spLocks noGrp="1" noChangeArrowheads="1"/>
          </p:cNvSpPr>
          <p:nvPr>
            <p:ph type="title"/>
          </p:nvPr>
        </p:nvSpPr>
        <p:spPr>
          <a:xfrm>
            <a:off x="1041033" y="316280"/>
            <a:ext cx="6959992" cy="1349420"/>
          </a:xfrm>
        </p:spPr>
        <p:txBody>
          <a:bodyPr>
            <a:noAutofit/>
          </a:bodyPr>
          <a:lstStyle/>
          <a:p>
            <a:pPr eaLnBrk="1" hangingPunct="1"/>
            <a:r>
              <a:rPr lang="es-SV" sz="2400" dirty="0">
                <a:latin typeface="Book Antiqua" panose="02040602050305030304" pitchFamily="18" charset="0"/>
              </a:rPr>
              <a:t>Enfermedades Eritemato </a:t>
            </a:r>
            <a:r>
              <a:rPr lang="mr-IN" sz="2400" dirty="0">
                <a:latin typeface="Book Antiqua" panose="02040602050305030304" pitchFamily="18" charset="0"/>
              </a:rPr>
              <a:t>–</a:t>
            </a:r>
            <a:r>
              <a:rPr lang="es-SV" sz="2400" dirty="0">
                <a:latin typeface="Book Antiqua" panose="02040602050305030304" pitchFamily="18" charset="0"/>
              </a:rPr>
              <a:t> Pápulo - Escamosas</a:t>
            </a:r>
          </a:p>
        </p:txBody>
      </p:sp>
      <p:sp>
        <p:nvSpPr>
          <p:cNvPr id="35843" name="Rectangle 3">
            <a:extLst>
              <a:ext uri="{FF2B5EF4-FFF2-40B4-BE49-F238E27FC236}">
                <a16:creationId xmlns:a16="http://schemas.microsoft.com/office/drawing/2014/main" id="{EFD39104-B4C1-1FE1-1E02-DB9AF94D2286}"/>
              </a:ext>
            </a:extLst>
          </p:cNvPr>
          <p:cNvSpPr>
            <a:spLocks noGrp="1" noChangeArrowheads="1"/>
          </p:cNvSpPr>
          <p:nvPr>
            <p:ph idx="1"/>
          </p:nvPr>
        </p:nvSpPr>
        <p:spPr>
          <a:xfrm>
            <a:off x="390364" y="1861345"/>
            <a:ext cx="8363272" cy="3503311"/>
          </a:xfrm>
        </p:spPr>
        <p:txBody>
          <a:bodyPr anchor="ctr">
            <a:normAutofit lnSpcReduction="10000"/>
          </a:bodyPr>
          <a:lstStyle/>
          <a:p>
            <a:pPr marL="0" indent="0">
              <a:lnSpc>
                <a:spcPct val="120000"/>
              </a:lnSpc>
              <a:buNone/>
            </a:pPr>
            <a:r>
              <a:rPr lang="es-ES_tradnl" sz="1600" dirty="0">
                <a:latin typeface="Book Antiqua" panose="02040602050305030304" pitchFamily="18" charset="0"/>
              </a:rPr>
              <a:t>Capítulos 45, 46, 47, 48 y  49</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Pitiriasis Rosada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Pitiriasis Rubra Pilar</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Poroqueratosis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Psoriasis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Liquen Plano</a:t>
            </a:r>
            <a:endParaRPr lang="en-US" sz="1600" dirty="0">
              <a:latin typeface="Book Antiqua" panose="02040602050305030304" pitchFamily="18" charset="0"/>
            </a:endParaRPr>
          </a:p>
          <a:p>
            <a:pPr marL="0" indent="0">
              <a:lnSpc>
                <a:spcPct val="120000"/>
              </a:lnSpc>
              <a:buNone/>
            </a:pPr>
            <a:r>
              <a:rPr lang="en-US" sz="1600" dirty="0">
                <a:latin typeface="Book Antiqua" panose="02040602050305030304" pitchFamily="18" charset="0"/>
              </a:rPr>
              <a:t>	</a:t>
            </a:r>
            <a:r>
              <a:rPr lang="es-ES_tradnl" sz="1600" dirty="0">
                <a:latin typeface="Book Antiqua" panose="02040602050305030304" pitchFamily="18" charset="0"/>
              </a:rPr>
              <a:t>Liquen Trópico Solar, Liquen Escleroso, Liquen Estriado, Liquen Nitidus,    	Reacción Liquenoide</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B08CFEB5-AF7A-6E39-B42B-B57125B872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4089B82E-EA40-EB48-1F16-36EB4D51F2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121366277"/>
      </p:ext>
    </p:extLst>
  </p:cSld>
  <p:clrMapOvr>
    <a:masterClrMapping/>
  </p:clrMapOvr>
  <p:transition spd="med">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a:xfrm>
            <a:off x="1207404" y="274638"/>
            <a:ext cx="6793620" cy="1143000"/>
          </a:xfrm>
        </p:spPr>
        <p:txBody>
          <a:bodyPr>
            <a:noAutofit/>
          </a:bodyPr>
          <a:lstStyle/>
          <a:p>
            <a:pPr eaLnBrk="1" hangingPunct="1"/>
            <a:r>
              <a:rPr lang="es-MX" sz="2400" dirty="0">
                <a:latin typeface="Book Antiqua" panose="02040602050305030304" pitchFamily="18" charset="0"/>
              </a:rPr>
              <a:t>Enfermedades Psicosomáticas Enfermedades de Transmisión Sexual</a:t>
            </a:r>
            <a:endParaRPr lang="es-ES" sz="2400" dirty="0">
              <a:latin typeface="Book Antiqua" panose="02040602050305030304" pitchFamily="18" charset="0"/>
            </a:endParaRPr>
          </a:p>
        </p:txBody>
      </p:sp>
      <p:sp>
        <p:nvSpPr>
          <p:cNvPr id="54275" name="2 Marcador de contenido"/>
          <p:cNvSpPr>
            <a:spLocks noGrp="1"/>
          </p:cNvSpPr>
          <p:nvPr>
            <p:ph idx="1"/>
          </p:nvPr>
        </p:nvSpPr>
        <p:spPr>
          <a:xfrm>
            <a:off x="489414" y="1916832"/>
            <a:ext cx="8229600" cy="3484984"/>
          </a:xfrm>
        </p:spPr>
        <p:txBody>
          <a:bodyPr>
            <a:noAutofit/>
          </a:bodyPr>
          <a:lstStyle/>
          <a:p>
            <a:pPr marL="0" indent="0">
              <a:buNone/>
            </a:pPr>
            <a:r>
              <a:rPr lang="es-ES_tradnl" sz="1400" dirty="0">
                <a:latin typeface="Book Antiqua" panose="02040602050305030304" pitchFamily="18" charset="0"/>
              </a:rPr>
              <a:t>Capítulo 50 Enfermedades Psicosomáticas</a:t>
            </a:r>
          </a:p>
          <a:p>
            <a:pPr marL="0" indent="0">
              <a:buNone/>
            </a:pPr>
            <a:endParaRPr lang="en-US" sz="1400" dirty="0">
              <a:latin typeface="Book Antiqua" panose="02040602050305030304" pitchFamily="18" charset="0"/>
            </a:endParaRPr>
          </a:p>
          <a:p>
            <a:r>
              <a:rPr lang="es-ES_tradnl" sz="1400" dirty="0">
                <a:latin typeface="Book Antiqua" panose="02040602050305030304" pitchFamily="18" charset="0"/>
              </a:rPr>
              <a:t>Enfermedades Psicogénicas</a:t>
            </a:r>
            <a:r>
              <a:rPr lang="en-US" sz="1400" dirty="0">
                <a:latin typeface="Book Antiqua" panose="02040602050305030304" pitchFamily="18" charset="0"/>
              </a:rPr>
              <a:t>: </a:t>
            </a:r>
            <a:r>
              <a:rPr lang="es-ES_tradnl" sz="1400" dirty="0">
                <a:latin typeface="Book Antiqua" panose="02040602050305030304" pitchFamily="18" charset="0"/>
              </a:rPr>
              <a:t>Excoriaciones Psicogénicas, Lesiones por movimientos compulsivos, Dermatitis Facticia, Fobias, Delirio de Parasitosis, Hiperhidrosis, Tricotilomanía, Onicofagia, Trastorno Dismórfico Corporal, Prurigo Psicopático, </a:t>
            </a:r>
            <a:r>
              <a:rPr lang="es-ES_tradnl" sz="1400" dirty="0" err="1">
                <a:latin typeface="Book Antiqua" panose="02040602050305030304" pitchFamily="18" charset="0"/>
              </a:rPr>
              <a:t>Dinias</a:t>
            </a:r>
            <a:r>
              <a:rPr lang="es-ES_tradnl" sz="1400" dirty="0">
                <a:latin typeface="Book Antiqua" panose="02040602050305030304" pitchFamily="18" charset="0"/>
              </a:rPr>
              <a:t>, Trastornos alimenticios</a:t>
            </a:r>
          </a:p>
          <a:p>
            <a:pPr marL="0" indent="0">
              <a:buNone/>
            </a:pPr>
            <a:endParaRPr lang="en-US" sz="1400" dirty="0">
              <a:latin typeface="Book Antiqua" panose="02040602050305030304" pitchFamily="18" charset="0"/>
            </a:endParaRPr>
          </a:p>
          <a:p>
            <a:pPr marL="0" indent="0">
              <a:buNone/>
            </a:pPr>
            <a:r>
              <a:rPr lang="es-ES_tradnl" sz="1400" dirty="0">
                <a:latin typeface="Book Antiqua" panose="02040602050305030304" pitchFamily="18" charset="0"/>
              </a:rPr>
              <a:t>Capítulos 51, 52 y 53 Enfermedades de Transmisión Sexual</a:t>
            </a:r>
          </a:p>
          <a:p>
            <a:pPr marL="0" indent="0">
              <a:buNone/>
            </a:pPr>
            <a:endParaRPr lang="en-US" sz="1400" dirty="0">
              <a:latin typeface="Book Antiqua" panose="02040602050305030304" pitchFamily="18" charset="0"/>
            </a:endParaRPr>
          </a:p>
          <a:p>
            <a:r>
              <a:rPr lang="es-ES_tradnl" sz="1400" dirty="0">
                <a:latin typeface="Book Antiqua" panose="02040602050305030304" pitchFamily="18" charset="0"/>
              </a:rPr>
              <a:t>Sífilis</a:t>
            </a:r>
            <a:endParaRPr lang="en-US" sz="1400" dirty="0">
              <a:latin typeface="Book Antiqua" panose="02040602050305030304" pitchFamily="18" charset="0"/>
            </a:endParaRPr>
          </a:p>
          <a:p>
            <a:r>
              <a:rPr lang="es-ES_tradnl" sz="1400" dirty="0">
                <a:latin typeface="Book Antiqua" panose="02040602050305030304" pitchFamily="18" charset="0"/>
              </a:rPr>
              <a:t>Chancroide</a:t>
            </a:r>
            <a:endParaRPr lang="en-US" sz="1400" dirty="0">
              <a:latin typeface="Book Antiqua" panose="02040602050305030304" pitchFamily="18" charset="0"/>
            </a:endParaRPr>
          </a:p>
          <a:p>
            <a:r>
              <a:rPr lang="es-ES_tradnl" sz="1400" dirty="0">
                <a:latin typeface="Book Antiqua" panose="02040602050305030304" pitchFamily="18" charset="0"/>
              </a:rPr>
              <a:t>Síndrome de Inmunodeficiencia Adquirida</a:t>
            </a:r>
            <a:endParaRPr lang="en-US" sz="1400" dirty="0">
              <a:latin typeface="Book Antiqua" panose="02040602050305030304" pitchFamily="18" charset="0"/>
            </a:endParaRPr>
          </a:p>
        </p:txBody>
      </p:sp>
      <p:pic>
        <p:nvPicPr>
          <p:cNvPr id="2" name="Imagen 1" descr="Imagen que contiene plato, tabla, firmar, hombre&#10;&#10;El contenido generado por IA puede ser incorrecto.">
            <a:extLst>
              <a:ext uri="{FF2B5EF4-FFF2-40B4-BE49-F238E27FC236}">
                <a16:creationId xmlns:a16="http://schemas.microsoft.com/office/drawing/2014/main" id="{AACD7E8A-5515-13C5-70C4-E2E163A09D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6D7249E5-A51A-7250-A18B-95931CC4ED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617196210"/>
      </p:ext>
    </p:extLst>
  </p:cSld>
  <p:clrMapOvr>
    <a:masterClrMapping/>
  </p:clrMapOvr>
  <p:transition spd="med">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a:xfrm>
            <a:off x="689339" y="280832"/>
            <a:ext cx="7765321" cy="1326321"/>
          </a:xfrm>
        </p:spPr>
        <p:txBody>
          <a:bodyPr>
            <a:noAutofit/>
          </a:bodyPr>
          <a:lstStyle/>
          <a:p>
            <a:pPr eaLnBrk="1" hangingPunct="1"/>
            <a:r>
              <a:rPr lang="es-MX" sz="3600" dirty="0" err="1">
                <a:latin typeface="Book Antiqua" panose="02040602050305030304" pitchFamily="18" charset="0"/>
              </a:rPr>
              <a:t>Genodermatosis</a:t>
            </a:r>
            <a:endParaRPr lang="es-ES" sz="3600" dirty="0">
              <a:latin typeface="Book Antiqua" panose="02040602050305030304" pitchFamily="18" charset="0"/>
            </a:endParaRPr>
          </a:p>
        </p:txBody>
      </p:sp>
      <p:sp>
        <p:nvSpPr>
          <p:cNvPr id="55299" name="2 Marcador de contenido"/>
          <p:cNvSpPr>
            <a:spLocks noGrp="1"/>
          </p:cNvSpPr>
          <p:nvPr>
            <p:ph idx="1"/>
          </p:nvPr>
        </p:nvSpPr>
        <p:spPr>
          <a:xfrm>
            <a:off x="457200" y="1501676"/>
            <a:ext cx="8229600" cy="1373014"/>
          </a:xfrm>
        </p:spPr>
        <p:txBody>
          <a:bodyPr anchor="ctr">
            <a:noAutofit/>
          </a:bodyPr>
          <a:lstStyle/>
          <a:p>
            <a:pPr marL="0" indent="0">
              <a:lnSpc>
                <a:spcPct val="90000"/>
              </a:lnSpc>
              <a:buNone/>
            </a:pPr>
            <a:r>
              <a:rPr lang="es-ES_tradnl" sz="1600" dirty="0">
                <a:latin typeface="Book Antiqua" panose="02040602050305030304" pitchFamily="18" charset="0"/>
              </a:rPr>
              <a:t>Capítulos 54, 55, 56, 57, 58, 59, 60, 61, 62, 63, 64, 65, 66, 67, 68, 69, 70 y 71 </a:t>
            </a:r>
          </a:p>
          <a:p>
            <a:pPr marL="0" indent="0">
              <a:lnSpc>
                <a:spcPct val="90000"/>
              </a:lnSpc>
              <a:buNone/>
            </a:pPr>
            <a:endParaRPr lang="en-US" sz="1600" dirty="0">
              <a:latin typeface="Book Antiqua" panose="02040602050305030304" pitchFamily="18" charset="0"/>
            </a:endParaRPr>
          </a:p>
          <a:p>
            <a:pPr marL="0" indent="0">
              <a:lnSpc>
                <a:spcPct val="90000"/>
              </a:lnSpc>
              <a:buNone/>
            </a:pPr>
            <a:endParaRPr lang="en-US" sz="1400" dirty="0">
              <a:solidFill>
                <a:schemeClr val="tx1">
                  <a:lumMod val="50000"/>
                </a:schemeClr>
              </a:solidFill>
              <a:latin typeface="Book Antiqua" panose="02040602050305030304" pitchFamily="18" charset="0"/>
            </a:endParaRPr>
          </a:p>
        </p:txBody>
      </p:sp>
      <p:sp>
        <p:nvSpPr>
          <p:cNvPr id="2" name="2 Marcador de contenido">
            <a:extLst>
              <a:ext uri="{FF2B5EF4-FFF2-40B4-BE49-F238E27FC236}">
                <a16:creationId xmlns:a16="http://schemas.microsoft.com/office/drawing/2014/main" id="{17205D52-B7D5-79F5-FB7F-B75339A386D7}"/>
              </a:ext>
            </a:extLst>
          </p:cNvPr>
          <p:cNvSpPr txBox="1">
            <a:spLocks/>
          </p:cNvSpPr>
          <p:nvPr/>
        </p:nvSpPr>
        <p:spPr>
          <a:xfrm>
            <a:off x="457200" y="2564904"/>
            <a:ext cx="8229600" cy="3024336"/>
          </a:xfrm>
          <a:prstGeom prst="rect">
            <a:avLst/>
          </a:prstGeom>
        </p:spPr>
        <p:txBody>
          <a:bodyPr vert="horz" lIns="91440" tIns="45720" rIns="91440" bIns="45720" numCol="2"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lnSpc>
                <a:spcPct val="90000"/>
              </a:lnSpc>
              <a:spcAft>
                <a:spcPts val="0"/>
              </a:spcAft>
              <a:buFont typeface="Arial" pitchFamily="34" charset="0"/>
              <a:buNone/>
            </a:pPr>
            <a:endParaRPr lang="en-US" sz="1400" dirty="0">
              <a:solidFill>
                <a:schemeClr val="accent3">
                  <a:lumMod val="75000"/>
                </a:schemeClr>
              </a:solidFill>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Neurofibromatosis</a:t>
            </a:r>
          </a:p>
          <a:p>
            <a:pPr fontAlgn="auto">
              <a:lnSpc>
                <a:spcPct val="90000"/>
              </a:lnSpc>
              <a:spcAft>
                <a:spcPts val="0"/>
              </a:spcAft>
            </a:pPr>
            <a:r>
              <a:rPr lang="es-ES_tradnl" sz="1600" dirty="0">
                <a:latin typeface="Book Antiqua" panose="02040602050305030304" pitchFamily="18" charset="0"/>
              </a:rPr>
              <a:t>Esclerosis Tuberosa</a:t>
            </a:r>
          </a:p>
          <a:p>
            <a:pPr fontAlgn="auto">
              <a:lnSpc>
                <a:spcPct val="90000"/>
              </a:lnSpc>
              <a:spcAft>
                <a:spcPts val="0"/>
              </a:spcAft>
            </a:pPr>
            <a:r>
              <a:rPr lang="es-ES_tradnl" sz="1600" dirty="0">
                <a:latin typeface="Book Antiqua" panose="02040602050305030304" pitchFamily="18" charset="0"/>
              </a:rPr>
              <a:t>Ictiosis</a:t>
            </a:r>
            <a:endParaRPr lang="en-US" sz="1600" dirty="0">
              <a:latin typeface="Book Antiqua" panose="02040602050305030304" pitchFamily="18" charset="0"/>
            </a:endParaRPr>
          </a:p>
          <a:p>
            <a:pPr fontAlgn="auto">
              <a:lnSpc>
                <a:spcPct val="90000"/>
              </a:lnSpc>
              <a:spcAft>
                <a:spcPts val="0"/>
              </a:spcAft>
            </a:pPr>
            <a:r>
              <a:rPr lang="es-ES_tradnl" sz="1600" dirty="0" err="1">
                <a:latin typeface="Book Antiqua" panose="02040602050305030304" pitchFamily="18" charset="0"/>
              </a:rPr>
              <a:t>Queratodermias</a:t>
            </a:r>
            <a:r>
              <a:rPr lang="es-ES_tradnl" sz="1600" dirty="0">
                <a:latin typeface="Book Antiqua" panose="02040602050305030304" pitchFamily="18" charset="0"/>
              </a:rPr>
              <a:t> </a:t>
            </a:r>
            <a:r>
              <a:rPr lang="es-ES_tradnl" sz="1600" dirty="0" err="1">
                <a:latin typeface="Book Antiqua" panose="02040602050305030304" pitchFamily="18" charset="0"/>
              </a:rPr>
              <a:t>Palmoplantares</a:t>
            </a:r>
            <a:r>
              <a:rPr lang="es-ES_tradnl" sz="1600" dirty="0">
                <a:latin typeface="Book Antiqua" panose="02040602050305030304" pitchFamily="18" charset="0"/>
              </a:rPr>
              <a:t> Hereditarias</a:t>
            </a:r>
            <a:endParaRPr lang="en-US"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Epidermólisis Ampollar</a:t>
            </a:r>
            <a:endParaRPr lang="en-US"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Enfermedad de Darier</a:t>
            </a:r>
            <a:endParaRPr lang="en-US"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Incontinencia </a:t>
            </a:r>
            <a:r>
              <a:rPr lang="es-ES_tradnl" sz="1600" dirty="0" err="1">
                <a:latin typeface="Book Antiqua" panose="02040602050305030304" pitchFamily="18" charset="0"/>
              </a:rPr>
              <a:t>Pigmenti</a:t>
            </a:r>
            <a:endParaRPr lang="en-US"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Mastocitosis</a:t>
            </a:r>
          </a:p>
          <a:p>
            <a:pPr fontAlgn="auto">
              <a:lnSpc>
                <a:spcPct val="90000"/>
              </a:lnSpc>
              <a:spcAft>
                <a:spcPts val="0"/>
              </a:spcAft>
            </a:pPr>
            <a:r>
              <a:rPr lang="es-ES_tradnl" sz="1600" dirty="0" err="1">
                <a:latin typeface="Book Antiqua" panose="02040602050305030304" pitchFamily="18" charset="0"/>
              </a:rPr>
              <a:t>Aplasis</a:t>
            </a:r>
            <a:r>
              <a:rPr lang="es-ES_tradnl" sz="1600" dirty="0">
                <a:latin typeface="Book Antiqua" panose="02040602050305030304" pitchFamily="18" charset="0"/>
              </a:rPr>
              <a:t> cutis</a:t>
            </a:r>
          </a:p>
          <a:p>
            <a:pPr fontAlgn="auto">
              <a:lnSpc>
                <a:spcPct val="90000"/>
              </a:lnSpc>
              <a:spcAft>
                <a:spcPts val="0"/>
              </a:spcAft>
            </a:pPr>
            <a:endParaRPr lang="es-ES_tradnl" sz="1600" dirty="0">
              <a:latin typeface="Book Antiqua" panose="02040602050305030304" pitchFamily="18" charset="0"/>
            </a:endParaRPr>
          </a:p>
          <a:p>
            <a:pPr fontAlgn="auto">
              <a:lnSpc>
                <a:spcPct val="90000"/>
              </a:lnSpc>
              <a:spcAft>
                <a:spcPts val="0"/>
              </a:spcAft>
            </a:pPr>
            <a:endParaRPr lang="es-ES_tradnl"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Acrodermatitis </a:t>
            </a:r>
            <a:r>
              <a:rPr lang="es-ES_tradnl" sz="1600" dirty="0" err="1">
                <a:latin typeface="Book Antiqua" panose="02040602050305030304" pitchFamily="18" charset="0"/>
              </a:rPr>
              <a:t>enteropática</a:t>
            </a:r>
            <a:endParaRPr lang="es-ES_tradnl"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Displasias Ectodérmicas </a:t>
            </a:r>
          </a:p>
          <a:p>
            <a:pPr fontAlgn="auto">
              <a:lnSpc>
                <a:spcPct val="90000"/>
              </a:lnSpc>
              <a:spcAft>
                <a:spcPts val="0"/>
              </a:spcAft>
            </a:pPr>
            <a:r>
              <a:rPr lang="es-ES_tradnl" sz="1600" dirty="0" err="1">
                <a:latin typeface="Book Antiqua" panose="02040602050305030304" pitchFamily="18" charset="0"/>
              </a:rPr>
              <a:t>Genitricosis</a:t>
            </a:r>
            <a:endParaRPr lang="es-ES_tradnl"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Enfermedad de Ehlers-Danlos</a:t>
            </a:r>
          </a:p>
          <a:p>
            <a:pPr fontAlgn="auto">
              <a:lnSpc>
                <a:spcPct val="90000"/>
              </a:lnSpc>
              <a:spcAft>
                <a:spcPts val="0"/>
              </a:spcAft>
            </a:pPr>
            <a:r>
              <a:rPr lang="es-ES_tradnl" sz="1600" dirty="0">
                <a:latin typeface="Book Antiqua" panose="02040602050305030304" pitchFamily="18" charset="0"/>
              </a:rPr>
              <a:t>Enfermedad de </a:t>
            </a:r>
            <a:r>
              <a:rPr lang="es-ES_tradnl" sz="1600" dirty="0" err="1">
                <a:latin typeface="Book Antiqua" panose="02040602050305030304" pitchFamily="18" charset="0"/>
              </a:rPr>
              <a:t>Sturge</a:t>
            </a:r>
            <a:r>
              <a:rPr lang="es-ES_tradnl" sz="1600" dirty="0">
                <a:latin typeface="Book Antiqua" panose="02040602050305030304" pitchFamily="18" charset="0"/>
              </a:rPr>
              <a:t>-Weber</a:t>
            </a:r>
          </a:p>
          <a:p>
            <a:pPr fontAlgn="auto">
              <a:lnSpc>
                <a:spcPct val="90000"/>
              </a:lnSpc>
              <a:spcAft>
                <a:spcPts val="0"/>
              </a:spcAft>
            </a:pPr>
            <a:r>
              <a:rPr lang="es-ES_tradnl" sz="1600" dirty="0">
                <a:latin typeface="Book Antiqua" panose="02040602050305030304" pitchFamily="18" charset="0"/>
              </a:rPr>
              <a:t>Hipoplasia Dérmica Focal</a:t>
            </a:r>
          </a:p>
          <a:p>
            <a:pPr fontAlgn="auto">
              <a:lnSpc>
                <a:spcPct val="90000"/>
              </a:lnSpc>
              <a:spcAft>
                <a:spcPts val="0"/>
              </a:spcAft>
            </a:pPr>
            <a:r>
              <a:rPr lang="es-ES_tradnl" sz="1600" dirty="0">
                <a:latin typeface="Book Antiqua" panose="02040602050305030304" pitchFamily="18" charset="0"/>
              </a:rPr>
              <a:t>Síndrome de </a:t>
            </a:r>
            <a:r>
              <a:rPr lang="es-ES_tradnl" sz="1600" dirty="0" err="1">
                <a:latin typeface="Book Antiqua" panose="02040602050305030304" pitchFamily="18" charset="0"/>
              </a:rPr>
              <a:t>Papillon</a:t>
            </a:r>
            <a:r>
              <a:rPr lang="es-ES_tradnl" sz="1600" dirty="0">
                <a:latin typeface="Book Antiqua" panose="02040602050305030304" pitchFamily="18" charset="0"/>
              </a:rPr>
              <a:t>-Lefevre</a:t>
            </a:r>
          </a:p>
          <a:p>
            <a:pPr fontAlgn="auto">
              <a:lnSpc>
                <a:spcPct val="90000"/>
              </a:lnSpc>
              <a:spcAft>
                <a:spcPts val="0"/>
              </a:spcAft>
            </a:pPr>
            <a:r>
              <a:rPr lang="es-ES_tradnl" sz="1600" dirty="0" err="1">
                <a:latin typeface="Book Antiqua" panose="02040602050305030304" pitchFamily="18" charset="0"/>
              </a:rPr>
              <a:t>Síndroma</a:t>
            </a:r>
            <a:r>
              <a:rPr lang="es-ES_tradnl" sz="1600" dirty="0">
                <a:latin typeface="Book Antiqua" panose="02040602050305030304" pitchFamily="18" charset="0"/>
              </a:rPr>
              <a:t> de </a:t>
            </a:r>
            <a:r>
              <a:rPr lang="es-ES_tradnl" sz="1600" dirty="0" err="1">
                <a:latin typeface="Book Antiqua" panose="02040602050305030304" pitchFamily="18" charset="0"/>
              </a:rPr>
              <a:t>Peutz-Jeghers</a:t>
            </a:r>
            <a:endParaRPr lang="es-ES_tradnl"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Xeroderma Pigmentoso</a:t>
            </a:r>
            <a:endParaRPr lang="en-US" sz="1600" dirty="0">
              <a:latin typeface="Book Antiqua" panose="02040602050305030304" pitchFamily="18" charset="0"/>
            </a:endParaRPr>
          </a:p>
          <a:p>
            <a:pPr marL="0" indent="0" fontAlgn="auto">
              <a:lnSpc>
                <a:spcPct val="90000"/>
              </a:lnSpc>
              <a:spcAft>
                <a:spcPts val="0"/>
              </a:spcAft>
              <a:buFont typeface="Arial" pitchFamily="34" charset="0"/>
              <a:buNone/>
            </a:pPr>
            <a:endParaRPr lang="en-US" sz="1400" dirty="0">
              <a:solidFill>
                <a:schemeClr val="tx1">
                  <a:lumMod val="50000"/>
                </a:schemeClr>
              </a:solidFill>
              <a:latin typeface="Book Antiqua" panose="02040602050305030304" pitchFamily="18" charset="0"/>
            </a:endParaRPr>
          </a:p>
        </p:txBody>
      </p:sp>
      <p:pic>
        <p:nvPicPr>
          <p:cNvPr id="5" name="Imagen 4" descr="Imagen que contiene plato, tabla, firmar, hombre&#10;&#10;El contenido generado por IA puede ser incorrecto.">
            <a:extLst>
              <a:ext uri="{FF2B5EF4-FFF2-40B4-BE49-F238E27FC236}">
                <a16:creationId xmlns:a16="http://schemas.microsoft.com/office/drawing/2014/main" id="{9CD70BCA-45B3-AEFF-5928-EC9A531690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6" name="Imagen 5">
            <a:extLst>
              <a:ext uri="{FF2B5EF4-FFF2-40B4-BE49-F238E27FC236}">
                <a16:creationId xmlns:a16="http://schemas.microsoft.com/office/drawing/2014/main" id="{67D49A15-33EE-D151-DAB7-E08F2AECDB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823125513"/>
      </p:ext>
    </p:extLst>
  </p:cSld>
  <p:clrMapOvr>
    <a:masterClrMapping/>
  </p:clrMapOvr>
  <p:transition spd="med">
    <p:fade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3B353-2AE3-297B-29DA-4047C2D33984}"/>
            </a:ext>
          </a:extLst>
        </p:cNvPr>
        <p:cNvGrpSpPr/>
        <p:nvPr/>
      </p:nvGrpSpPr>
      <p:grpSpPr>
        <a:xfrm>
          <a:off x="0" y="0"/>
          <a:ext cx="0" cy="0"/>
          <a:chOff x="0" y="0"/>
          <a:chExt cx="0" cy="0"/>
        </a:xfrm>
      </p:grpSpPr>
      <p:sp>
        <p:nvSpPr>
          <p:cNvPr id="55298" name="1 Título">
            <a:extLst>
              <a:ext uri="{FF2B5EF4-FFF2-40B4-BE49-F238E27FC236}">
                <a16:creationId xmlns:a16="http://schemas.microsoft.com/office/drawing/2014/main" id="{9B97EFE3-EDAF-EA22-A6AA-6976BDB71556}"/>
              </a:ext>
            </a:extLst>
          </p:cNvPr>
          <p:cNvSpPr>
            <a:spLocks noGrp="1"/>
          </p:cNvSpPr>
          <p:nvPr>
            <p:ph type="title"/>
          </p:nvPr>
        </p:nvSpPr>
        <p:spPr>
          <a:xfrm>
            <a:off x="1071972" y="288087"/>
            <a:ext cx="7000055" cy="1326321"/>
          </a:xfrm>
        </p:spPr>
        <p:txBody>
          <a:bodyPr>
            <a:noAutofit/>
          </a:bodyPr>
          <a:lstStyle/>
          <a:p>
            <a:pPr eaLnBrk="1" hangingPunct="1"/>
            <a:r>
              <a:rPr lang="es-MX" sz="3600" dirty="0">
                <a:latin typeface="Book Antiqua" panose="02040602050305030304" pitchFamily="18" charset="0"/>
              </a:rPr>
              <a:t>Infecciones por Bacterias</a:t>
            </a:r>
            <a:endParaRPr lang="es-ES" sz="3600" dirty="0">
              <a:latin typeface="Book Antiqua" panose="02040602050305030304" pitchFamily="18" charset="0"/>
            </a:endParaRPr>
          </a:p>
        </p:txBody>
      </p:sp>
      <p:sp>
        <p:nvSpPr>
          <p:cNvPr id="55299" name="2 Marcador de contenido">
            <a:extLst>
              <a:ext uri="{FF2B5EF4-FFF2-40B4-BE49-F238E27FC236}">
                <a16:creationId xmlns:a16="http://schemas.microsoft.com/office/drawing/2014/main" id="{3B852591-CED4-D76A-4666-714A3BA71ABD}"/>
              </a:ext>
            </a:extLst>
          </p:cNvPr>
          <p:cNvSpPr>
            <a:spLocks noGrp="1"/>
          </p:cNvSpPr>
          <p:nvPr>
            <p:ph idx="1"/>
          </p:nvPr>
        </p:nvSpPr>
        <p:spPr>
          <a:xfrm>
            <a:off x="457199" y="2620283"/>
            <a:ext cx="8229600" cy="3528392"/>
          </a:xfrm>
        </p:spPr>
        <p:txBody>
          <a:bodyPr numCol="2" anchor="ctr">
            <a:noAutofit/>
          </a:bodyPr>
          <a:lstStyle/>
          <a:p>
            <a:pPr marL="0" indent="0">
              <a:lnSpc>
                <a:spcPct val="100000"/>
              </a:lnSpc>
              <a:buNone/>
            </a:pPr>
            <a:endParaRPr lang="en-US" sz="1400" dirty="0">
              <a:latin typeface="Book Antiqua" panose="02040602050305030304" pitchFamily="18" charset="0"/>
            </a:endParaRPr>
          </a:p>
          <a:p>
            <a:pPr>
              <a:lnSpc>
                <a:spcPct val="100000"/>
              </a:lnSpc>
            </a:pPr>
            <a:r>
              <a:rPr lang="es-ES_tradnl" sz="1600" dirty="0">
                <a:latin typeface="Book Antiqua" panose="02040602050305030304" pitchFamily="18" charset="0"/>
              </a:rPr>
              <a:t>Impétigo Vulgar</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Foliculitis</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Furunculosis</a:t>
            </a:r>
          </a:p>
          <a:p>
            <a:pPr>
              <a:lnSpc>
                <a:spcPct val="100000"/>
              </a:lnSpc>
            </a:pPr>
            <a:r>
              <a:rPr lang="es-ES_tradnl" sz="1600" dirty="0">
                <a:latin typeface="Book Antiqua" panose="02040602050305030304" pitchFamily="18" charset="0"/>
              </a:rPr>
              <a:t>Hidrosadenitis Supurativa</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Erisipela</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Ectima</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Síndrome Estafilocócico de Piel Escaldada</a:t>
            </a:r>
          </a:p>
          <a:p>
            <a:pPr>
              <a:lnSpc>
                <a:spcPct val="100000"/>
              </a:lnSpc>
            </a:pPr>
            <a:endParaRPr lang="es-ES_tradnl" sz="1600" dirty="0">
              <a:latin typeface="Book Antiqua" panose="02040602050305030304" pitchFamily="18" charset="0"/>
            </a:endParaRPr>
          </a:p>
          <a:p>
            <a:pPr>
              <a:lnSpc>
                <a:spcPct val="100000"/>
              </a:lnSpc>
            </a:pPr>
            <a:endParaRPr lang="es-ES_tradnl" sz="1600" dirty="0">
              <a:latin typeface="Book Antiqua" panose="02040602050305030304" pitchFamily="18" charset="0"/>
            </a:endParaRPr>
          </a:p>
          <a:p>
            <a:pPr>
              <a:lnSpc>
                <a:spcPct val="100000"/>
              </a:lnSpc>
            </a:pPr>
            <a:endParaRPr lang="es-ES_tradnl" sz="1600" dirty="0">
              <a:latin typeface="Book Antiqua" panose="02040602050305030304" pitchFamily="18" charset="0"/>
            </a:endParaRPr>
          </a:p>
          <a:p>
            <a:pPr>
              <a:lnSpc>
                <a:spcPct val="100000"/>
              </a:lnSpc>
            </a:pPr>
            <a:r>
              <a:rPr lang="es-ES_tradnl" sz="1600" dirty="0" err="1">
                <a:latin typeface="Book Antiqua" panose="02040602050305030304" pitchFamily="18" charset="0"/>
              </a:rPr>
              <a:t>Antrax</a:t>
            </a:r>
            <a:endParaRPr lang="es-ES" sz="1600" dirty="0">
              <a:latin typeface="Book Antiqua" panose="02040602050305030304" pitchFamily="18" charset="0"/>
            </a:endParaRPr>
          </a:p>
          <a:p>
            <a:pPr>
              <a:lnSpc>
                <a:spcPct val="100000"/>
              </a:lnSpc>
            </a:pPr>
            <a:r>
              <a:rPr lang="es-ES_tradnl" sz="1600" dirty="0">
                <a:latin typeface="Book Antiqua" panose="02040602050305030304" pitchFamily="18" charset="0"/>
                <a:ea typeface="MS Mincho" panose="020B0604020202020204" pitchFamily="34" charset="0"/>
                <a:cs typeface="Times New Roman" panose="02020603050405020304" pitchFamily="18" charset="0"/>
              </a:rPr>
              <a:t>Eritrasma</a:t>
            </a:r>
            <a:endParaRPr lang="es-GT" sz="1600" dirty="0">
              <a:latin typeface="Book Antiqua" panose="02040602050305030304" pitchFamily="18" charset="0"/>
              <a:ea typeface="MS Mincho" panose="020B0604020202020204" pitchFamily="34" charset="0"/>
              <a:cs typeface="Times New Roman" panose="02020603050405020304" pitchFamily="18" charset="0"/>
            </a:endParaRPr>
          </a:p>
          <a:p>
            <a:pPr>
              <a:lnSpc>
                <a:spcPct val="100000"/>
              </a:lnSpc>
            </a:pPr>
            <a:r>
              <a:rPr lang="es-ES_tradnl" sz="1600" dirty="0" err="1">
                <a:latin typeface="Book Antiqua" panose="02040602050305030304" pitchFamily="18" charset="0"/>
                <a:ea typeface="MS Mincho" panose="020B0604020202020204" pitchFamily="34" charset="0"/>
                <a:cs typeface="Times New Roman" panose="02020603050405020304" pitchFamily="18" charset="0"/>
              </a:rPr>
              <a:t>Queratolisis</a:t>
            </a:r>
            <a:r>
              <a:rPr lang="es-ES_tradnl" sz="1600" dirty="0">
                <a:latin typeface="Book Antiqua" panose="02040602050305030304" pitchFamily="18" charset="0"/>
                <a:ea typeface="MS Mincho" panose="020B0604020202020204" pitchFamily="34" charset="0"/>
                <a:cs typeface="Times New Roman" panose="02020603050405020304" pitchFamily="18" charset="0"/>
              </a:rPr>
              <a:t> Plantar</a:t>
            </a:r>
          </a:p>
          <a:p>
            <a:pPr>
              <a:lnSpc>
                <a:spcPct val="100000"/>
              </a:lnSpc>
            </a:pPr>
            <a:r>
              <a:rPr lang="es-ES_tradnl" sz="1600" dirty="0">
                <a:latin typeface="Book Antiqua" panose="02040602050305030304" pitchFamily="18" charset="0"/>
                <a:ea typeface="MS Mincho" panose="020B0604020202020204" pitchFamily="34" charset="0"/>
                <a:cs typeface="Times New Roman" panose="02020603050405020304" pitchFamily="18" charset="0"/>
              </a:rPr>
              <a:t>Lepra</a:t>
            </a:r>
          </a:p>
          <a:p>
            <a:pPr>
              <a:lnSpc>
                <a:spcPct val="100000"/>
              </a:lnSpc>
            </a:pPr>
            <a:r>
              <a:rPr lang="es-ES_tradnl" sz="1600" dirty="0">
                <a:latin typeface="Book Antiqua" panose="02040602050305030304" pitchFamily="18" charset="0"/>
                <a:ea typeface="MS Mincho" panose="020B0604020202020204" pitchFamily="34" charset="0"/>
                <a:cs typeface="Times New Roman" panose="02020603050405020304" pitchFamily="18" charset="0"/>
              </a:rPr>
              <a:t>Tuberculosis Cutánea </a:t>
            </a:r>
          </a:p>
          <a:p>
            <a:pPr>
              <a:lnSpc>
                <a:spcPct val="100000"/>
              </a:lnSpc>
            </a:pPr>
            <a:r>
              <a:rPr lang="es-ES_tradnl" sz="1600" dirty="0" err="1">
                <a:latin typeface="Book Antiqua" panose="02040602050305030304" pitchFamily="18" charset="0"/>
                <a:ea typeface="MS Mincho" panose="020B0604020202020204" pitchFamily="34" charset="0"/>
                <a:cs typeface="Times New Roman" panose="02020603050405020304" pitchFamily="18" charset="0"/>
              </a:rPr>
              <a:t>Micobacteriosis</a:t>
            </a:r>
            <a:r>
              <a:rPr lang="es-ES_tradnl" sz="1600" dirty="0">
                <a:latin typeface="Book Antiqua" panose="02040602050305030304" pitchFamily="18" charset="0"/>
                <a:ea typeface="MS Mincho" panose="020B0604020202020204" pitchFamily="34" charset="0"/>
                <a:cs typeface="Times New Roman" panose="02020603050405020304" pitchFamily="18" charset="0"/>
              </a:rPr>
              <a:t> Atípica</a:t>
            </a:r>
          </a:p>
          <a:p>
            <a:pPr>
              <a:lnSpc>
                <a:spcPct val="100000"/>
              </a:lnSpc>
            </a:pPr>
            <a:r>
              <a:rPr lang="es-ES_tradnl" sz="1600" dirty="0" err="1">
                <a:latin typeface="Book Antiqua" panose="02040602050305030304" pitchFamily="18" charset="0"/>
                <a:ea typeface="MS Mincho" panose="020B0604020202020204" pitchFamily="34" charset="0"/>
                <a:cs typeface="Times New Roman" panose="02020603050405020304" pitchFamily="18" charset="0"/>
              </a:rPr>
              <a:t>Borreliosis</a:t>
            </a:r>
            <a:r>
              <a:rPr lang="es-ES_tradnl" sz="1600" dirty="0">
                <a:latin typeface="Book Antiqua" panose="02040602050305030304" pitchFamily="18" charset="0"/>
                <a:ea typeface="MS Mincho" panose="020B0604020202020204" pitchFamily="34" charset="0"/>
                <a:cs typeface="Times New Roman" panose="02020603050405020304" pitchFamily="18" charset="0"/>
              </a:rPr>
              <a:t> de Lyme</a:t>
            </a:r>
          </a:p>
          <a:p>
            <a:pPr>
              <a:lnSpc>
                <a:spcPct val="100000"/>
              </a:lnSpc>
            </a:pPr>
            <a:r>
              <a:rPr lang="es-ES_tradnl" sz="1600" dirty="0" err="1">
                <a:latin typeface="Book Antiqua" panose="02040602050305030304" pitchFamily="18" charset="0"/>
                <a:ea typeface="MS Mincho" panose="020B0604020202020204" pitchFamily="34" charset="0"/>
                <a:cs typeface="Times New Roman" panose="02020603050405020304" pitchFamily="18" charset="0"/>
              </a:rPr>
              <a:t>Tularemia</a:t>
            </a:r>
            <a:endParaRPr lang="es-ES_tradnl" sz="1600" dirty="0">
              <a:latin typeface="Book Antiqua" panose="02040602050305030304" pitchFamily="18" charset="0"/>
              <a:ea typeface="MS Mincho" panose="020B0604020202020204" pitchFamily="34" charset="0"/>
              <a:cs typeface="Times New Roman" panose="02020603050405020304" pitchFamily="18" charset="0"/>
            </a:endParaRPr>
          </a:p>
          <a:p>
            <a:pPr marL="0" indent="0">
              <a:lnSpc>
                <a:spcPct val="100000"/>
              </a:lnSpc>
              <a:buNone/>
            </a:pPr>
            <a:endParaRPr lang="es-GT" sz="1400" dirty="0">
              <a:solidFill>
                <a:schemeClr val="tx1">
                  <a:lumMod val="50000"/>
                </a:schemeClr>
              </a:solidFill>
              <a:latin typeface="Book Antiqua" panose="02040602050305030304" pitchFamily="18" charset="0"/>
              <a:ea typeface="MS Mincho" panose="020B0604020202020204" pitchFamily="34" charset="0"/>
              <a:cs typeface="Times New Roman" panose="02020603050405020304" pitchFamily="18" charset="0"/>
            </a:endParaRPr>
          </a:p>
        </p:txBody>
      </p:sp>
      <p:sp>
        <p:nvSpPr>
          <p:cNvPr id="4" name="2 Marcador de contenido">
            <a:extLst>
              <a:ext uri="{FF2B5EF4-FFF2-40B4-BE49-F238E27FC236}">
                <a16:creationId xmlns:a16="http://schemas.microsoft.com/office/drawing/2014/main" id="{DB46CA36-55B9-6B34-61A8-09A032BB637A}"/>
              </a:ext>
            </a:extLst>
          </p:cNvPr>
          <p:cNvSpPr txBox="1">
            <a:spLocks/>
          </p:cNvSpPr>
          <p:nvPr/>
        </p:nvSpPr>
        <p:spPr>
          <a:xfrm>
            <a:off x="457199" y="2394886"/>
            <a:ext cx="8229600" cy="450795"/>
          </a:xfrm>
          <a:prstGeom prst="rect">
            <a:avLst/>
          </a:prstGeom>
        </p:spPr>
        <p:txBody>
          <a:bodyPr vert="horz" lIns="91440" tIns="45720" rIns="91440" bIns="45720" numCol="1"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nSpc>
                <a:spcPct val="100000"/>
              </a:lnSpc>
              <a:buFont typeface="Arial" panose="020B0604020202020204" pitchFamily="34" charset="0"/>
              <a:buNone/>
            </a:pPr>
            <a:r>
              <a:rPr lang="es-ES_tradnl" sz="1400" dirty="0">
                <a:latin typeface="Book Antiqua" panose="02040602050305030304" pitchFamily="18" charset="0"/>
              </a:rPr>
              <a:t>Capítulos 72, 73, 74, 75, 76, 77, 78, 79, 80, 81, 82, 83,84, 85 y 86</a:t>
            </a:r>
          </a:p>
          <a:p>
            <a:pPr marL="0" indent="0" algn="ctr">
              <a:lnSpc>
                <a:spcPct val="100000"/>
              </a:lnSpc>
              <a:buFont typeface="Arial" panose="020B0604020202020204" pitchFamily="34" charset="0"/>
              <a:buNone/>
            </a:pPr>
            <a:endParaRPr lang="en-US" sz="1400" dirty="0">
              <a:latin typeface="Book Antiqua" panose="02040602050305030304" pitchFamily="18" charset="0"/>
            </a:endParaRPr>
          </a:p>
          <a:p>
            <a:pPr marL="0" indent="0">
              <a:lnSpc>
                <a:spcPct val="100000"/>
              </a:lnSpc>
              <a:buFont typeface="Arial" panose="020B0604020202020204" pitchFamily="34" charset="0"/>
              <a:buNone/>
            </a:pPr>
            <a:endParaRPr lang="es-GT" sz="1400" dirty="0">
              <a:solidFill>
                <a:schemeClr val="tx1">
                  <a:lumMod val="50000"/>
                </a:schemeClr>
              </a:solidFill>
              <a:latin typeface="Book Antiqua" panose="02040602050305030304" pitchFamily="18" charset="0"/>
              <a:ea typeface="MS Mincho" panose="020B0604020202020204" pitchFamily="34" charset="0"/>
              <a:cs typeface="Times New Roman" panose="02020603050405020304" pitchFamily="18" charset="0"/>
            </a:endParaRPr>
          </a:p>
        </p:txBody>
      </p:sp>
      <p:pic>
        <p:nvPicPr>
          <p:cNvPr id="5" name="Imagen 4" descr="Imagen que contiene plato, tabla, firmar, hombre&#10;&#10;El contenido generado por IA puede ser incorrecto.">
            <a:extLst>
              <a:ext uri="{FF2B5EF4-FFF2-40B4-BE49-F238E27FC236}">
                <a16:creationId xmlns:a16="http://schemas.microsoft.com/office/drawing/2014/main" id="{13B2FDE8-2E65-A930-8885-F1E9CA5F5A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6" name="Imagen 5">
            <a:extLst>
              <a:ext uri="{FF2B5EF4-FFF2-40B4-BE49-F238E27FC236}">
                <a16:creationId xmlns:a16="http://schemas.microsoft.com/office/drawing/2014/main" id="{8BFCC5C2-7E50-4EEF-1C8E-7602E127C3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610076225"/>
      </p:ext>
    </p:extLst>
  </p:cSld>
  <p:clrMapOvr>
    <a:masterClrMapping/>
  </p:clrMapOvr>
  <p:transition spd="med">
    <p:fade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a:xfrm>
            <a:off x="648572" y="271897"/>
            <a:ext cx="7765321" cy="1326321"/>
          </a:xfrm>
        </p:spPr>
        <p:txBody>
          <a:bodyPr>
            <a:noAutofit/>
          </a:bodyPr>
          <a:lstStyle/>
          <a:p>
            <a:pPr eaLnBrk="1" hangingPunct="1"/>
            <a:r>
              <a:rPr lang="es-MX" sz="3600" dirty="0">
                <a:latin typeface="Book Antiqua" panose="02040602050305030304" pitchFamily="18" charset="0"/>
              </a:rPr>
              <a:t>Parasitosis Cutáneas</a:t>
            </a:r>
            <a:endParaRPr lang="es-ES" sz="3600" dirty="0">
              <a:latin typeface="Book Antiqua" panose="02040602050305030304" pitchFamily="18" charset="0"/>
            </a:endParaRPr>
          </a:p>
        </p:txBody>
      </p:sp>
      <p:sp>
        <p:nvSpPr>
          <p:cNvPr id="55299" name="2 Marcador de contenido"/>
          <p:cNvSpPr>
            <a:spLocks noGrp="1"/>
          </p:cNvSpPr>
          <p:nvPr>
            <p:ph idx="1"/>
          </p:nvPr>
        </p:nvSpPr>
        <p:spPr>
          <a:xfrm>
            <a:off x="457200" y="1988840"/>
            <a:ext cx="8229600" cy="4251992"/>
          </a:xfrm>
        </p:spPr>
        <p:txBody>
          <a:bodyPr anchor="ctr">
            <a:noAutofit/>
          </a:bodyPr>
          <a:lstStyle/>
          <a:p>
            <a:pPr marL="0" indent="0">
              <a:lnSpc>
                <a:spcPct val="90000"/>
              </a:lnSpc>
              <a:buNone/>
            </a:pPr>
            <a:r>
              <a:rPr lang="es-ES_tradnl" sz="1600" dirty="0">
                <a:latin typeface="Book Antiqua" panose="02040602050305030304" pitchFamily="18" charset="0"/>
              </a:rPr>
              <a:t>Capítulos 87, 88, 89, 90, 91, 92 y 93 Parasitosis Cutáneas</a:t>
            </a:r>
          </a:p>
          <a:p>
            <a:pPr marL="0" indent="0">
              <a:lnSpc>
                <a:spcPct val="90000"/>
              </a:lnSpc>
              <a:buNone/>
            </a:pP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Pediculosis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Escabiasis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Larva Migrans</a:t>
            </a:r>
            <a:endParaRPr lang="en-US" sz="1600" dirty="0">
              <a:latin typeface="Book Antiqua" panose="02040602050305030304" pitchFamily="18" charset="0"/>
            </a:endParaRPr>
          </a:p>
          <a:p>
            <a:pPr marL="0" indent="0">
              <a:lnSpc>
                <a:spcPct val="90000"/>
              </a:lnSpc>
              <a:buNone/>
            </a:pPr>
            <a:r>
              <a:rPr lang="es-ES_tradnl" sz="1600" dirty="0">
                <a:latin typeface="Book Antiqua" panose="02040602050305030304" pitchFamily="18" charset="0"/>
              </a:rPr>
              <a:t>	Larva </a:t>
            </a:r>
            <a:r>
              <a:rPr lang="es-ES_tradnl" sz="1600" dirty="0" err="1">
                <a:latin typeface="Book Antiqua" panose="02040602050305030304" pitchFamily="18" charset="0"/>
              </a:rPr>
              <a:t>Currens</a:t>
            </a:r>
            <a:r>
              <a:rPr lang="es-ES_tradnl" sz="1600" dirty="0">
                <a:latin typeface="Book Antiqua" panose="02040602050305030304" pitchFamily="18" charset="0"/>
              </a:rPr>
              <a:t>, Larva Migrans Visceral, Miasis, </a:t>
            </a:r>
            <a:r>
              <a:rPr lang="es-ES_tradnl" sz="1600" dirty="0" err="1">
                <a:latin typeface="Book Antiqua" panose="02040602050305030304" pitchFamily="18" charset="0"/>
              </a:rPr>
              <a:t>Gnathostomiasis</a:t>
            </a:r>
            <a:r>
              <a:rPr lang="es-ES_tradnl" sz="1600" dirty="0">
                <a:latin typeface="Book Antiqua" panose="02040602050305030304" pitchFamily="18" charset="0"/>
              </a:rPr>
              <a:t> y </a:t>
            </a:r>
            <a:r>
              <a:rPr lang="es-ES_tradnl" sz="1600" dirty="0" err="1">
                <a:latin typeface="Book Antiqua" panose="02040602050305030304" pitchFamily="18" charset="0"/>
              </a:rPr>
              <a:t>Tungiasis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Leishmaniasis</a:t>
            </a:r>
          </a:p>
          <a:p>
            <a:pPr>
              <a:lnSpc>
                <a:spcPct val="90000"/>
              </a:lnSpc>
            </a:pPr>
            <a:r>
              <a:rPr lang="es-ES_tradnl" sz="1600" dirty="0">
                <a:latin typeface="Book Antiqua" panose="02040602050305030304" pitchFamily="18" charset="0"/>
              </a:rPr>
              <a:t>Oncocercosis </a:t>
            </a:r>
          </a:p>
          <a:p>
            <a:pPr>
              <a:lnSpc>
                <a:spcPct val="90000"/>
              </a:lnSpc>
            </a:pPr>
            <a:r>
              <a:rPr lang="es-ES_tradnl" sz="1600" dirty="0">
                <a:latin typeface="Book Antiqua" panose="02040602050305030304" pitchFamily="18" charset="0"/>
              </a:rPr>
              <a:t>Trombidiasis </a:t>
            </a:r>
          </a:p>
          <a:p>
            <a:pPr>
              <a:lnSpc>
                <a:spcPct val="90000"/>
              </a:lnSpc>
            </a:pPr>
            <a:r>
              <a:rPr lang="es-ES_tradnl" sz="1600" dirty="0">
                <a:latin typeface="Book Antiqua" panose="02040602050305030304" pitchFamily="18" charset="0"/>
              </a:rPr>
              <a:t>Amebiasis Cutánea</a:t>
            </a:r>
          </a:p>
          <a:p>
            <a:pPr>
              <a:lnSpc>
                <a:spcPct val="90000"/>
              </a:lnSpc>
            </a:pPr>
            <a:endParaRPr lang="en-US" sz="1600" dirty="0">
              <a:latin typeface="Book Antiqua" panose="02040602050305030304" pitchFamily="18" charset="0"/>
            </a:endParaRPr>
          </a:p>
          <a:p>
            <a:pPr marL="0" indent="0">
              <a:lnSpc>
                <a:spcPct val="90000"/>
              </a:lnSpc>
              <a:buNone/>
            </a:pPr>
            <a:endParaRPr lang="en-US" sz="1600" dirty="0">
              <a:latin typeface="Book Antiqua" panose="02040602050305030304" pitchFamily="18" charset="0"/>
            </a:endParaRPr>
          </a:p>
          <a:p>
            <a:pPr marL="0" indent="0">
              <a:lnSpc>
                <a:spcPct val="90000"/>
              </a:lnSpc>
              <a:buNone/>
            </a:pPr>
            <a:endParaRPr lang="en-US" sz="1600" dirty="0">
              <a:solidFill>
                <a:schemeClr val="accent3">
                  <a:lumMod val="60000"/>
                  <a:lumOff val="40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896FF84C-FC37-5548-D500-FC153DA9DB0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BD8AC776-DCED-4295-2F9E-202999A16A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1383539350"/>
      </p:ext>
    </p:extLst>
  </p:cSld>
  <p:clrMapOvr>
    <a:masterClrMapping/>
  </p:clrMapOvr>
  <p:transition spd="med">
    <p:fade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E9182-CE89-6876-9BD4-DD8108B71CCD}"/>
            </a:ext>
          </a:extLst>
        </p:cNvPr>
        <p:cNvGrpSpPr/>
        <p:nvPr/>
      </p:nvGrpSpPr>
      <p:grpSpPr>
        <a:xfrm>
          <a:off x="0" y="0"/>
          <a:ext cx="0" cy="0"/>
          <a:chOff x="0" y="0"/>
          <a:chExt cx="0" cy="0"/>
        </a:xfrm>
      </p:grpSpPr>
      <p:sp>
        <p:nvSpPr>
          <p:cNvPr id="55298" name="1 Título">
            <a:extLst>
              <a:ext uri="{FF2B5EF4-FFF2-40B4-BE49-F238E27FC236}">
                <a16:creationId xmlns:a16="http://schemas.microsoft.com/office/drawing/2014/main" id="{7B88EBA5-1EC0-5E3C-8267-5F0BBED0C873}"/>
              </a:ext>
            </a:extLst>
          </p:cNvPr>
          <p:cNvSpPr>
            <a:spLocks noGrp="1"/>
          </p:cNvSpPr>
          <p:nvPr>
            <p:ph type="title"/>
          </p:nvPr>
        </p:nvSpPr>
        <p:spPr>
          <a:xfrm>
            <a:off x="689339" y="280832"/>
            <a:ext cx="7765321" cy="1326321"/>
          </a:xfrm>
        </p:spPr>
        <p:txBody>
          <a:bodyPr>
            <a:noAutofit/>
          </a:bodyPr>
          <a:lstStyle/>
          <a:p>
            <a:pPr eaLnBrk="1" hangingPunct="1"/>
            <a:r>
              <a:rPr lang="es-MX" sz="3600" dirty="0">
                <a:latin typeface="Book Antiqua" panose="02040602050305030304" pitchFamily="18" charset="0"/>
              </a:rPr>
              <a:t> </a:t>
            </a:r>
            <a:r>
              <a:rPr lang="es-MX" sz="3400" dirty="0">
                <a:latin typeface="Book Antiqua" panose="02040602050305030304" pitchFamily="18" charset="0"/>
              </a:rPr>
              <a:t>Micosis Superficiales </a:t>
            </a:r>
            <a:br>
              <a:rPr lang="es-MX" sz="3400" dirty="0">
                <a:latin typeface="Book Antiqua" panose="02040602050305030304" pitchFamily="18" charset="0"/>
              </a:rPr>
            </a:br>
            <a:r>
              <a:rPr lang="es-MX" sz="3400" dirty="0">
                <a:latin typeface="Book Antiqua" panose="02040602050305030304" pitchFamily="18" charset="0"/>
              </a:rPr>
              <a:t>y Profundas</a:t>
            </a:r>
            <a:endParaRPr lang="es-ES" sz="3400" dirty="0">
              <a:latin typeface="Book Antiqua" panose="02040602050305030304" pitchFamily="18" charset="0"/>
            </a:endParaRPr>
          </a:p>
        </p:txBody>
      </p:sp>
      <p:sp>
        <p:nvSpPr>
          <p:cNvPr id="55299" name="2 Marcador de contenido">
            <a:extLst>
              <a:ext uri="{FF2B5EF4-FFF2-40B4-BE49-F238E27FC236}">
                <a16:creationId xmlns:a16="http://schemas.microsoft.com/office/drawing/2014/main" id="{7AFC1EDE-9016-9EF0-B90A-BF974EDAC4E9}"/>
              </a:ext>
            </a:extLst>
          </p:cNvPr>
          <p:cNvSpPr>
            <a:spLocks noGrp="1"/>
          </p:cNvSpPr>
          <p:nvPr>
            <p:ph idx="1"/>
          </p:nvPr>
        </p:nvSpPr>
        <p:spPr>
          <a:xfrm>
            <a:off x="482848" y="2420888"/>
            <a:ext cx="8229600" cy="3143272"/>
          </a:xfrm>
        </p:spPr>
        <p:txBody>
          <a:bodyPr anchor="ctr">
            <a:noAutofit/>
          </a:bodyPr>
          <a:lstStyle/>
          <a:p>
            <a:pPr marL="0" indent="0">
              <a:lnSpc>
                <a:spcPct val="90000"/>
              </a:lnSpc>
              <a:buNone/>
            </a:pPr>
            <a:endParaRPr lang="en-US" sz="1600" dirty="0">
              <a:solidFill>
                <a:schemeClr val="tx1">
                  <a:lumMod val="50000"/>
                </a:schemeClr>
              </a:solidFill>
              <a:latin typeface="Book Antiqua" panose="02040602050305030304" pitchFamily="18" charset="0"/>
            </a:endParaRPr>
          </a:p>
          <a:p>
            <a:pPr marL="0" indent="0">
              <a:lnSpc>
                <a:spcPct val="90000"/>
              </a:lnSpc>
              <a:buNone/>
            </a:pPr>
            <a:r>
              <a:rPr lang="es-ES_tradnl" sz="1600" dirty="0">
                <a:latin typeface="Book Antiqua" panose="02040602050305030304" pitchFamily="18" charset="0"/>
              </a:rPr>
              <a:t>Capítulos 94, 95, 96 y  97 Micosis Superficiales</a:t>
            </a:r>
          </a:p>
          <a:p>
            <a:pPr>
              <a:lnSpc>
                <a:spcPct val="90000"/>
              </a:lnSpc>
            </a:pPr>
            <a:r>
              <a:rPr lang="es-ES_tradnl" sz="1600" dirty="0">
                <a:latin typeface="Book Antiqua" panose="02040602050305030304" pitchFamily="18" charset="0"/>
              </a:rPr>
              <a:t>Tiñas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Pitiriasis Versicolor</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Candidosis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Tiña Negra Palmar</a:t>
            </a:r>
          </a:p>
          <a:p>
            <a:pPr>
              <a:lnSpc>
                <a:spcPct val="90000"/>
              </a:lnSpc>
            </a:pPr>
            <a:endParaRPr lang="es-ES_tradnl" sz="1600" dirty="0">
              <a:latin typeface="Book Antiqua" panose="02040602050305030304" pitchFamily="18" charset="0"/>
            </a:endParaRPr>
          </a:p>
          <a:p>
            <a:pPr marL="0" indent="0">
              <a:lnSpc>
                <a:spcPct val="90000"/>
              </a:lnSpc>
              <a:buNone/>
            </a:pPr>
            <a:r>
              <a:rPr lang="es-ES_tradnl" sz="1600" dirty="0">
                <a:latin typeface="Book Antiqua" panose="02040602050305030304" pitchFamily="18" charset="0"/>
              </a:rPr>
              <a:t>Capítulos 98, 99, 100, 101, 102, 103 y 104 Micosis Profundas</a:t>
            </a:r>
          </a:p>
          <a:p>
            <a:pPr>
              <a:lnSpc>
                <a:spcPct val="90000"/>
              </a:lnSpc>
            </a:pPr>
            <a:r>
              <a:rPr lang="es-ES_tradnl" sz="1600" dirty="0">
                <a:latin typeface="Book Antiqua" panose="02040602050305030304" pitchFamily="18" charset="0"/>
              </a:rPr>
              <a:t>Esporotricosis</a:t>
            </a:r>
            <a:endParaRPr lang="en-US" sz="1600" dirty="0">
              <a:latin typeface="Book Antiqua" panose="02040602050305030304" pitchFamily="18" charset="0"/>
            </a:endParaRPr>
          </a:p>
          <a:p>
            <a:pPr>
              <a:lnSpc>
                <a:spcPct val="90000"/>
              </a:lnSpc>
            </a:pPr>
            <a:r>
              <a:rPr lang="es-ES_tradnl" sz="1600" dirty="0" err="1">
                <a:latin typeface="Book Antiqua" panose="02040602050305030304" pitchFamily="18" charset="0"/>
              </a:rPr>
              <a:t>Micetoma</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Actinomicosis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Cromoblastomicosis</a:t>
            </a:r>
          </a:p>
          <a:p>
            <a:pPr>
              <a:lnSpc>
                <a:spcPct val="90000"/>
              </a:lnSpc>
            </a:pPr>
            <a:r>
              <a:rPr lang="es-ES_tradnl" sz="1600" dirty="0">
                <a:latin typeface="Book Antiqua" panose="02040602050305030304" pitchFamily="18" charset="0"/>
              </a:rPr>
              <a:t>Coccidioidomicosis</a:t>
            </a:r>
          </a:p>
          <a:p>
            <a:pPr>
              <a:lnSpc>
                <a:spcPct val="90000"/>
              </a:lnSpc>
            </a:pPr>
            <a:r>
              <a:rPr lang="es-ES_tradnl" sz="1600" dirty="0" err="1">
                <a:latin typeface="Book Antiqua" panose="02040602050305030304" pitchFamily="18" charset="0"/>
              </a:rPr>
              <a:t>Paracoccidioidomicosis</a:t>
            </a:r>
            <a:endParaRPr lang="es-ES_tradnl" sz="1600" dirty="0">
              <a:latin typeface="Book Antiqua" panose="02040602050305030304" pitchFamily="18" charset="0"/>
            </a:endParaRPr>
          </a:p>
          <a:p>
            <a:pPr>
              <a:lnSpc>
                <a:spcPct val="90000"/>
              </a:lnSpc>
            </a:pPr>
            <a:r>
              <a:rPr lang="es-ES_tradnl" sz="1600" dirty="0">
                <a:latin typeface="Book Antiqua" panose="02040602050305030304" pitchFamily="18" charset="0"/>
              </a:rPr>
              <a:t>Criptococosis</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9A152226-859C-C0BD-B58E-0A024C86BF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D172EA78-4228-B669-EDE2-35D45F2331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1626358963"/>
      </p:ext>
    </p:extLst>
  </p:cSld>
  <p:clrMapOvr>
    <a:masterClrMapping/>
  </p:clrMapOvr>
  <p:transition spd="med">
    <p:fade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a:xfrm>
            <a:off x="1041033" y="274638"/>
            <a:ext cx="6959992" cy="1143000"/>
          </a:xfrm>
        </p:spPr>
        <p:txBody>
          <a:bodyPr>
            <a:noAutofit/>
          </a:bodyPr>
          <a:lstStyle/>
          <a:p>
            <a:pPr eaLnBrk="1" hangingPunct="1"/>
            <a:r>
              <a:rPr lang="es-MX" sz="3200" dirty="0">
                <a:latin typeface="Book Antiqua" panose="02040602050305030304" pitchFamily="18" charset="0"/>
              </a:rPr>
              <a:t>Virosis Cutáneas</a:t>
            </a:r>
            <a:endParaRPr lang="es-ES" sz="3200" dirty="0">
              <a:latin typeface="Book Antiqua" panose="02040602050305030304" pitchFamily="18" charset="0"/>
            </a:endParaRPr>
          </a:p>
        </p:txBody>
      </p:sp>
      <p:sp>
        <p:nvSpPr>
          <p:cNvPr id="56323" name="2 Marcador de contenido"/>
          <p:cNvSpPr>
            <a:spLocks noGrp="1"/>
          </p:cNvSpPr>
          <p:nvPr>
            <p:ph idx="1"/>
          </p:nvPr>
        </p:nvSpPr>
        <p:spPr>
          <a:xfrm>
            <a:off x="406229" y="1556792"/>
            <a:ext cx="8229600" cy="4900634"/>
          </a:xfrm>
        </p:spPr>
        <p:txBody>
          <a:bodyPr anchor="ctr">
            <a:normAutofit fontScale="92500" lnSpcReduction="10000"/>
          </a:bodyPr>
          <a:lstStyle/>
          <a:p>
            <a:pPr marL="0" indent="0">
              <a:buNone/>
            </a:pPr>
            <a:r>
              <a:rPr lang="es-ES_tradnl" sz="1600" dirty="0">
                <a:latin typeface="Book Antiqua" panose="02040602050305030304" pitchFamily="18" charset="0"/>
              </a:rPr>
              <a:t>Capítulos 105, 106, 107, 108, 109, 110, 111, 112, 113, 114 y 115</a:t>
            </a:r>
          </a:p>
          <a:p>
            <a:pPr marL="0" indent="0">
              <a:buNone/>
            </a:pPr>
            <a:endParaRPr lang="en-US" sz="1600" dirty="0">
              <a:latin typeface="Book Antiqua" panose="02040602050305030304" pitchFamily="18" charset="0"/>
            </a:endParaRPr>
          </a:p>
          <a:p>
            <a:r>
              <a:rPr lang="es-ES_tradnl" sz="1600" dirty="0">
                <a:latin typeface="Book Antiqua" panose="02040602050305030304" pitchFamily="18" charset="0"/>
              </a:rPr>
              <a:t>Herpes Simple (Aftas)</a:t>
            </a:r>
            <a:endParaRPr lang="en-US" sz="1600" dirty="0">
              <a:latin typeface="Book Antiqua" panose="02040602050305030304" pitchFamily="18" charset="0"/>
            </a:endParaRPr>
          </a:p>
          <a:p>
            <a:r>
              <a:rPr lang="es-ES_tradnl" sz="1600" dirty="0">
                <a:latin typeface="Book Antiqua" panose="02040602050305030304" pitchFamily="18" charset="0"/>
              </a:rPr>
              <a:t>Varicela (Vacuna, Erupción </a:t>
            </a:r>
            <a:r>
              <a:rPr lang="es-ES_tradnl" sz="1600" dirty="0" err="1">
                <a:latin typeface="Book Antiqua" panose="02040602050305030304" pitchFamily="18" charset="0"/>
              </a:rPr>
              <a:t>Variceliforme</a:t>
            </a:r>
            <a:r>
              <a:rPr lang="es-ES_tradnl" sz="1600" dirty="0">
                <a:latin typeface="Book Antiqua" panose="02040602050305030304" pitchFamily="18" charset="0"/>
              </a:rPr>
              <a:t> de Kaposi, Viruela Símica o del Mono)</a:t>
            </a:r>
            <a:endParaRPr lang="en-US" sz="1600" dirty="0">
              <a:latin typeface="Book Antiqua" panose="02040602050305030304" pitchFamily="18" charset="0"/>
            </a:endParaRPr>
          </a:p>
          <a:p>
            <a:r>
              <a:rPr lang="es-ES_tradnl" sz="1600" dirty="0">
                <a:latin typeface="Book Antiqua" panose="02040602050305030304" pitchFamily="18" charset="0"/>
              </a:rPr>
              <a:t>Herpes Zoster (Parálisis de Bell)</a:t>
            </a:r>
            <a:endParaRPr lang="en-US" sz="1600" dirty="0">
              <a:latin typeface="Book Antiqua" panose="02040602050305030304" pitchFamily="18" charset="0"/>
            </a:endParaRPr>
          </a:p>
          <a:p>
            <a:r>
              <a:rPr lang="es-ES_tradnl" sz="1600" dirty="0">
                <a:latin typeface="Book Antiqua" panose="02040602050305030304" pitchFamily="18" charset="0"/>
              </a:rPr>
              <a:t>Molusco Contagioso</a:t>
            </a:r>
          </a:p>
          <a:p>
            <a:r>
              <a:rPr lang="es-ES_tradnl" sz="1600" dirty="0">
                <a:latin typeface="Book Antiqua" panose="02040602050305030304" pitchFamily="18" charset="0"/>
              </a:rPr>
              <a:t>Nódulos de los Ordeñadores y </a:t>
            </a:r>
            <a:r>
              <a:rPr lang="es-ES_tradnl" sz="1600" dirty="0" err="1">
                <a:latin typeface="Book Antiqua" panose="02040602050305030304" pitchFamily="18" charset="0"/>
              </a:rPr>
              <a:t>Orf</a:t>
            </a:r>
            <a:endParaRPr lang="es-ES_tradnl" sz="1600" dirty="0">
              <a:latin typeface="Book Antiqua" panose="02040602050305030304" pitchFamily="18" charset="0"/>
            </a:endParaRPr>
          </a:p>
          <a:p>
            <a:r>
              <a:rPr lang="es-ES_tradnl" sz="1600" dirty="0">
                <a:latin typeface="Book Antiqua" panose="02040602050305030304" pitchFamily="18" charset="0"/>
              </a:rPr>
              <a:t>Rubeola</a:t>
            </a:r>
          </a:p>
          <a:p>
            <a:r>
              <a:rPr lang="es-ES_tradnl" sz="1600" dirty="0">
                <a:latin typeface="Book Antiqua" panose="02040602050305030304" pitchFamily="18" charset="0"/>
              </a:rPr>
              <a:t>Sarampión </a:t>
            </a:r>
          </a:p>
          <a:p>
            <a:r>
              <a:rPr lang="es-ES_tradnl" sz="1600" dirty="0">
                <a:latin typeface="Book Antiqua" panose="02040602050305030304" pitchFamily="18" charset="0"/>
              </a:rPr>
              <a:t>Dengue (</a:t>
            </a:r>
            <a:r>
              <a:rPr lang="es-ES_tradnl" sz="1600" dirty="0" err="1">
                <a:latin typeface="Book Antiqua" panose="02040602050305030304" pitchFamily="18" charset="0"/>
              </a:rPr>
              <a:t>Chikungunya</a:t>
            </a:r>
            <a:r>
              <a:rPr lang="es-ES_tradnl" sz="1600" dirty="0">
                <a:latin typeface="Book Antiqua" panose="02040602050305030304" pitchFamily="18" charset="0"/>
              </a:rPr>
              <a:t> y Zika)</a:t>
            </a:r>
            <a:endParaRPr lang="en-US" sz="1600" dirty="0">
              <a:latin typeface="Book Antiqua" panose="02040602050305030304" pitchFamily="18" charset="0"/>
            </a:endParaRPr>
          </a:p>
          <a:p>
            <a:r>
              <a:rPr lang="es-ES_tradnl" sz="1600" dirty="0">
                <a:latin typeface="Book Antiqua" panose="02040602050305030304" pitchFamily="18" charset="0"/>
              </a:rPr>
              <a:t>Verrugas Virales (Callosidades, hiperplasia epitelial focal, Papulosis Bowenoide)</a:t>
            </a:r>
            <a:endParaRPr lang="en-US" sz="1600" dirty="0">
              <a:latin typeface="Book Antiqua" panose="02040602050305030304" pitchFamily="18" charset="0"/>
            </a:endParaRPr>
          </a:p>
          <a:p>
            <a:r>
              <a:rPr lang="es-ES_tradnl" sz="1600" dirty="0">
                <a:latin typeface="Book Antiqua" panose="02040602050305030304" pitchFamily="18" charset="0"/>
              </a:rPr>
              <a:t>Condilomas Acuminados (Pápulas Perladas del Pene, condiloma gigante)</a:t>
            </a:r>
          </a:p>
          <a:p>
            <a:r>
              <a:rPr lang="es-ES_tradnl" sz="1600" dirty="0">
                <a:latin typeface="Book Antiqua" panose="02040602050305030304" pitchFamily="18" charset="0"/>
              </a:rPr>
              <a:t>Epidermodisplasia Verruciforme</a:t>
            </a:r>
            <a:endParaRPr lang="en-US"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9991ECDC-747B-233A-840D-2B1B4D746E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977F20B1-E2E2-9619-63DD-E68C3517CC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1028630407"/>
      </p:ext>
    </p:extLst>
  </p:cSld>
  <p:clrMapOvr>
    <a:masterClrMapping/>
  </p:clrMapOvr>
  <p:transition spd="med">
    <p:fade thruBlk="1"/>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5C976-8657-2D83-6478-FE7DFFB7B33B}"/>
            </a:ext>
          </a:extLst>
        </p:cNvPr>
        <p:cNvGrpSpPr/>
        <p:nvPr/>
      </p:nvGrpSpPr>
      <p:grpSpPr>
        <a:xfrm>
          <a:off x="0" y="0"/>
          <a:ext cx="0" cy="0"/>
          <a:chOff x="0" y="0"/>
          <a:chExt cx="0" cy="0"/>
        </a:xfrm>
      </p:grpSpPr>
      <p:sp>
        <p:nvSpPr>
          <p:cNvPr id="56322" name="1 Título">
            <a:extLst>
              <a:ext uri="{FF2B5EF4-FFF2-40B4-BE49-F238E27FC236}">
                <a16:creationId xmlns:a16="http://schemas.microsoft.com/office/drawing/2014/main" id="{B83F57BF-897B-77DB-113F-D32D5F67CA98}"/>
              </a:ext>
            </a:extLst>
          </p:cNvPr>
          <p:cNvSpPr>
            <a:spLocks noGrp="1"/>
          </p:cNvSpPr>
          <p:nvPr>
            <p:ph type="title"/>
          </p:nvPr>
        </p:nvSpPr>
        <p:spPr>
          <a:xfrm>
            <a:off x="1041033" y="274638"/>
            <a:ext cx="6959992" cy="1143000"/>
          </a:xfrm>
        </p:spPr>
        <p:txBody>
          <a:bodyPr>
            <a:noAutofit/>
          </a:bodyPr>
          <a:lstStyle/>
          <a:p>
            <a:pPr eaLnBrk="1" hangingPunct="1"/>
            <a:r>
              <a:rPr lang="es-MX" sz="3200" dirty="0">
                <a:latin typeface="Book Antiqua" panose="02040602050305030304" pitchFamily="18" charset="0"/>
              </a:rPr>
              <a:t>Enfermedades del Metabolismo </a:t>
            </a:r>
            <a:br>
              <a:rPr lang="es-MX" sz="3200" dirty="0">
                <a:latin typeface="Book Antiqua" panose="02040602050305030304" pitchFamily="18" charset="0"/>
              </a:rPr>
            </a:br>
            <a:r>
              <a:rPr lang="es-MX" sz="3200" dirty="0">
                <a:latin typeface="Book Antiqua" panose="02040602050305030304" pitchFamily="18" charset="0"/>
              </a:rPr>
              <a:t>y por Depósito</a:t>
            </a:r>
            <a:endParaRPr lang="es-ES" sz="3200" dirty="0">
              <a:latin typeface="Book Antiqua" panose="02040602050305030304" pitchFamily="18" charset="0"/>
            </a:endParaRPr>
          </a:p>
        </p:txBody>
      </p:sp>
      <p:sp>
        <p:nvSpPr>
          <p:cNvPr id="56323" name="2 Marcador de contenido">
            <a:extLst>
              <a:ext uri="{FF2B5EF4-FFF2-40B4-BE49-F238E27FC236}">
                <a16:creationId xmlns:a16="http://schemas.microsoft.com/office/drawing/2014/main" id="{B1C07C3B-D30B-53DC-85E0-D4C661B7438B}"/>
              </a:ext>
            </a:extLst>
          </p:cNvPr>
          <p:cNvSpPr>
            <a:spLocks noGrp="1"/>
          </p:cNvSpPr>
          <p:nvPr>
            <p:ph idx="1"/>
          </p:nvPr>
        </p:nvSpPr>
        <p:spPr>
          <a:xfrm>
            <a:off x="457200" y="1600200"/>
            <a:ext cx="8229600" cy="4900634"/>
          </a:xfrm>
        </p:spPr>
        <p:txBody>
          <a:bodyPr anchor="ctr">
            <a:normAutofit/>
          </a:bodyPr>
          <a:lstStyle/>
          <a:p>
            <a:endParaRPr lang="en-US" dirty="0">
              <a:solidFill>
                <a:schemeClr val="tx1">
                  <a:lumMod val="50000"/>
                </a:schemeClr>
              </a:solidFill>
              <a:latin typeface="Book Antiqua" panose="02040602050305030304" pitchFamily="18" charset="0"/>
            </a:endParaRPr>
          </a:p>
          <a:p>
            <a:pPr marL="0" indent="0">
              <a:buNone/>
            </a:pPr>
            <a:r>
              <a:rPr lang="es-ES_tradnl" sz="1600" dirty="0">
                <a:latin typeface="Book Antiqua" panose="02040602050305030304" pitchFamily="18" charset="0"/>
              </a:rPr>
              <a:t>Capítulos 116, 117, 118, 119, 120, 121 y 122</a:t>
            </a:r>
          </a:p>
          <a:p>
            <a:pPr marL="0" indent="0">
              <a:buNone/>
            </a:pPr>
            <a:endParaRPr lang="en-US" sz="1600" dirty="0">
              <a:latin typeface="Book Antiqua" panose="02040602050305030304" pitchFamily="18" charset="0"/>
            </a:endParaRPr>
          </a:p>
          <a:p>
            <a:r>
              <a:rPr lang="es-ES_tradnl" sz="1600" dirty="0">
                <a:latin typeface="Book Antiqua" panose="02040602050305030304" pitchFamily="18" charset="0"/>
              </a:rPr>
              <a:t>Acantosis Nigricans</a:t>
            </a:r>
          </a:p>
          <a:p>
            <a:r>
              <a:rPr lang="es-ES_tradnl" sz="1600" dirty="0">
                <a:latin typeface="Book Antiqua" panose="02040602050305030304" pitchFamily="18" charset="0"/>
              </a:rPr>
              <a:t>Amiloidosis Cutánea</a:t>
            </a:r>
            <a:endParaRPr lang="en-US" sz="1600" dirty="0">
              <a:latin typeface="Book Antiqua" panose="02040602050305030304" pitchFamily="18" charset="0"/>
            </a:endParaRPr>
          </a:p>
          <a:p>
            <a:r>
              <a:rPr lang="es-ES_tradnl" sz="1600" dirty="0">
                <a:latin typeface="Book Antiqua" panose="02040602050305030304" pitchFamily="18" charset="0"/>
              </a:rPr>
              <a:t>Gota</a:t>
            </a:r>
          </a:p>
          <a:p>
            <a:r>
              <a:rPr lang="es-ES_tradnl" sz="1600" dirty="0" err="1">
                <a:latin typeface="Book Antiqua" panose="02040602050305030304" pitchFamily="18" charset="0"/>
              </a:rPr>
              <a:t>Necrobiosis</a:t>
            </a:r>
            <a:r>
              <a:rPr lang="es-ES_tradnl" sz="1600" dirty="0">
                <a:latin typeface="Book Antiqua" panose="02040602050305030304" pitchFamily="18" charset="0"/>
              </a:rPr>
              <a:t> </a:t>
            </a:r>
            <a:r>
              <a:rPr lang="es-ES_tradnl" sz="1600" dirty="0" err="1">
                <a:latin typeface="Book Antiqua" panose="02040602050305030304" pitchFamily="18" charset="0"/>
              </a:rPr>
              <a:t>Lipoídica</a:t>
            </a:r>
            <a:r>
              <a:rPr lang="es-ES_tradnl" sz="1600" dirty="0">
                <a:latin typeface="Book Antiqua" panose="02040602050305030304" pitchFamily="18" charset="0"/>
              </a:rPr>
              <a:t> (Dermopatía Diabética y Nódulos Reumatoides)</a:t>
            </a:r>
            <a:endParaRPr lang="en-US" sz="1600" dirty="0">
              <a:latin typeface="Book Antiqua" panose="02040602050305030304" pitchFamily="18" charset="0"/>
            </a:endParaRPr>
          </a:p>
          <a:p>
            <a:r>
              <a:rPr lang="es-ES_tradnl" sz="1600" dirty="0">
                <a:latin typeface="Book Antiqua" panose="02040602050305030304" pitchFamily="18" charset="0"/>
              </a:rPr>
              <a:t>Porfirias</a:t>
            </a:r>
          </a:p>
          <a:p>
            <a:r>
              <a:rPr lang="es-ES_tradnl" sz="1600" dirty="0" err="1">
                <a:latin typeface="Book Antiqua" panose="02040602050305030304" pitchFamily="18" charset="0"/>
              </a:rPr>
              <a:t>Hidroa</a:t>
            </a:r>
            <a:r>
              <a:rPr lang="es-ES_tradnl" sz="1600" dirty="0">
                <a:latin typeface="Book Antiqua" panose="02040602050305030304" pitchFamily="18" charset="0"/>
              </a:rPr>
              <a:t> </a:t>
            </a:r>
            <a:r>
              <a:rPr lang="es-ES_tradnl" sz="1600" dirty="0" err="1">
                <a:latin typeface="Book Antiqua" panose="02040602050305030304" pitchFamily="18" charset="0"/>
              </a:rPr>
              <a:t>Vacuniforme</a:t>
            </a:r>
            <a:r>
              <a:rPr lang="es-ES_tradnl" sz="1600" dirty="0">
                <a:latin typeface="Book Antiqua" panose="02040602050305030304" pitchFamily="18" charset="0"/>
              </a:rPr>
              <a:t> y Trastorno </a:t>
            </a:r>
            <a:r>
              <a:rPr lang="es-ES_tradnl" sz="1600" dirty="0" err="1">
                <a:latin typeface="Book Antiqua" panose="02040602050305030304" pitchFamily="18" charset="0"/>
              </a:rPr>
              <a:t>Linfoproliferativo</a:t>
            </a:r>
            <a:r>
              <a:rPr lang="es-ES_tradnl" sz="1600" dirty="0">
                <a:latin typeface="Book Antiqua" panose="02040602050305030304" pitchFamily="18" charset="0"/>
              </a:rPr>
              <a:t> tipo </a:t>
            </a:r>
            <a:r>
              <a:rPr lang="es-ES_tradnl" sz="1600" dirty="0" err="1">
                <a:latin typeface="Book Antiqua" panose="02040602050305030304" pitchFamily="18" charset="0"/>
              </a:rPr>
              <a:t>Hidroa</a:t>
            </a:r>
            <a:r>
              <a:rPr lang="es-ES_tradnl" sz="1600" dirty="0">
                <a:latin typeface="Book Antiqua" panose="02040602050305030304" pitchFamily="18" charset="0"/>
              </a:rPr>
              <a:t> </a:t>
            </a:r>
            <a:r>
              <a:rPr lang="es-ES_tradnl" sz="1600" dirty="0" err="1">
                <a:latin typeface="Book Antiqua" panose="02040602050305030304" pitchFamily="18" charset="0"/>
              </a:rPr>
              <a:t>Vacuniforme</a:t>
            </a:r>
            <a:r>
              <a:rPr lang="es-ES_tradnl" sz="1600" dirty="0">
                <a:latin typeface="Book Antiqua" panose="02040602050305030304" pitchFamily="18" charset="0"/>
              </a:rPr>
              <a:t> </a:t>
            </a:r>
            <a:endParaRPr lang="en-US" sz="1600" dirty="0">
              <a:latin typeface="Book Antiqua" panose="02040602050305030304" pitchFamily="18" charset="0"/>
            </a:endParaRPr>
          </a:p>
          <a:p>
            <a:r>
              <a:rPr lang="es-ES_tradnl" sz="1600" dirty="0">
                <a:latin typeface="Book Antiqua" panose="02040602050305030304" pitchFamily="18" charset="0"/>
              </a:rPr>
              <a:t>Xantomas (Xantoma </a:t>
            </a:r>
            <a:r>
              <a:rPr lang="es-ES_tradnl" sz="1600" dirty="0" err="1">
                <a:latin typeface="Book Antiqua" panose="02040602050305030304" pitchFamily="18" charset="0"/>
              </a:rPr>
              <a:t>verruciforme</a:t>
            </a:r>
            <a:r>
              <a:rPr lang="es-ES_tradnl" sz="1600" dirty="0">
                <a:latin typeface="Book Antiqua" panose="02040602050305030304" pitchFamily="18" charset="0"/>
              </a:rPr>
              <a:t>, características hiperlipoproteinemia)</a:t>
            </a:r>
            <a:endParaRPr lang="en-US" sz="1600" dirty="0">
              <a:latin typeface="Book Antiqua" panose="02040602050305030304" pitchFamily="18" charset="0"/>
            </a:endParaRPr>
          </a:p>
          <a:p>
            <a:endParaRPr lang="en-US" dirty="0">
              <a:solidFill>
                <a:schemeClr val="tx1">
                  <a:lumMod val="50000"/>
                </a:schemeClr>
              </a:solidFill>
              <a:latin typeface="Book Antiqua" panose="02040602050305030304" pitchFamily="18" charset="0"/>
            </a:endParaRPr>
          </a:p>
          <a:p>
            <a:pPr marL="0" indent="0">
              <a:buNone/>
            </a:pPr>
            <a:endParaRPr lang="en-US" dirty="0">
              <a:solidFill>
                <a:schemeClr val="accent3">
                  <a:lumMod val="60000"/>
                  <a:lumOff val="40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AA88EDAD-92A9-C10D-8BFC-68BE7D1340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1AB28CB5-017B-8381-F22A-EF44730423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2169585297"/>
      </p:ext>
    </p:extLst>
  </p:cSld>
  <p:clrMapOvr>
    <a:masterClrMapping/>
  </p:clrMapOvr>
  <p:transition spd="med">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577A6-D567-6B0A-55E3-83493E261178}"/>
            </a:ext>
          </a:extLst>
        </p:cNvPr>
        <p:cNvGrpSpPr/>
        <p:nvPr/>
      </p:nvGrpSpPr>
      <p:grpSpPr>
        <a:xfrm>
          <a:off x="0" y="0"/>
          <a:ext cx="0" cy="0"/>
          <a:chOff x="0" y="0"/>
          <a:chExt cx="0" cy="0"/>
        </a:xfrm>
      </p:grpSpPr>
      <p:sp>
        <p:nvSpPr>
          <p:cNvPr id="56322" name="1 Título">
            <a:extLst>
              <a:ext uri="{FF2B5EF4-FFF2-40B4-BE49-F238E27FC236}">
                <a16:creationId xmlns:a16="http://schemas.microsoft.com/office/drawing/2014/main" id="{ADFA42B5-EC0C-4DDD-66C7-F30F94D6AEC7}"/>
              </a:ext>
            </a:extLst>
          </p:cNvPr>
          <p:cNvSpPr>
            <a:spLocks noGrp="1"/>
          </p:cNvSpPr>
          <p:nvPr>
            <p:ph type="title"/>
          </p:nvPr>
        </p:nvSpPr>
        <p:spPr>
          <a:xfrm>
            <a:off x="1041033" y="274638"/>
            <a:ext cx="6959992" cy="1143000"/>
          </a:xfrm>
        </p:spPr>
        <p:txBody>
          <a:bodyPr>
            <a:noAutofit/>
          </a:bodyPr>
          <a:lstStyle/>
          <a:p>
            <a:pPr eaLnBrk="1" hangingPunct="1"/>
            <a:r>
              <a:rPr lang="es-MX" sz="3200" dirty="0">
                <a:latin typeface="Book Antiqua" panose="02040602050305030304" pitchFamily="18" charset="0"/>
              </a:rPr>
              <a:t>Nevos</a:t>
            </a:r>
            <a:endParaRPr lang="es-ES" sz="3200" dirty="0">
              <a:latin typeface="Book Antiqua" panose="02040602050305030304" pitchFamily="18" charset="0"/>
            </a:endParaRPr>
          </a:p>
        </p:txBody>
      </p:sp>
      <p:sp>
        <p:nvSpPr>
          <p:cNvPr id="56323" name="2 Marcador de contenido">
            <a:extLst>
              <a:ext uri="{FF2B5EF4-FFF2-40B4-BE49-F238E27FC236}">
                <a16:creationId xmlns:a16="http://schemas.microsoft.com/office/drawing/2014/main" id="{6A5C1825-B589-C526-9626-AB677DA2FF6C}"/>
              </a:ext>
            </a:extLst>
          </p:cNvPr>
          <p:cNvSpPr>
            <a:spLocks noGrp="1"/>
          </p:cNvSpPr>
          <p:nvPr>
            <p:ph idx="1"/>
          </p:nvPr>
        </p:nvSpPr>
        <p:spPr>
          <a:xfrm>
            <a:off x="457200" y="1916832"/>
            <a:ext cx="8229600" cy="3867670"/>
          </a:xfrm>
        </p:spPr>
        <p:txBody>
          <a:bodyPr anchor="ctr">
            <a:normAutofit fontScale="77500" lnSpcReduction="20000"/>
          </a:bodyPr>
          <a:lstStyle/>
          <a:p>
            <a:pPr marL="0" indent="0">
              <a:buNone/>
            </a:pPr>
            <a:r>
              <a:rPr lang="es-ES_tradnl" sz="1600" dirty="0">
                <a:latin typeface="Book Antiqua" panose="02040602050305030304" pitchFamily="18" charset="0"/>
              </a:rPr>
              <a:t>Capítulos 123, 124, 125, 126, 127, 128, 129, 130, 131 y 132</a:t>
            </a:r>
          </a:p>
          <a:p>
            <a:pPr marL="0" indent="0">
              <a:buNone/>
            </a:pPr>
            <a:endParaRPr lang="es-ES_tradnl" sz="1600" dirty="0">
              <a:latin typeface="Book Antiqua" panose="02040602050305030304" pitchFamily="18" charset="0"/>
            </a:endParaRPr>
          </a:p>
          <a:p>
            <a:r>
              <a:rPr lang="es-ES_tradnl" sz="1600" dirty="0">
                <a:latin typeface="Book Antiqua" panose="02040602050305030304" pitchFamily="18" charset="0"/>
              </a:rPr>
              <a:t>Nevos Melanocíticos  (Nevos de Unión, Compuesto, Intradérmico, Congénitos y Atípicos)</a:t>
            </a:r>
            <a:endParaRPr lang="en-US" sz="1600" dirty="0">
              <a:latin typeface="Book Antiqua" panose="02040602050305030304" pitchFamily="18" charset="0"/>
            </a:endParaRPr>
          </a:p>
          <a:p>
            <a:r>
              <a:rPr lang="es-ES_tradnl" sz="1600" dirty="0">
                <a:latin typeface="Book Antiqua" panose="02040602050305030304" pitchFamily="18" charset="0"/>
              </a:rPr>
              <a:t>Nevo Verrugoso Epidérmico (Melanosis de Becker, Nevo de </a:t>
            </a:r>
            <a:r>
              <a:rPr lang="es-ES_tradnl" sz="1600" dirty="0" err="1">
                <a:latin typeface="Book Antiqua" panose="02040602050305030304" pitchFamily="18" charset="0"/>
              </a:rPr>
              <a:t>Spillus</a:t>
            </a:r>
            <a:r>
              <a:rPr lang="es-ES_tradnl" sz="1600" dirty="0">
                <a:latin typeface="Book Antiqua" panose="02040602050305030304" pitchFamily="18" charset="0"/>
              </a:rPr>
              <a:t>, </a:t>
            </a:r>
            <a:r>
              <a:rPr lang="es-ES_tradnl" sz="1600" dirty="0" err="1">
                <a:latin typeface="Book Antiqua" panose="02040602050305030304" pitchFamily="18" charset="0"/>
              </a:rPr>
              <a:t>Comedónico</a:t>
            </a:r>
            <a:r>
              <a:rPr lang="es-ES_tradnl" sz="1600" dirty="0">
                <a:latin typeface="Book Antiqua" panose="02040602050305030304" pitchFamily="18" charset="0"/>
              </a:rPr>
              <a:t>, Ecrino y Apocrino)</a:t>
            </a:r>
            <a:endParaRPr lang="en-US" sz="1600" dirty="0">
              <a:latin typeface="Book Antiqua" panose="02040602050305030304" pitchFamily="18" charset="0"/>
            </a:endParaRPr>
          </a:p>
          <a:p>
            <a:r>
              <a:rPr lang="es-ES_tradnl" sz="1600" dirty="0">
                <a:latin typeface="Book Antiqua" panose="02040602050305030304" pitchFamily="18" charset="0"/>
              </a:rPr>
              <a:t>Nevo Epidérmico Verrugoso Inflamatorio Lineal (NEVIL)</a:t>
            </a:r>
          </a:p>
          <a:p>
            <a:r>
              <a:rPr lang="es-ES_tradnl" sz="1600" dirty="0">
                <a:latin typeface="Book Antiqua" panose="02040602050305030304" pitchFamily="18" charset="0"/>
              </a:rPr>
              <a:t>Nevo Sebáceo </a:t>
            </a:r>
          </a:p>
          <a:p>
            <a:r>
              <a:rPr lang="es-ES_tradnl" sz="1600" dirty="0">
                <a:latin typeface="Book Antiqua" panose="02040602050305030304" pitchFamily="18" charset="0"/>
              </a:rPr>
              <a:t>Mancha </a:t>
            </a:r>
            <a:r>
              <a:rPr lang="es-ES_tradnl" sz="1600" dirty="0" err="1">
                <a:latin typeface="Book Antiqua" panose="02040602050305030304" pitchFamily="18" charset="0"/>
              </a:rPr>
              <a:t>Mongolica</a:t>
            </a:r>
            <a:endParaRPr lang="es-ES_tradnl" sz="1600" dirty="0">
              <a:latin typeface="Book Antiqua" panose="02040602050305030304" pitchFamily="18" charset="0"/>
            </a:endParaRPr>
          </a:p>
          <a:p>
            <a:r>
              <a:rPr lang="es-ES_tradnl" sz="1600" dirty="0">
                <a:latin typeface="Book Antiqua" panose="02040602050305030304" pitchFamily="18" charset="0"/>
              </a:rPr>
              <a:t>Nevo Azul</a:t>
            </a:r>
          </a:p>
          <a:p>
            <a:r>
              <a:rPr lang="es-ES_tradnl" sz="1600" dirty="0">
                <a:latin typeface="Book Antiqua" panose="02040602050305030304" pitchFamily="18" charset="0"/>
              </a:rPr>
              <a:t>Nevo </a:t>
            </a:r>
            <a:r>
              <a:rPr lang="es-ES_tradnl" sz="1600" dirty="0" err="1">
                <a:latin typeface="Book Antiqua" panose="02040602050305030304" pitchFamily="18" charset="0"/>
              </a:rPr>
              <a:t>Ota</a:t>
            </a:r>
            <a:endParaRPr lang="en-US" sz="1600" dirty="0">
              <a:latin typeface="Book Antiqua" panose="02040602050305030304" pitchFamily="18" charset="0"/>
            </a:endParaRPr>
          </a:p>
          <a:p>
            <a:r>
              <a:rPr lang="es-ES_tradnl" sz="1600" dirty="0">
                <a:latin typeface="Book Antiqua" panose="02040602050305030304" pitchFamily="18" charset="0"/>
              </a:rPr>
              <a:t>Nevo de Spitz</a:t>
            </a:r>
            <a:endParaRPr lang="en-US" sz="1600" dirty="0">
              <a:latin typeface="Book Antiqua" panose="02040602050305030304" pitchFamily="18" charset="0"/>
            </a:endParaRPr>
          </a:p>
          <a:p>
            <a:r>
              <a:rPr lang="es-ES_tradnl" sz="1600" dirty="0">
                <a:latin typeface="Book Antiqua" panose="02040602050305030304" pitchFamily="18" charset="0"/>
              </a:rPr>
              <a:t>Nevo de Sutton</a:t>
            </a:r>
          </a:p>
          <a:p>
            <a:r>
              <a:rPr lang="es-ES_tradnl" sz="1600" dirty="0">
                <a:latin typeface="Book Antiqua" panose="02040602050305030304" pitchFamily="18" charset="0"/>
              </a:rPr>
              <a:t>Nevo Lipomatoso Cutáneo Superficial</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2130CFC-4066-5A7B-1135-9EE9674AA1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2F511780-8FC9-DB5B-1470-C7BF80A7BA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2961004890"/>
      </p:ext>
    </p:extLst>
  </p:cSld>
  <p:clrMapOvr>
    <a:masterClrMapping/>
  </p:clrMapOvr>
  <p:transition spd="med">
    <p:fade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a:xfrm>
            <a:off x="1071538" y="274638"/>
            <a:ext cx="6929486" cy="1368412"/>
          </a:xfrm>
        </p:spPr>
        <p:txBody>
          <a:bodyPr>
            <a:normAutofit fontScale="90000"/>
          </a:bodyPr>
          <a:lstStyle/>
          <a:p>
            <a:pPr eaLnBrk="1" hangingPunct="1"/>
            <a:r>
              <a:rPr lang="es-MX" sz="3600" dirty="0">
                <a:latin typeface="Book Antiqua" panose="02040602050305030304" pitchFamily="18" charset="0"/>
              </a:rPr>
              <a:t>Enfermedades de los Anexos (Tricopatías y Onicopatías)</a:t>
            </a:r>
            <a:endParaRPr lang="es-ES" sz="3600" dirty="0">
              <a:latin typeface="Book Antiqua" panose="02040602050305030304" pitchFamily="18" charset="0"/>
            </a:endParaRPr>
          </a:p>
        </p:txBody>
      </p:sp>
      <p:sp>
        <p:nvSpPr>
          <p:cNvPr id="57347" name="2 Marcador de contenido"/>
          <p:cNvSpPr>
            <a:spLocks noGrp="1"/>
          </p:cNvSpPr>
          <p:nvPr>
            <p:ph idx="1"/>
          </p:nvPr>
        </p:nvSpPr>
        <p:spPr>
          <a:xfrm>
            <a:off x="457200" y="1988840"/>
            <a:ext cx="8229600" cy="3902694"/>
          </a:xfrm>
        </p:spPr>
        <p:txBody>
          <a:bodyPr anchor="ctr">
            <a:normAutofit/>
          </a:bodyPr>
          <a:lstStyle/>
          <a:p>
            <a:pPr marL="0" indent="0">
              <a:buNone/>
            </a:pPr>
            <a:r>
              <a:rPr lang="es-ES_tradnl" sz="1600" dirty="0">
                <a:latin typeface="Book Antiqua" panose="02040602050305030304" pitchFamily="18" charset="0"/>
              </a:rPr>
              <a:t>Capítulos 133, 134, 135, 136, 137 y 138 Enfermedades de los Anexos</a:t>
            </a:r>
          </a:p>
          <a:p>
            <a:pPr marL="0" indent="0">
              <a:buNone/>
            </a:pPr>
            <a:endParaRPr lang="en-US" sz="1600" dirty="0">
              <a:latin typeface="Book Antiqua" panose="02040602050305030304" pitchFamily="18" charset="0"/>
            </a:endParaRPr>
          </a:p>
          <a:p>
            <a:r>
              <a:rPr lang="es-ES_tradnl" sz="1600" dirty="0">
                <a:latin typeface="Book Antiqua" panose="02040602050305030304" pitchFamily="18" charset="0"/>
              </a:rPr>
              <a:t>Alopecias</a:t>
            </a:r>
            <a:endParaRPr lang="en-US" sz="1600" dirty="0">
              <a:latin typeface="Book Antiqua" panose="02040602050305030304" pitchFamily="18" charset="0"/>
            </a:endParaRPr>
          </a:p>
          <a:p>
            <a:r>
              <a:rPr lang="es-ES_tradnl" sz="1600" dirty="0" err="1">
                <a:latin typeface="Book Antiqua" panose="02040602050305030304" pitchFamily="18" charset="0"/>
              </a:rPr>
              <a:t>Alopecía</a:t>
            </a:r>
            <a:r>
              <a:rPr lang="es-ES_tradnl" sz="1600" dirty="0">
                <a:latin typeface="Book Antiqua" panose="02040602050305030304" pitchFamily="18" charset="0"/>
              </a:rPr>
              <a:t> Areata</a:t>
            </a:r>
            <a:endParaRPr lang="en-US" sz="1600" dirty="0">
              <a:latin typeface="Book Antiqua" panose="02040602050305030304" pitchFamily="18" charset="0"/>
            </a:endParaRPr>
          </a:p>
          <a:p>
            <a:r>
              <a:rPr lang="es-ES_tradnl" sz="1600" dirty="0">
                <a:latin typeface="Book Antiqua" panose="02040602050305030304" pitchFamily="18" charset="0"/>
              </a:rPr>
              <a:t>Piedras </a:t>
            </a:r>
          </a:p>
          <a:p>
            <a:r>
              <a:rPr lang="es-ES_tradnl" sz="1600" dirty="0">
                <a:latin typeface="Book Antiqua" panose="02040602050305030304" pitchFamily="18" charset="0"/>
              </a:rPr>
              <a:t>Tricomicosis Axilar</a:t>
            </a:r>
            <a:endParaRPr lang="en-US" sz="1600" dirty="0">
              <a:latin typeface="Book Antiqua" panose="02040602050305030304" pitchFamily="18" charset="0"/>
            </a:endParaRPr>
          </a:p>
          <a:p>
            <a:r>
              <a:rPr lang="es-ES_tradnl" sz="1600" dirty="0" err="1">
                <a:latin typeface="Book Antiqua" panose="02040602050305030304" pitchFamily="18" charset="0"/>
              </a:rPr>
              <a:t>Onicopatías</a:t>
            </a:r>
            <a:endParaRPr lang="en-US" sz="1600" dirty="0">
              <a:latin typeface="Book Antiqua" panose="02040602050305030304" pitchFamily="18" charset="0"/>
            </a:endParaRPr>
          </a:p>
          <a:p>
            <a:r>
              <a:rPr lang="es-ES_tradnl" sz="1600" dirty="0">
                <a:latin typeface="Book Antiqua" panose="02040602050305030304" pitchFamily="18" charset="0"/>
              </a:rPr>
              <a:t>Onicocriptosis (Exostosis Subungueal)</a:t>
            </a:r>
            <a:endParaRPr lang="en-US" sz="1600" dirty="0">
              <a:latin typeface="Book Antiqua" panose="02040602050305030304" pitchFamily="18" charset="0"/>
            </a:endParaRPr>
          </a:p>
          <a:p>
            <a:pPr marL="0" indent="0">
              <a:buNone/>
            </a:pPr>
            <a:endParaRPr lang="en-US" dirty="0">
              <a:solidFill>
                <a:schemeClr val="accent3">
                  <a:lumMod val="60000"/>
                  <a:lumOff val="40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E26F8FC3-BAE9-09A7-58A4-3F004B1408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0862A86B-72BC-C758-867F-FFDCD62A1F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2907419956"/>
      </p:ext>
    </p:extLst>
  </p:cSld>
  <p:clrMapOvr>
    <a:masterClrMapping/>
  </p:clrMapOvr>
  <p:transition spd="med">
    <p:fade thruBlk="1"/>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D4AF-8358-A53A-AAB8-4A6E0242901B}"/>
            </a:ext>
          </a:extLst>
        </p:cNvPr>
        <p:cNvGrpSpPr/>
        <p:nvPr/>
      </p:nvGrpSpPr>
      <p:grpSpPr>
        <a:xfrm>
          <a:off x="0" y="0"/>
          <a:ext cx="0" cy="0"/>
          <a:chOff x="0" y="0"/>
          <a:chExt cx="0" cy="0"/>
        </a:xfrm>
      </p:grpSpPr>
      <p:sp>
        <p:nvSpPr>
          <p:cNvPr id="57346" name="1 Título">
            <a:extLst>
              <a:ext uri="{FF2B5EF4-FFF2-40B4-BE49-F238E27FC236}">
                <a16:creationId xmlns:a16="http://schemas.microsoft.com/office/drawing/2014/main" id="{C561008B-B5CA-F501-0B44-1EF79E3BD3F5}"/>
              </a:ext>
            </a:extLst>
          </p:cNvPr>
          <p:cNvSpPr>
            <a:spLocks noGrp="1"/>
          </p:cNvSpPr>
          <p:nvPr>
            <p:ph type="title"/>
          </p:nvPr>
        </p:nvSpPr>
        <p:spPr>
          <a:xfrm>
            <a:off x="1071538" y="274638"/>
            <a:ext cx="6929486" cy="1368412"/>
          </a:xfrm>
        </p:spPr>
        <p:txBody>
          <a:bodyPr>
            <a:normAutofit/>
          </a:bodyPr>
          <a:lstStyle/>
          <a:p>
            <a:pPr eaLnBrk="1" hangingPunct="1"/>
            <a:r>
              <a:rPr lang="es-MX" sz="3600" dirty="0">
                <a:latin typeface="Book Antiqua" panose="02040602050305030304" pitchFamily="18" charset="0"/>
              </a:rPr>
              <a:t>Tumores Cutáneos Benignos</a:t>
            </a:r>
            <a:endParaRPr lang="es-ES" sz="3600" dirty="0">
              <a:latin typeface="Book Antiqua" panose="02040602050305030304" pitchFamily="18" charset="0"/>
            </a:endParaRPr>
          </a:p>
        </p:txBody>
      </p:sp>
      <p:sp>
        <p:nvSpPr>
          <p:cNvPr id="57347" name="2 Marcador de contenido">
            <a:extLst>
              <a:ext uri="{FF2B5EF4-FFF2-40B4-BE49-F238E27FC236}">
                <a16:creationId xmlns:a16="http://schemas.microsoft.com/office/drawing/2014/main" id="{C4BC6E5C-9DBF-8C13-29A2-AD3832BE0374}"/>
              </a:ext>
            </a:extLst>
          </p:cNvPr>
          <p:cNvSpPr>
            <a:spLocks noGrp="1"/>
          </p:cNvSpPr>
          <p:nvPr>
            <p:ph idx="1"/>
          </p:nvPr>
        </p:nvSpPr>
        <p:spPr>
          <a:xfrm>
            <a:off x="457200" y="1537105"/>
            <a:ext cx="8229600" cy="5083422"/>
          </a:xfrm>
        </p:spPr>
        <p:txBody>
          <a:bodyPr anchor="ctr">
            <a:normAutofit fontScale="77500" lnSpcReduction="20000"/>
          </a:bodyPr>
          <a:lstStyle/>
          <a:p>
            <a:pPr marL="0" indent="0">
              <a:buNone/>
            </a:pPr>
            <a:r>
              <a:rPr lang="es-ES_tradnl" sz="1600" dirty="0">
                <a:latin typeface="Book Antiqua" panose="02040602050305030304" pitchFamily="18" charset="0"/>
              </a:rPr>
              <a:t>Capítulos 139, 140, 141, 142, 143, 144, 145, 146, 147, 148, 149 y 150 </a:t>
            </a:r>
          </a:p>
          <a:p>
            <a:pPr marL="0" indent="0">
              <a:buNone/>
            </a:pPr>
            <a:endParaRPr lang="en-US" sz="1600" dirty="0">
              <a:latin typeface="Book Antiqua" panose="02040602050305030304" pitchFamily="18" charset="0"/>
            </a:endParaRPr>
          </a:p>
          <a:p>
            <a:r>
              <a:rPr lang="es-ES_tradnl" sz="1600" dirty="0">
                <a:latin typeface="Book Antiqua" panose="02040602050305030304" pitchFamily="18" charset="0"/>
              </a:rPr>
              <a:t>Fibromas (Queloides)</a:t>
            </a:r>
            <a:endParaRPr lang="en-US" sz="1600" dirty="0">
              <a:latin typeface="Book Antiqua" panose="02040602050305030304" pitchFamily="18" charset="0"/>
            </a:endParaRPr>
          </a:p>
          <a:p>
            <a:r>
              <a:rPr lang="es-ES_tradnl" sz="1600" dirty="0">
                <a:latin typeface="Book Antiqua" panose="02040602050305030304" pitchFamily="18" charset="0"/>
              </a:rPr>
              <a:t>Pilomatrixoma</a:t>
            </a:r>
            <a:endParaRPr lang="en-US" sz="1600" dirty="0">
              <a:latin typeface="Book Antiqua" panose="02040602050305030304" pitchFamily="18" charset="0"/>
            </a:endParaRPr>
          </a:p>
          <a:p>
            <a:r>
              <a:rPr lang="es-ES_tradnl" sz="1600" dirty="0">
                <a:latin typeface="Book Antiqua" panose="02040602050305030304" pitchFamily="18" charset="0"/>
              </a:rPr>
              <a:t>Queratosis Seborreica (Hiperplasia Sebácea, Dermatosis Papulosa Nigra)</a:t>
            </a:r>
            <a:endParaRPr lang="en-US" sz="1600" dirty="0">
              <a:latin typeface="Book Antiqua" panose="02040602050305030304" pitchFamily="18" charset="0"/>
            </a:endParaRPr>
          </a:p>
          <a:p>
            <a:r>
              <a:rPr lang="es-ES_tradnl" sz="1600" dirty="0">
                <a:latin typeface="Book Antiqua" panose="02040602050305030304" pitchFamily="18" charset="0"/>
              </a:rPr>
              <a:t>Quistes Epiteliales (Dermoide, Pseudoquiste Mixoide, Quiste Mucoso, Lipomas, Quiste o Seno </a:t>
            </a:r>
            <a:r>
              <a:rPr lang="es-ES_tradnl" sz="1600" dirty="0" err="1">
                <a:latin typeface="Book Antiqua" panose="02040602050305030304" pitchFamily="18" charset="0"/>
              </a:rPr>
              <a:t>Pilonodal</a:t>
            </a:r>
            <a:r>
              <a:rPr lang="es-ES_tradnl" sz="1600" dirty="0">
                <a:latin typeface="Book Antiqua" panose="02040602050305030304" pitchFamily="18" charset="0"/>
              </a:rPr>
              <a:t>)</a:t>
            </a:r>
            <a:endParaRPr lang="en-US" sz="1600" dirty="0">
              <a:latin typeface="Book Antiqua" panose="02040602050305030304" pitchFamily="18" charset="0"/>
            </a:endParaRPr>
          </a:p>
          <a:p>
            <a:r>
              <a:rPr lang="es-ES_tradnl" sz="1600" dirty="0" err="1">
                <a:latin typeface="Book Antiqua" panose="02040602050305030304" pitchFamily="18" charset="0"/>
              </a:rPr>
              <a:t>Glomus</a:t>
            </a:r>
            <a:r>
              <a:rPr lang="es-ES_tradnl" sz="1600" dirty="0">
                <a:latin typeface="Book Antiqua" panose="02040602050305030304" pitchFamily="18" charset="0"/>
              </a:rPr>
              <a:t> (Diagnóstico diferencial de Tumores Doloroso)</a:t>
            </a:r>
            <a:endParaRPr lang="en-US" sz="1600" dirty="0">
              <a:latin typeface="Book Antiqua" panose="02040602050305030304" pitchFamily="18" charset="0"/>
            </a:endParaRPr>
          </a:p>
          <a:p>
            <a:r>
              <a:rPr lang="es-ES_tradnl" sz="1600" dirty="0">
                <a:latin typeface="Book Antiqua" panose="02040602050305030304" pitchFamily="18" charset="0"/>
              </a:rPr>
              <a:t>Hemangioma Infantil y Otras Lesiones Vasculares  (Lago Venoso, Malformaciones linfáticas, Granuloma Piógeno)</a:t>
            </a:r>
            <a:endParaRPr lang="en-US" sz="1600" dirty="0">
              <a:latin typeface="Book Antiqua" panose="02040602050305030304" pitchFamily="18" charset="0"/>
            </a:endParaRPr>
          </a:p>
          <a:p>
            <a:r>
              <a:rPr lang="es-ES_tradnl" sz="1600" dirty="0">
                <a:latin typeface="Book Antiqua" panose="02040602050305030304" pitchFamily="18" charset="0"/>
              </a:rPr>
              <a:t>Xantogranuloma (Síndromes </a:t>
            </a:r>
            <a:r>
              <a:rPr lang="es-ES_tradnl" sz="1600" dirty="0" err="1">
                <a:latin typeface="Book Antiqua" panose="02040602050305030304" pitchFamily="18" charset="0"/>
              </a:rPr>
              <a:t>Histiocíticos</a:t>
            </a:r>
            <a:r>
              <a:rPr lang="es-ES_tradnl" sz="1600" dirty="0">
                <a:latin typeface="Book Antiqua" panose="02040602050305030304" pitchFamily="18" charset="0"/>
              </a:rPr>
              <a:t>)</a:t>
            </a:r>
            <a:endParaRPr lang="en-US" sz="1600" dirty="0">
              <a:latin typeface="Book Antiqua" panose="02040602050305030304" pitchFamily="18" charset="0"/>
            </a:endParaRPr>
          </a:p>
          <a:p>
            <a:r>
              <a:rPr lang="es-ES_tradnl" sz="1600" dirty="0">
                <a:latin typeface="Book Antiqua" panose="02040602050305030304" pitchFamily="18" charset="0"/>
              </a:rPr>
              <a:t>Siringomas (Hidrocistoma Ecrino, </a:t>
            </a:r>
            <a:r>
              <a:rPr lang="es-ES_tradnl" sz="1600" dirty="0" err="1">
                <a:latin typeface="Book Antiqua" panose="02040602050305030304" pitchFamily="18" charset="0"/>
              </a:rPr>
              <a:t>Hidradenoma</a:t>
            </a:r>
            <a:r>
              <a:rPr lang="es-ES_tradnl" sz="1600" dirty="0">
                <a:latin typeface="Book Antiqua" panose="02040602050305030304" pitchFamily="18" charset="0"/>
              </a:rPr>
              <a:t> Ecrino, Hidrocistoma Apócrino o </a:t>
            </a:r>
            <a:r>
              <a:rPr lang="es-ES_tradnl" sz="1600" dirty="0" err="1">
                <a:latin typeface="Book Antiqua" panose="02040602050305030304" pitchFamily="18" charset="0"/>
              </a:rPr>
              <a:t>Cistadenoma</a:t>
            </a:r>
            <a:r>
              <a:rPr lang="es-ES_tradnl" sz="1600" dirty="0">
                <a:latin typeface="Book Antiqua" panose="02040602050305030304" pitchFamily="18" charset="0"/>
              </a:rPr>
              <a:t>)</a:t>
            </a:r>
            <a:endParaRPr lang="en-US" sz="1600" dirty="0">
              <a:latin typeface="Book Antiqua" panose="02040602050305030304" pitchFamily="18" charset="0"/>
            </a:endParaRPr>
          </a:p>
          <a:p>
            <a:r>
              <a:rPr lang="es-ES_tradnl" sz="1600" dirty="0" err="1">
                <a:latin typeface="Book Antiqua" panose="02040602050305030304" pitchFamily="18" charset="0"/>
              </a:rPr>
              <a:t>Tricoepitelioma</a:t>
            </a:r>
            <a:endParaRPr lang="en-US" sz="1600" dirty="0">
              <a:latin typeface="Book Antiqua" panose="02040602050305030304" pitchFamily="18" charset="0"/>
            </a:endParaRPr>
          </a:p>
          <a:p>
            <a:r>
              <a:rPr lang="es-ES_tradnl" sz="1600" dirty="0">
                <a:latin typeface="Book Antiqua" panose="02040602050305030304" pitchFamily="18" charset="0"/>
              </a:rPr>
              <a:t>Queratoacantoma</a:t>
            </a:r>
            <a:endParaRPr lang="en-US" sz="1600" dirty="0">
              <a:latin typeface="Book Antiqua" panose="02040602050305030304" pitchFamily="18" charset="0"/>
            </a:endParaRPr>
          </a:p>
          <a:p>
            <a:r>
              <a:rPr lang="es-ES_tradnl" sz="1600" dirty="0" err="1">
                <a:latin typeface="Book Antiqua" panose="02040602050305030304" pitchFamily="18" charset="0"/>
              </a:rPr>
              <a:t>Poroma</a:t>
            </a:r>
            <a:r>
              <a:rPr lang="es-ES_tradnl" sz="1600" dirty="0">
                <a:latin typeface="Book Antiqua" panose="02040602050305030304" pitchFamily="18" charset="0"/>
              </a:rPr>
              <a:t> Ecrino</a:t>
            </a:r>
            <a:endParaRPr lang="en-US" sz="1600" dirty="0">
              <a:latin typeface="Book Antiqua" panose="02040602050305030304" pitchFamily="18" charset="0"/>
            </a:endParaRPr>
          </a:p>
          <a:p>
            <a:r>
              <a:rPr lang="es-ES_tradnl" sz="1600" dirty="0">
                <a:latin typeface="Book Antiqua" panose="02040602050305030304" pitchFamily="18" charset="0"/>
              </a:rPr>
              <a:t>Sarcoma de Kaposi (</a:t>
            </a:r>
            <a:r>
              <a:rPr lang="es-ES_tradnl" sz="1600" dirty="0" err="1">
                <a:latin typeface="Book Antiqua" panose="02040602050305030304" pitchFamily="18" charset="0"/>
              </a:rPr>
              <a:t>Angiomatosis</a:t>
            </a:r>
            <a:r>
              <a:rPr lang="es-ES_tradnl" sz="1600" dirty="0">
                <a:latin typeface="Book Antiqua" panose="02040602050305030304" pitchFamily="18" charset="0"/>
              </a:rPr>
              <a:t> bacilar)</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98B75867-A4AE-04D3-BF13-3CC8C8B51F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B1B5DC72-5F1F-A019-5F04-EF6C1C3273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4270459238"/>
      </p:ext>
    </p:extLst>
  </p:cSld>
  <p:clrMapOvr>
    <a:masterClrMapping/>
  </p:clrMapOvr>
  <p:transition spd="med">
    <p:fade thruBlk="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Título"/>
          <p:cNvSpPr>
            <a:spLocks noGrp="1"/>
          </p:cNvSpPr>
          <p:nvPr>
            <p:ph type="title"/>
          </p:nvPr>
        </p:nvSpPr>
        <p:spPr>
          <a:xfrm>
            <a:off x="689339" y="404664"/>
            <a:ext cx="7765321" cy="1326321"/>
          </a:xfrm>
        </p:spPr>
        <p:txBody>
          <a:bodyPr>
            <a:normAutofit/>
          </a:bodyPr>
          <a:lstStyle/>
          <a:p>
            <a:r>
              <a:rPr lang="es-ES_tradnl" dirty="0">
                <a:latin typeface="Book Antiqua" panose="02040602050305030304" pitchFamily="18" charset="0"/>
              </a:rPr>
              <a:t>Tumores Cutáneos </a:t>
            </a:r>
            <a:br>
              <a:rPr lang="es-ES_tradnl" dirty="0">
                <a:latin typeface="Book Antiqua" panose="02040602050305030304" pitchFamily="18" charset="0"/>
              </a:rPr>
            </a:br>
            <a:r>
              <a:rPr lang="es-ES_tradnl" dirty="0">
                <a:latin typeface="Book Antiqua" panose="02040602050305030304" pitchFamily="18" charset="0"/>
              </a:rPr>
              <a:t>Premalignos y Malignos</a:t>
            </a:r>
            <a:r>
              <a:rPr lang="en-US" dirty="0">
                <a:latin typeface="Book Antiqua" panose="02040602050305030304" pitchFamily="18" charset="0"/>
              </a:rPr>
              <a:t> </a:t>
            </a:r>
            <a:endParaRPr lang="es-ES" dirty="0">
              <a:latin typeface="Book Antiqua" panose="02040602050305030304" pitchFamily="18" charset="0"/>
            </a:endParaRPr>
          </a:p>
        </p:txBody>
      </p:sp>
      <p:sp>
        <p:nvSpPr>
          <p:cNvPr id="58371" name="2 Marcador de contenido"/>
          <p:cNvSpPr>
            <a:spLocks noGrp="1"/>
          </p:cNvSpPr>
          <p:nvPr>
            <p:ph idx="1"/>
          </p:nvPr>
        </p:nvSpPr>
        <p:spPr>
          <a:xfrm>
            <a:off x="457200" y="1435254"/>
            <a:ext cx="8229600" cy="4829196"/>
          </a:xfrm>
        </p:spPr>
        <p:txBody>
          <a:bodyPr anchor="ctr">
            <a:noAutofit/>
          </a:bodyPr>
          <a:lstStyle/>
          <a:p>
            <a:pPr marL="0" indent="0">
              <a:lnSpc>
                <a:spcPct val="120000"/>
              </a:lnSpc>
              <a:buNone/>
            </a:pPr>
            <a:r>
              <a:rPr lang="es-ES_tradnl" sz="1600" dirty="0">
                <a:latin typeface="Book Antiqua" panose="02040602050305030304" pitchFamily="18" charset="0"/>
              </a:rPr>
              <a:t>Capítulos 151, 152, 153</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err="1">
                <a:latin typeface="Book Antiqua" panose="02040602050305030304" pitchFamily="18" charset="0"/>
              </a:rPr>
              <a:t>Precáncer</a:t>
            </a:r>
            <a:r>
              <a:rPr lang="es-ES_tradnl" sz="1600" dirty="0">
                <a:latin typeface="Book Antiqua" panose="02040602050305030304" pitchFamily="18" charset="0"/>
              </a:rPr>
              <a:t> (Queratosis Actínica, Queilitis Actínica, Queratosis Arsenicales, Leucoplasia, </a:t>
            </a:r>
            <a:r>
              <a:rPr lang="es-ES_tradnl" sz="1600" dirty="0" err="1">
                <a:latin typeface="Book Antiqua" panose="02040602050305030304" pitchFamily="18" charset="0"/>
              </a:rPr>
              <a:t>Radiodermitis</a:t>
            </a:r>
            <a:r>
              <a:rPr lang="es-ES_tradnl" sz="1600" dirty="0">
                <a:latin typeface="Book Antiqua" panose="02040602050305030304" pitchFamily="18" charset="0"/>
              </a:rPr>
              <a:t> Crónica, Úlceras Crónicas, Úlceras Crónica, Nevos Melanocíticos Displásicos Dermatosis </a:t>
            </a:r>
            <a:r>
              <a:rPr lang="es-ES_tradnl" sz="1600" dirty="0" err="1">
                <a:latin typeface="Book Antiqua" panose="02040602050305030304" pitchFamily="18" charset="0"/>
              </a:rPr>
              <a:t>Paraneoplásica</a:t>
            </a:r>
            <a:r>
              <a:rPr lang="es-ES_tradnl" sz="1600" dirty="0">
                <a:latin typeface="Book Antiqua" panose="02040602050305030304" pitchFamily="18" charset="0"/>
              </a:rPr>
              <a:t>) </a:t>
            </a:r>
          </a:p>
          <a:p>
            <a:pPr>
              <a:lnSpc>
                <a:spcPct val="120000"/>
              </a:lnSpc>
            </a:pPr>
            <a:r>
              <a:rPr lang="es-ES_tradnl" sz="1600" dirty="0">
                <a:latin typeface="Book Antiqua" panose="02040602050305030304" pitchFamily="18" charset="0"/>
              </a:rPr>
              <a:t>Carcinoma Basocelular (Síndrome de Nevos Basocelulares o de Carcinomas Basocelulares Nevoides de </a:t>
            </a:r>
            <a:r>
              <a:rPr lang="es-ES_tradnl" sz="1600" dirty="0" err="1">
                <a:latin typeface="Book Antiqua" panose="02040602050305030304" pitchFamily="18" charset="0"/>
              </a:rPr>
              <a:t>Golin-Goltz</a:t>
            </a:r>
            <a:r>
              <a:rPr lang="es-ES_tradnl" sz="1600" dirty="0">
                <a:latin typeface="Book Antiqua" panose="02040602050305030304" pitchFamily="18" charset="0"/>
              </a:rPr>
              <a:t>, Carcinoma </a:t>
            </a:r>
            <a:r>
              <a:rPr lang="es-ES_tradnl" sz="1600" dirty="0" err="1">
                <a:latin typeface="Book Antiqua" panose="02040602050305030304" pitchFamily="18" charset="0"/>
              </a:rPr>
              <a:t>Basoepidermoide</a:t>
            </a:r>
            <a:r>
              <a:rPr lang="es-ES_tradnl" sz="1600" dirty="0">
                <a:latin typeface="Book Antiqua" panose="02040602050305030304" pitchFamily="18" charset="0"/>
              </a:rPr>
              <a:t>, Basoescamoso o </a:t>
            </a:r>
            <a:r>
              <a:rPr lang="es-ES_tradnl" sz="1600" dirty="0" err="1">
                <a:latin typeface="Book Antiqua" panose="02040602050305030304" pitchFamily="18" charset="0"/>
              </a:rPr>
              <a:t>metatípico</a:t>
            </a:r>
            <a:r>
              <a:rPr lang="es-ES_tradnl" sz="1600" dirty="0">
                <a:latin typeface="Book Antiqua" panose="02040602050305030304" pitchFamily="18" charset="0"/>
              </a:rPr>
              <a:t>)</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Carcinoma Epidermoide (Enfermedad de Bowen o Neoplasia </a:t>
            </a:r>
            <a:r>
              <a:rPr lang="es-ES_tradnl" sz="1600" dirty="0" err="1">
                <a:latin typeface="Book Antiqua" panose="02040602050305030304" pitchFamily="18" charset="0"/>
              </a:rPr>
              <a:t>Intraepidérmica</a:t>
            </a:r>
            <a:r>
              <a:rPr lang="es-ES_tradnl" sz="1600" dirty="0">
                <a:latin typeface="Book Antiqua" panose="02040602050305030304" pitchFamily="18" charset="0"/>
              </a:rPr>
              <a:t>)</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59B23A3-0B26-A1E9-E9EE-0D1F7FAF02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9413F192-5DC1-6856-5510-D74B5B661DE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764950120"/>
      </p:ext>
    </p:extLst>
  </p:cSld>
  <p:clrMapOvr>
    <a:masterClrMapping/>
  </p:clrMapOvr>
  <p:transition spd="med">
    <p:fade thruBlk="1"/>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16B7B-2547-BD24-7FA4-996AF9467693}"/>
            </a:ext>
          </a:extLst>
        </p:cNvPr>
        <p:cNvGrpSpPr/>
        <p:nvPr/>
      </p:nvGrpSpPr>
      <p:grpSpPr>
        <a:xfrm>
          <a:off x="0" y="0"/>
          <a:ext cx="0" cy="0"/>
          <a:chOff x="0" y="0"/>
          <a:chExt cx="0" cy="0"/>
        </a:xfrm>
      </p:grpSpPr>
      <p:sp>
        <p:nvSpPr>
          <p:cNvPr id="58370" name="1 Título">
            <a:extLst>
              <a:ext uri="{FF2B5EF4-FFF2-40B4-BE49-F238E27FC236}">
                <a16:creationId xmlns:a16="http://schemas.microsoft.com/office/drawing/2014/main" id="{FEEEF1EA-B683-BE3E-6936-DE3B8A3EB6A2}"/>
              </a:ext>
            </a:extLst>
          </p:cNvPr>
          <p:cNvSpPr>
            <a:spLocks noGrp="1"/>
          </p:cNvSpPr>
          <p:nvPr>
            <p:ph type="title"/>
          </p:nvPr>
        </p:nvSpPr>
        <p:spPr>
          <a:xfrm>
            <a:off x="689339" y="428604"/>
            <a:ext cx="7765321" cy="1326321"/>
          </a:xfrm>
        </p:spPr>
        <p:txBody>
          <a:bodyPr>
            <a:normAutofit/>
          </a:bodyPr>
          <a:lstStyle/>
          <a:p>
            <a:r>
              <a:rPr lang="es-ES_tradnl" dirty="0">
                <a:latin typeface="Book Antiqua" panose="02040602050305030304" pitchFamily="18" charset="0"/>
              </a:rPr>
              <a:t>Tumores Cutáneos </a:t>
            </a:r>
            <a:br>
              <a:rPr lang="es-ES_tradnl" dirty="0">
                <a:latin typeface="Book Antiqua" panose="02040602050305030304" pitchFamily="18" charset="0"/>
              </a:rPr>
            </a:br>
            <a:r>
              <a:rPr lang="es-ES_tradnl" dirty="0">
                <a:latin typeface="Book Antiqua" panose="02040602050305030304" pitchFamily="18" charset="0"/>
              </a:rPr>
              <a:t>Premalignos y Malignos</a:t>
            </a:r>
            <a:r>
              <a:rPr lang="en-US" dirty="0">
                <a:latin typeface="Book Antiqua" panose="02040602050305030304" pitchFamily="18" charset="0"/>
              </a:rPr>
              <a:t> </a:t>
            </a:r>
            <a:endParaRPr lang="es-ES" dirty="0">
              <a:latin typeface="Book Antiqua" panose="02040602050305030304" pitchFamily="18" charset="0"/>
            </a:endParaRPr>
          </a:p>
        </p:txBody>
      </p:sp>
      <p:sp>
        <p:nvSpPr>
          <p:cNvPr id="58371" name="2 Marcador de contenido">
            <a:extLst>
              <a:ext uri="{FF2B5EF4-FFF2-40B4-BE49-F238E27FC236}">
                <a16:creationId xmlns:a16="http://schemas.microsoft.com/office/drawing/2014/main" id="{92A9C758-6CAE-293C-CCF0-B41604315B16}"/>
              </a:ext>
            </a:extLst>
          </p:cNvPr>
          <p:cNvSpPr>
            <a:spLocks noGrp="1"/>
          </p:cNvSpPr>
          <p:nvPr>
            <p:ph idx="1"/>
          </p:nvPr>
        </p:nvSpPr>
        <p:spPr>
          <a:xfrm>
            <a:off x="457200" y="1600200"/>
            <a:ext cx="8229600" cy="4829196"/>
          </a:xfrm>
        </p:spPr>
        <p:txBody>
          <a:bodyPr anchor="ctr">
            <a:noAutofit/>
          </a:bodyPr>
          <a:lstStyle/>
          <a:p>
            <a:pPr marL="0" indent="0">
              <a:lnSpc>
                <a:spcPct val="120000"/>
              </a:lnSpc>
              <a:buNone/>
            </a:pPr>
            <a:r>
              <a:rPr lang="es-ES_tradnl" sz="1600" dirty="0">
                <a:latin typeface="Book Antiqua" panose="02040602050305030304" pitchFamily="18" charset="0"/>
              </a:rPr>
              <a:t>Capítulos 154, 155, 156 y 157  </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Melanoma (ABCDE de lesiones Pigmentadas, Lentigo Solar, Lentigo Senil)</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Dermatofibrosarcoma Protuberans (Fibromatosis, Fibromatosis Benignas, Fibrosarcoma)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Enfermedad de Paget</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Linfomas Cutáneos Primarios: </a:t>
            </a:r>
          </a:p>
          <a:p>
            <a:pPr lvl="1">
              <a:lnSpc>
                <a:spcPct val="120000"/>
              </a:lnSpc>
            </a:pPr>
            <a:r>
              <a:rPr lang="es-ES_tradnl" sz="1200" dirty="0">
                <a:latin typeface="Book Antiqua" panose="02040602050305030304" pitchFamily="18" charset="0"/>
              </a:rPr>
              <a:t>Linfomas Cutáneos de Células T (Parapsoriasis)</a:t>
            </a:r>
          </a:p>
          <a:p>
            <a:pPr lvl="1">
              <a:lnSpc>
                <a:spcPct val="120000"/>
              </a:lnSpc>
            </a:pPr>
            <a:r>
              <a:rPr lang="es-ES_tradnl" sz="1200" dirty="0">
                <a:latin typeface="Book Antiqua" panose="02040602050305030304" pitchFamily="18" charset="0"/>
              </a:rPr>
              <a:t> Linfomas Cutáneos de Células B (</a:t>
            </a:r>
            <a:r>
              <a:rPr lang="es-ES_tradnl" sz="1200" dirty="0" err="1">
                <a:latin typeface="Book Antiqua" panose="02040602050305030304" pitchFamily="18" charset="0"/>
              </a:rPr>
              <a:t>Seudolinfomas</a:t>
            </a:r>
            <a:r>
              <a:rPr lang="es-ES_tradnl" sz="1200" dirty="0">
                <a:latin typeface="Book Antiqua" panose="02040602050305030304" pitchFamily="18" charset="0"/>
              </a:rPr>
              <a:t>, Linfocitoma)</a:t>
            </a:r>
            <a:endParaRPr lang="es-MX" sz="12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2F924CC-009C-85BD-48DF-C0E1EC55B7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00D621E0-B051-CA24-91C3-B399F5E72C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2318443121"/>
      </p:ext>
    </p:extLst>
  </p:cSld>
  <p:clrMapOvr>
    <a:masterClrMapping/>
  </p:clrMapOvr>
  <p:transition spd="med">
    <p:fade thruBlk="1"/>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140E5-82CB-A2C7-F2E5-5E13E2EEB2AD}"/>
            </a:ext>
          </a:extLst>
        </p:cNvPr>
        <p:cNvGrpSpPr/>
        <p:nvPr/>
      </p:nvGrpSpPr>
      <p:grpSpPr>
        <a:xfrm>
          <a:off x="0" y="0"/>
          <a:ext cx="0" cy="0"/>
          <a:chOff x="0" y="0"/>
          <a:chExt cx="0" cy="0"/>
        </a:xfrm>
      </p:grpSpPr>
      <p:sp>
        <p:nvSpPr>
          <p:cNvPr id="58370" name="1 Título">
            <a:extLst>
              <a:ext uri="{FF2B5EF4-FFF2-40B4-BE49-F238E27FC236}">
                <a16:creationId xmlns:a16="http://schemas.microsoft.com/office/drawing/2014/main" id="{9D0B8EB0-591B-553E-5CB6-EF4097B85B4A}"/>
              </a:ext>
            </a:extLst>
          </p:cNvPr>
          <p:cNvSpPr>
            <a:spLocks noGrp="1"/>
          </p:cNvSpPr>
          <p:nvPr>
            <p:ph type="title"/>
          </p:nvPr>
        </p:nvSpPr>
        <p:spPr>
          <a:xfrm>
            <a:off x="641095" y="507679"/>
            <a:ext cx="7765321" cy="1326321"/>
          </a:xfrm>
        </p:spPr>
        <p:txBody>
          <a:bodyPr>
            <a:normAutofit/>
          </a:bodyPr>
          <a:lstStyle/>
          <a:p>
            <a:r>
              <a:rPr lang="es-MX" dirty="0">
                <a:latin typeface="Book Antiqua" panose="02040602050305030304" pitchFamily="18" charset="0"/>
              </a:rPr>
              <a:t>Enfermedades de las </a:t>
            </a:r>
            <a:br>
              <a:rPr lang="es-MX" dirty="0">
                <a:latin typeface="Book Antiqua" panose="02040602050305030304" pitchFamily="18" charset="0"/>
              </a:rPr>
            </a:br>
            <a:r>
              <a:rPr lang="es-MX" dirty="0">
                <a:latin typeface="Book Antiqua" panose="02040602050305030304" pitchFamily="18" charset="0"/>
              </a:rPr>
              <a:t>Mucosas</a:t>
            </a:r>
            <a:endParaRPr lang="es-ES" dirty="0">
              <a:latin typeface="Book Antiqua" panose="02040602050305030304" pitchFamily="18" charset="0"/>
            </a:endParaRPr>
          </a:p>
        </p:txBody>
      </p:sp>
      <p:sp>
        <p:nvSpPr>
          <p:cNvPr id="58371" name="2 Marcador de contenido">
            <a:extLst>
              <a:ext uri="{FF2B5EF4-FFF2-40B4-BE49-F238E27FC236}">
                <a16:creationId xmlns:a16="http://schemas.microsoft.com/office/drawing/2014/main" id="{906649B0-973D-438F-0317-DC2F929C1B0A}"/>
              </a:ext>
            </a:extLst>
          </p:cNvPr>
          <p:cNvSpPr>
            <a:spLocks noGrp="1"/>
          </p:cNvSpPr>
          <p:nvPr>
            <p:ph idx="1"/>
          </p:nvPr>
        </p:nvSpPr>
        <p:spPr>
          <a:xfrm>
            <a:off x="491232" y="2060848"/>
            <a:ext cx="8229600" cy="2928388"/>
          </a:xfrm>
        </p:spPr>
        <p:txBody>
          <a:bodyPr anchor="ctr">
            <a:noAutofit/>
          </a:bodyPr>
          <a:lstStyle/>
          <a:p>
            <a:pPr marL="0" indent="0">
              <a:lnSpc>
                <a:spcPct val="120000"/>
              </a:lnSpc>
              <a:buNone/>
            </a:pPr>
            <a:r>
              <a:rPr lang="es-ES_tradnl" sz="1600" dirty="0">
                <a:latin typeface="Book Antiqua" panose="02040602050305030304" pitchFamily="18" charset="0"/>
              </a:rPr>
              <a:t>Capítulos 158 y 159</a:t>
            </a:r>
          </a:p>
          <a:p>
            <a:pPr marL="0" indent="0">
              <a:lnSpc>
                <a:spcPct val="120000"/>
              </a:lnSpc>
              <a:buNone/>
            </a:pPr>
            <a:endParaRPr lang="en-US" sz="1600" dirty="0">
              <a:latin typeface="Book Antiqua" panose="02040602050305030304" pitchFamily="18" charset="0"/>
            </a:endParaRPr>
          </a:p>
          <a:p>
            <a:pPr>
              <a:lnSpc>
                <a:spcPct val="120000"/>
              </a:lnSpc>
            </a:pPr>
            <a:r>
              <a:rPr lang="es-MX" sz="1600" dirty="0">
                <a:latin typeface="Book Antiqua" panose="02040602050305030304" pitchFamily="18" charset="0"/>
              </a:rPr>
              <a:t>Enfermedades de la Mucosa Oral</a:t>
            </a:r>
          </a:p>
          <a:p>
            <a:pPr>
              <a:lnSpc>
                <a:spcPct val="120000"/>
              </a:lnSpc>
            </a:pPr>
            <a:r>
              <a:rPr lang="es-MX" sz="1600" dirty="0">
                <a:latin typeface="Book Antiqua" panose="02040602050305030304" pitchFamily="18" charset="0"/>
              </a:rPr>
              <a:t>Enfermedades de la Mucosa Genital (Enfermedades de la Mucosa Vulvar, Lesiones Vesiculoampollares, Enfermedades de los Genitales Masculinos)</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7C2DD9E7-CDF5-9E61-51E6-A82AE33BA8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16632"/>
            <a:ext cx="848999" cy="1077288"/>
          </a:xfrm>
          <a:prstGeom prst="rect">
            <a:avLst/>
          </a:prstGeom>
        </p:spPr>
      </p:pic>
      <p:pic>
        <p:nvPicPr>
          <p:cNvPr id="5" name="Imagen 4">
            <a:extLst>
              <a:ext uri="{FF2B5EF4-FFF2-40B4-BE49-F238E27FC236}">
                <a16:creationId xmlns:a16="http://schemas.microsoft.com/office/drawing/2014/main" id="{B7CC1DD6-F692-ED6F-C458-A3A61F4221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8728" y="192926"/>
            <a:ext cx="886957" cy="924700"/>
          </a:xfrm>
          <a:prstGeom prst="rect">
            <a:avLst/>
          </a:prstGeom>
        </p:spPr>
      </p:pic>
    </p:spTree>
    <p:extLst>
      <p:ext uri="{BB962C8B-B14F-4D97-AF65-F5344CB8AC3E}">
        <p14:creationId xmlns:p14="http://schemas.microsoft.com/office/powerpoint/2010/main" val="153271949"/>
      </p:ext>
    </p:extLst>
  </p:cSld>
  <p:clrMapOvr>
    <a:masterClrMapping/>
  </p:clrMapOvr>
  <p:transition spd="med">
    <p:fade thruBlk="1"/>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a:xfrm>
            <a:off x="689339" y="404664"/>
            <a:ext cx="7765321" cy="1326321"/>
          </a:xfrm>
        </p:spPr>
        <p:txBody>
          <a:bodyPr>
            <a:normAutofit/>
          </a:bodyPr>
          <a:lstStyle/>
          <a:p>
            <a:r>
              <a:rPr lang="es-ES_tradnl" dirty="0">
                <a:latin typeface="Book Antiqua" panose="02040602050305030304" pitchFamily="18" charset="0"/>
              </a:rPr>
              <a:t>Miscelánea</a:t>
            </a:r>
            <a:endParaRPr lang="es-ES" dirty="0">
              <a:latin typeface="Book Antiqua" panose="02040602050305030304" pitchFamily="18" charset="0"/>
            </a:endParaRPr>
          </a:p>
        </p:txBody>
      </p:sp>
      <p:sp>
        <p:nvSpPr>
          <p:cNvPr id="59395" name="2 Marcador de contenido"/>
          <p:cNvSpPr>
            <a:spLocks noGrp="1"/>
          </p:cNvSpPr>
          <p:nvPr>
            <p:ph idx="1"/>
          </p:nvPr>
        </p:nvSpPr>
        <p:spPr>
          <a:xfrm>
            <a:off x="457200" y="1268760"/>
            <a:ext cx="8229600" cy="5016721"/>
          </a:xfrm>
        </p:spPr>
        <p:txBody>
          <a:bodyPr anchor="ctr">
            <a:normAutofit/>
          </a:bodyPr>
          <a:lstStyle/>
          <a:p>
            <a:pPr marL="0" indent="0">
              <a:lnSpc>
                <a:spcPct val="120000"/>
              </a:lnSpc>
              <a:buNone/>
            </a:pPr>
            <a:r>
              <a:rPr lang="es-ES_tradnl" sz="1600" dirty="0">
                <a:latin typeface="Book Antiqua" panose="02040602050305030304" pitchFamily="18" charset="0"/>
              </a:rPr>
              <a:t>Capítulos 160, 161, 162, 163, 164, 165, 166, 167, 168, 169</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Úlcera Venosa de Pierna (Úlceras Arteriales, Úlcera Hipertensiva de Martorell)</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Eritema Nudoso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Eritema Anular Centrífugo (Eritemas Figurados)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Granuloma Anular</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Dermatosis Neutrofílicas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Papilomatosis Confluente y Reticulada (Prurigo Pigmentoso)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Pitiriasis Liquenoide</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Pelagra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Púrpuras y Vasculitis (Vasculopatía </a:t>
            </a:r>
            <a:r>
              <a:rPr lang="es-ES_tradnl" sz="1600" dirty="0" err="1">
                <a:latin typeface="Book Antiqua" panose="02040602050305030304" pitchFamily="18" charset="0"/>
              </a:rPr>
              <a:t>Livedoide</a:t>
            </a:r>
            <a:r>
              <a:rPr lang="es-ES_tradnl" sz="1600" dirty="0">
                <a:latin typeface="Book Antiqua" panose="02040602050305030304" pitchFamily="18" charset="0"/>
              </a:rPr>
              <a:t>, Atrofia Blanca, </a:t>
            </a:r>
            <a:r>
              <a:rPr lang="es-ES_tradnl" sz="1600" dirty="0" err="1">
                <a:latin typeface="Book Antiqua" panose="02040602050305030304" pitchFamily="18" charset="0"/>
              </a:rPr>
              <a:t>Livedo</a:t>
            </a:r>
            <a:r>
              <a:rPr lang="es-ES_tradnl" sz="1600" dirty="0">
                <a:latin typeface="Book Antiqua" panose="02040602050305030304" pitchFamily="18" charset="0"/>
              </a:rPr>
              <a:t> </a:t>
            </a:r>
            <a:r>
              <a:rPr lang="es-ES_tradnl" sz="1600" dirty="0" err="1">
                <a:latin typeface="Book Antiqua" panose="02040602050305030304" pitchFamily="18" charset="0"/>
              </a:rPr>
              <a:t>Reticularis</a:t>
            </a:r>
            <a:r>
              <a:rPr lang="es-ES_tradnl" sz="1600" dirty="0">
                <a:latin typeface="Book Antiqua" panose="02040602050305030304" pitchFamily="18" charset="0"/>
              </a:rPr>
              <a:t> con Úlceras, Vasculitis </a:t>
            </a:r>
            <a:r>
              <a:rPr lang="es-ES_tradnl" sz="1600" dirty="0" err="1">
                <a:latin typeface="Book Antiqua" panose="02040602050305030304" pitchFamily="18" charset="0"/>
              </a:rPr>
              <a:t>Hialinizante</a:t>
            </a:r>
            <a:r>
              <a:rPr lang="es-ES_tradnl" sz="1600" dirty="0">
                <a:latin typeface="Book Antiqua" panose="02040602050305030304" pitchFamily="18" charset="0"/>
              </a:rPr>
              <a:t> Segmentaria, Vasculitis Séptica, Vasculitis.</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E63A472A-5BF1-F8FE-BC21-1A1F0C2406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32997AA2-3115-CD5C-BEA6-0E42C3A3C6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419780502"/>
      </p:ext>
    </p:extLst>
  </p:cSld>
  <p:clrMapOvr>
    <a:masterClrMapping/>
  </p:clrMapOvr>
  <p:transition spd="med">
    <p:fade thruBlk="1"/>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01627-0A5C-1A82-A16A-4C115972D193}"/>
            </a:ext>
          </a:extLst>
        </p:cNvPr>
        <p:cNvGrpSpPr/>
        <p:nvPr/>
      </p:nvGrpSpPr>
      <p:grpSpPr>
        <a:xfrm>
          <a:off x="0" y="0"/>
          <a:ext cx="0" cy="0"/>
          <a:chOff x="0" y="0"/>
          <a:chExt cx="0" cy="0"/>
        </a:xfrm>
      </p:grpSpPr>
      <p:sp>
        <p:nvSpPr>
          <p:cNvPr id="59394" name="1 Título">
            <a:extLst>
              <a:ext uri="{FF2B5EF4-FFF2-40B4-BE49-F238E27FC236}">
                <a16:creationId xmlns:a16="http://schemas.microsoft.com/office/drawing/2014/main" id="{4457DFD5-0EF4-52E0-2ABB-8E5306155133}"/>
              </a:ext>
            </a:extLst>
          </p:cNvPr>
          <p:cNvSpPr>
            <a:spLocks noGrp="1"/>
          </p:cNvSpPr>
          <p:nvPr>
            <p:ph type="title"/>
          </p:nvPr>
        </p:nvSpPr>
        <p:spPr>
          <a:xfrm>
            <a:off x="689339" y="280832"/>
            <a:ext cx="7765321" cy="1326321"/>
          </a:xfrm>
        </p:spPr>
        <p:txBody>
          <a:bodyPr>
            <a:normAutofit/>
          </a:bodyPr>
          <a:lstStyle/>
          <a:p>
            <a:r>
              <a:rPr lang="es-ES_tradnl" dirty="0">
                <a:latin typeface="Book Antiqua" panose="02040602050305030304" pitchFamily="18" charset="0"/>
              </a:rPr>
              <a:t>Miscelánea</a:t>
            </a:r>
            <a:endParaRPr lang="es-ES" dirty="0">
              <a:latin typeface="Book Antiqua" panose="02040602050305030304" pitchFamily="18" charset="0"/>
            </a:endParaRPr>
          </a:p>
        </p:txBody>
      </p:sp>
      <p:sp>
        <p:nvSpPr>
          <p:cNvPr id="59395" name="2 Marcador de contenido">
            <a:extLst>
              <a:ext uri="{FF2B5EF4-FFF2-40B4-BE49-F238E27FC236}">
                <a16:creationId xmlns:a16="http://schemas.microsoft.com/office/drawing/2014/main" id="{E3141AF3-E797-A825-D72A-1D5973A3D39B}"/>
              </a:ext>
            </a:extLst>
          </p:cNvPr>
          <p:cNvSpPr>
            <a:spLocks noGrp="1"/>
          </p:cNvSpPr>
          <p:nvPr>
            <p:ph idx="1"/>
          </p:nvPr>
        </p:nvSpPr>
        <p:spPr>
          <a:xfrm>
            <a:off x="426481" y="1844824"/>
            <a:ext cx="8229600" cy="3744416"/>
          </a:xfrm>
        </p:spPr>
        <p:txBody>
          <a:bodyPr anchor="ctr">
            <a:normAutofit/>
          </a:bodyPr>
          <a:lstStyle/>
          <a:p>
            <a:pPr marL="0" indent="0">
              <a:lnSpc>
                <a:spcPct val="120000"/>
              </a:lnSpc>
              <a:buNone/>
            </a:pPr>
            <a:r>
              <a:rPr lang="es-ES_tradnl" sz="1600" dirty="0">
                <a:latin typeface="Book Antiqua" panose="02040602050305030304" pitchFamily="18" charset="0"/>
              </a:rPr>
              <a:t>Capítulos 169, 170, 171, 172, 173, 174 y 175</a:t>
            </a:r>
          </a:p>
          <a:p>
            <a:pPr marL="0" indent="0">
              <a:lnSpc>
                <a:spcPct val="120000"/>
              </a:lnSpc>
              <a:buNone/>
            </a:pPr>
            <a:endParaRPr lang="en-US" sz="1600" dirty="0">
              <a:latin typeface="Book Antiqua" panose="02040602050305030304" pitchFamily="18" charset="0"/>
            </a:endParaRPr>
          </a:p>
          <a:p>
            <a:pPr>
              <a:lnSpc>
                <a:spcPct val="120000"/>
              </a:lnSpc>
            </a:pPr>
            <a:r>
              <a:rPr lang="es-MX" sz="1600" dirty="0">
                <a:latin typeface="Book Antiqua" panose="02040602050305030304" pitchFamily="18" charset="0"/>
              </a:rPr>
              <a:t>Principales Fármacos utilizados en Dermatología </a:t>
            </a:r>
          </a:p>
          <a:p>
            <a:pPr>
              <a:lnSpc>
                <a:spcPct val="120000"/>
              </a:lnSpc>
            </a:pPr>
            <a:r>
              <a:rPr lang="es-MX" sz="1600" dirty="0">
                <a:latin typeface="Book Antiqua" panose="02040602050305030304" pitchFamily="18" charset="0"/>
              </a:rPr>
              <a:t>Tumores Cutáneos Benignos como marcadores en Enfermedades Sistémicas</a:t>
            </a:r>
          </a:p>
          <a:p>
            <a:pPr>
              <a:lnSpc>
                <a:spcPct val="120000"/>
              </a:lnSpc>
            </a:pPr>
            <a:r>
              <a:rPr lang="es-MX" sz="1600" dirty="0">
                <a:latin typeface="Book Antiqua" panose="02040602050305030304" pitchFamily="18" charset="0"/>
              </a:rPr>
              <a:t>Dermatología Hospitalaria </a:t>
            </a:r>
          </a:p>
          <a:p>
            <a:pPr>
              <a:lnSpc>
                <a:spcPct val="120000"/>
              </a:lnSpc>
            </a:pPr>
            <a:r>
              <a:rPr lang="es-MX" sz="1600" dirty="0">
                <a:latin typeface="Book Antiqua" panose="02040602050305030304" pitchFamily="18" charset="0"/>
              </a:rPr>
              <a:t>Cirugía Dermatológica y Cosmética</a:t>
            </a:r>
          </a:p>
          <a:p>
            <a:pPr>
              <a:lnSpc>
                <a:spcPct val="120000"/>
              </a:lnSpc>
            </a:pPr>
            <a:r>
              <a:rPr lang="es-MX" sz="1600" dirty="0">
                <a:latin typeface="Book Antiqua" panose="02040602050305030304" pitchFamily="18" charset="0"/>
              </a:rPr>
              <a:t>Cirugía Micrográfica de Mohs</a:t>
            </a:r>
          </a:p>
          <a:p>
            <a:pPr>
              <a:lnSpc>
                <a:spcPct val="120000"/>
              </a:lnSpc>
            </a:pPr>
            <a:r>
              <a:rPr lang="es-MX" sz="1600" dirty="0">
                <a:latin typeface="Book Antiqua" panose="02040602050305030304" pitchFamily="18" charset="0"/>
              </a:rPr>
              <a:t>Láser en Dermatología</a:t>
            </a:r>
          </a:p>
          <a:p>
            <a:pPr>
              <a:lnSpc>
                <a:spcPct val="120000"/>
              </a:lnSpc>
            </a:pPr>
            <a:r>
              <a:rPr lang="es-MX" sz="1600" dirty="0">
                <a:latin typeface="Book Antiqua" panose="02040602050305030304" pitchFamily="18" charset="0"/>
              </a:rPr>
              <a:t>Dermatología Tecnología de la información </a:t>
            </a:r>
          </a:p>
          <a:p>
            <a:pPr>
              <a:lnSpc>
                <a:spcPct val="120000"/>
              </a:lnSpc>
            </a:pPr>
            <a:endParaRPr lang="en-US" sz="1600" dirty="0">
              <a:solidFill>
                <a:schemeClr val="accent3">
                  <a:lumMod val="60000"/>
                  <a:lumOff val="40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ABA049D2-4E91-6F04-1DBA-C672196485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5" name="Imagen 4">
            <a:extLst>
              <a:ext uri="{FF2B5EF4-FFF2-40B4-BE49-F238E27FC236}">
                <a16:creationId xmlns:a16="http://schemas.microsoft.com/office/drawing/2014/main" id="{63587775-2EBF-6044-09CB-8B345D0BF0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8728" y="205062"/>
            <a:ext cx="886957" cy="924700"/>
          </a:xfrm>
          <a:prstGeom prst="rect">
            <a:avLst/>
          </a:prstGeom>
        </p:spPr>
      </p:pic>
    </p:spTree>
    <p:extLst>
      <p:ext uri="{BB962C8B-B14F-4D97-AF65-F5344CB8AC3E}">
        <p14:creationId xmlns:p14="http://schemas.microsoft.com/office/powerpoint/2010/main" val="3407469912"/>
      </p:ext>
    </p:extLst>
  </p:cSld>
  <p:clrMapOvr>
    <a:masterClrMapping/>
  </p:clrMapOvr>
  <p:transition spd="med">
    <p:fade thruBlk="1"/>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685799" y="2535223"/>
            <a:ext cx="7772400" cy="1362075"/>
          </a:xfrm>
        </p:spPr>
        <p:txBody>
          <a:bodyPr>
            <a:noAutofit/>
          </a:bodyPr>
          <a:lstStyle/>
          <a:p>
            <a:pPr algn="ctr" eaLnBrk="1" hangingPunct="1">
              <a:defRPr/>
            </a:pPr>
            <a:r>
              <a:rPr lang="es-MX" sz="2800" dirty="0">
                <a:latin typeface="Book Antiqua" panose="02040602050305030304" pitchFamily="18" charset="0"/>
              </a:rPr>
              <a:t>El Contenido y calendarizaciones de este documento está Sujeto a modificaciones sin previo aviso</a:t>
            </a:r>
            <a:endParaRPr lang="es-ES" sz="2800" dirty="0">
              <a:latin typeface="Book Antiqua" panose="02040602050305030304" pitchFamily="18" charset="0"/>
            </a:endParaRPr>
          </a:p>
        </p:txBody>
      </p:sp>
      <p:sp>
        <p:nvSpPr>
          <p:cNvPr id="69635" name="4 Marcador de texto"/>
          <p:cNvSpPr>
            <a:spLocks noGrp="1"/>
          </p:cNvSpPr>
          <p:nvPr>
            <p:ph type="body" idx="1"/>
          </p:nvPr>
        </p:nvSpPr>
        <p:spPr>
          <a:xfrm>
            <a:off x="539750" y="1371810"/>
            <a:ext cx="8064500" cy="771749"/>
          </a:xfrm>
        </p:spPr>
        <p:txBody>
          <a:bodyPr>
            <a:normAutofit fontScale="85000" lnSpcReduction="10000"/>
          </a:bodyPr>
          <a:lstStyle/>
          <a:p>
            <a:pPr algn="ctr" eaLnBrk="1" hangingPunct="1"/>
            <a:r>
              <a:rPr lang="es-MX" dirty="0">
                <a:solidFill>
                  <a:schemeClr val="tx1"/>
                </a:solidFill>
                <a:latin typeface="Book Antiqua" panose="02040602050305030304" pitchFamily="18" charset="0"/>
              </a:rPr>
              <a:t>Documento modificado por </a:t>
            </a:r>
            <a:r>
              <a:rPr lang="es-MX" b="1" dirty="0">
                <a:solidFill>
                  <a:schemeClr val="tx1"/>
                </a:solidFill>
                <a:latin typeface="Book Antiqua" panose="02040602050305030304" pitchFamily="18" charset="0"/>
              </a:rPr>
              <a:t>la Unidad de Docencia e Investigación</a:t>
            </a:r>
            <a:r>
              <a:rPr lang="es-MX" i="1" dirty="0">
                <a:solidFill>
                  <a:schemeClr val="tx1"/>
                </a:solidFill>
                <a:latin typeface="Book Antiqua" panose="02040602050305030304" pitchFamily="18" charset="0"/>
              </a:rPr>
              <a:t>,</a:t>
            </a:r>
            <a:r>
              <a:rPr lang="es-MX" dirty="0">
                <a:solidFill>
                  <a:schemeClr val="tx1"/>
                </a:solidFill>
                <a:latin typeface="Book Antiqua" panose="02040602050305030304" pitchFamily="18" charset="0"/>
              </a:rPr>
              <a:t> basado en el Reglamento y Programa Académico de INDERMA 2026.</a:t>
            </a:r>
            <a:endParaRPr lang="es-ES" i="1" dirty="0">
              <a:solidFill>
                <a:schemeClr val="tx1"/>
              </a:solidFill>
              <a:latin typeface="Book Antiqua" panose="02040602050305030304" pitchFamily="18" charset="0"/>
            </a:endParaRPr>
          </a:p>
        </p:txBody>
      </p:sp>
      <p:sp>
        <p:nvSpPr>
          <p:cNvPr id="69636" name="5 CuadroTexto"/>
          <p:cNvSpPr txBox="1">
            <a:spLocks noChangeArrowheads="1"/>
          </p:cNvSpPr>
          <p:nvPr/>
        </p:nvSpPr>
        <p:spPr bwMode="auto">
          <a:xfrm>
            <a:off x="892955" y="4470527"/>
            <a:ext cx="7358087" cy="2031325"/>
          </a:xfrm>
          <a:prstGeom prst="rect">
            <a:avLst/>
          </a:prstGeom>
          <a:noFill/>
          <a:ln w="9525">
            <a:noFill/>
            <a:miter lim="800000"/>
            <a:headEnd/>
            <a:tailEnd/>
          </a:ln>
        </p:spPr>
        <p:txBody>
          <a:bodyPr wrap="square">
            <a:spAutoFit/>
          </a:bodyPr>
          <a:lstStyle/>
          <a:p>
            <a:pPr algn="ctr"/>
            <a:r>
              <a:rPr lang="es-MX" dirty="0">
                <a:latin typeface="Book Antiqua" panose="02040602050305030304" pitchFamily="18" charset="0"/>
              </a:rPr>
              <a:t>Favor comunicarse a la Unidad de Docencia e Investigación de INDERMA, para actualización de esta información e información adicional.</a:t>
            </a:r>
          </a:p>
          <a:p>
            <a:pPr algn="ctr"/>
            <a:r>
              <a:rPr lang="es-GT" sz="1800" dirty="0">
                <a:latin typeface="Book Antiqua" panose="02040602050305030304" pitchFamily="18" charset="0"/>
                <a:hlinkClick r:id="rId2">
                  <a:extLst>
                    <a:ext uri="{A12FA001-AC4F-418D-AE19-62706E023703}">
                      <ahyp:hlinkClr xmlns:ahyp="http://schemas.microsoft.com/office/drawing/2018/hyperlinkcolor" val="tx"/>
                    </a:ext>
                  </a:extLst>
                </a:hlinkClick>
              </a:rPr>
              <a:t>postulaciondermatologiainderma@gmail.com</a:t>
            </a:r>
            <a:r>
              <a:rPr lang="es-GT" sz="1800" dirty="0">
                <a:latin typeface="Book Antiqua" panose="02040602050305030304" pitchFamily="18" charset="0"/>
              </a:rPr>
              <a:t> </a:t>
            </a:r>
          </a:p>
          <a:p>
            <a:pPr algn="ctr"/>
            <a:endParaRPr lang="es-MX" dirty="0">
              <a:latin typeface="Book Antiqua" panose="02040602050305030304" pitchFamily="18" charset="0"/>
            </a:endParaRPr>
          </a:p>
          <a:p>
            <a:endParaRPr lang="es-MX" b="1" dirty="0">
              <a:latin typeface="Book Antiqua" panose="02040602050305030304" pitchFamily="18" charset="0"/>
            </a:endParaRPr>
          </a:p>
          <a:p>
            <a:pPr algn="ctr"/>
            <a:r>
              <a:rPr lang="es-MX" b="1" dirty="0">
                <a:latin typeface="Book Antiqua" panose="02040602050305030304" pitchFamily="18" charset="0"/>
              </a:rPr>
              <a:t>Actualización: Enero 2026</a:t>
            </a:r>
            <a:endParaRPr lang="es-ES" b="1" dirty="0">
              <a:latin typeface="Book Antiqua" panose="02040602050305030304" pitchFamily="18" charset="0"/>
            </a:endParaRPr>
          </a:p>
        </p:txBody>
      </p:sp>
      <p:pic>
        <p:nvPicPr>
          <p:cNvPr id="5" name="Imagen 4" descr="Imagen que contiene plato, tabla, firmar, hombre&#10;&#10;El contenido generado por IA puede ser incorrecto.">
            <a:extLst>
              <a:ext uri="{FF2B5EF4-FFF2-40B4-BE49-F238E27FC236}">
                <a16:creationId xmlns:a16="http://schemas.microsoft.com/office/drawing/2014/main" id="{537CEAA7-542A-BAAC-0B9B-23912264A9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7824" y="207720"/>
            <a:ext cx="936104" cy="1187815"/>
          </a:xfrm>
          <a:prstGeom prst="rect">
            <a:avLst/>
          </a:prstGeom>
        </p:spPr>
      </p:pic>
      <p:pic>
        <p:nvPicPr>
          <p:cNvPr id="6" name="Imagen 5">
            <a:extLst>
              <a:ext uri="{FF2B5EF4-FFF2-40B4-BE49-F238E27FC236}">
                <a16:creationId xmlns:a16="http://schemas.microsoft.com/office/drawing/2014/main" id="{FD95FF65-962A-CE06-7C64-68E77BC0CD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23352" y="237451"/>
            <a:ext cx="1076452" cy="1122259"/>
          </a:xfrm>
          <a:prstGeom prst="rect">
            <a:avLst/>
          </a:prstGeom>
        </p:spPr>
      </p:pic>
    </p:spTree>
  </p:cSld>
  <p:clrMapOvr>
    <a:masterClrMapping/>
  </p:clrMapOvr>
  <p:transition spd="med">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TM04033921[[fn=Damasco]]</Template>
  <TotalTime>11459</TotalTime>
  <Words>6774</Words>
  <Application>Microsoft Office PowerPoint</Application>
  <PresentationFormat>Presentación en pantalla (4:3)</PresentationFormat>
  <Paragraphs>815</Paragraphs>
  <Slides>80</Slides>
  <Notes>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80</vt:i4>
      </vt:variant>
    </vt:vector>
  </HeadingPairs>
  <TitlesOfParts>
    <vt:vector size="87" baseType="lpstr">
      <vt:lpstr>Arial</vt:lpstr>
      <vt:lpstr>Book Antiqua</vt:lpstr>
      <vt:lpstr>Bookman Old Style</vt:lpstr>
      <vt:lpstr>Rockwell</vt:lpstr>
      <vt:lpstr>Times New Roman</vt:lpstr>
      <vt:lpstr>Wingdings</vt:lpstr>
      <vt:lpstr>Damask</vt:lpstr>
      <vt:lpstr>Postgrado en Dermatología 2026</vt:lpstr>
      <vt:lpstr>INDERMA GUATEMALA</vt:lpstr>
      <vt:lpstr>OBJETIVOS DEL PROGRAMA ACADÉMICO DE INDERMA</vt:lpstr>
      <vt:lpstr>OBJETIVOS DEL PROGRAMA  ACADÉMICO DE INDERMA</vt:lpstr>
      <vt:lpstr>OBJETIVOS DEL PROGRAMA ACADÉMICO DE INDERMA</vt:lpstr>
      <vt:lpstr>OBJETIVOS DEL PROGRAMA ACADÉMICO DE INDERMA</vt:lpstr>
      <vt:lpstr>OBJETIVOS DEL PROGRAMA  ACADÉMICO DE INDERMA</vt:lpstr>
      <vt:lpstr>QUIENES SOMOS</vt:lpstr>
      <vt:lpstr>QUIENES SOMOS</vt:lpstr>
      <vt:lpstr>QUIENES SOMOS</vt:lpstr>
      <vt:lpstr>QUIENES SOMOS</vt:lpstr>
      <vt:lpstr>QUIENES SOMOS</vt:lpstr>
      <vt:lpstr>PILARES DE FORMACIÓN</vt:lpstr>
      <vt:lpstr>RESIDENCIA EN DERMATOLOGÍA  MÉDICO - QUIRÚRGICA</vt:lpstr>
      <vt:lpstr>RESIDENCIA EN DERMATOLOGÍA  MÉDICO - QUIRÚRGICA</vt:lpstr>
      <vt:lpstr> POSTGRADO AVALADO POR LA UNIVERSIDAD FRANCISCO MARROQUÍN </vt:lpstr>
      <vt:lpstr>COMITÉ ACADÉMICO</vt:lpstr>
      <vt:lpstr>COMITÉ DOCENTE</vt:lpstr>
      <vt:lpstr>COMITÉ DOCENTE</vt:lpstr>
      <vt:lpstr>COMITÉ DOCENTE</vt:lpstr>
      <vt:lpstr>COMITÉ DOCENTE</vt:lpstr>
      <vt:lpstr>COMITÉ DOCENTE</vt:lpstr>
      <vt:lpstr>COMITÉ DOCENTE</vt:lpstr>
      <vt:lpstr>SEDES EN LA  REPÚBLICA</vt:lpstr>
      <vt:lpstr>COMITÉ ACADÉMICO EN  EL EXTRANJERO</vt:lpstr>
      <vt:lpstr>Presentación de PowerPoint</vt:lpstr>
      <vt:lpstr>ASIGNACIÓN DE UNIDADES TEÓRICAS</vt:lpstr>
      <vt:lpstr> EVALUACIÓN  ACADÉMICA</vt:lpstr>
      <vt:lpstr>ASIGNACIÓN DE  UNIDADES TEÓRICAS</vt:lpstr>
      <vt:lpstr> EVALUACIÓN  ACADÉMICA</vt:lpstr>
      <vt:lpstr> EXÁMENES EXTRAORDINARIOS</vt:lpstr>
      <vt:lpstr> EXÁMENES  EXTRAORDINARIOS</vt:lpstr>
      <vt:lpstr>OBLIGACIONES DE RESIDENTES DE PRIMER AÑO</vt:lpstr>
      <vt:lpstr>OBLIGACIONES DE  RESIDENTES DE PRIMER AÑO</vt:lpstr>
      <vt:lpstr>OBLIGACIONES DE  RESIDENTES DE PRIMER AÑO</vt:lpstr>
      <vt:lpstr>OBLIGACIONES DE  RESIDENTES DE SEGUNDO AÑO</vt:lpstr>
      <vt:lpstr>OBLIGACIONES DE  RESIDENTES DE TERCER AÑO</vt:lpstr>
      <vt:lpstr> ASISTENCIAS A CONGRESOS</vt:lpstr>
      <vt:lpstr>Presentación de PowerPoint</vt:lpstr>
      <vt:lpstr>VACACIONES O PERMISOS</vt:lpstr>
      <vt:lpstr>REQUISITOS DE INGRESO</vt:lpstr>
      <vt:lpstr>REQUISITOS DE INGRESO</vt:lpstr>
      <vt:lpstr>REQUISITOS DE INGRESO</vt:lpstr>
      <vt:lpstr>REQUISITOS DE INGRESO PARA  MÉDICOS NACIONALES</vt:lpstr>
      <vt:lpstr>REQUISITOS DE INGRESO PARA MÉDICOS NACIONALES</vt:lpstr>
      <vt:lpstr>REQUISITOS DE INGRESO PARA MÉDICOS EXTRANJEROS</vt:lpstr>
      <vt:lpstr>REQUISITOS DE INGRESO  PARA MÉDICOS EXTRANJEROS</vt:lpstr>
      <vt:lpstr>REQUISITOS DE INGRESO PARA MÉDICOS EXTRANJEROS</vt:lpstr>
      <vt:lpstr>REQUISITOS DE INGRESO PARA  MÉDICOS EXTRANJEROS</vt:lpstr>
      <vt:lpstr>REQUISITOS DE INGRESO</vt:lpstr>
      <vt:lpstr>REQUISITOS DE INGRESO</vt:lpstr>
      <vt:lpstr> CUOTAS PACOLEP COLEGIO DE MEDICOS Y CIRUJANOS  DE GUATEMALA</vt:lpstr>
      <vt:lpstr> CUOTAS UFM</vt:lpstr>
      <vt:lpstr>COLEGIO DE MÉDICOS Y  CIRUJANOS DE GUATEMALA</vt:lpstr>
      <vt:lpstr>COLEGIO DE MÉDICOS Y  CIRUJANOS DE GUATEMALA</vt:lpstr>
      <vt:lpstr>REQUISITOS MIGRATORIOS PARA  MÉDICOS EXTRANJEROS</vt:lpstr>
      <vt:lpstr> CONTACTO</vt:lpstr>
      <vt:lpstr>Presentación de PowerPoint</vt:lpstr>
      <vt:lpstr>La Piel Acné y Lesiones  Acneiformes </vt:lpstr>
      <vt:lpstr>Dermatosis Reaccionales</vt:lpstr>
      <vt:lpstr>Discromías</vt:lpstr>
      <vt:lpstr>Enfermedades Difusas del  Tejido Conjuntivo</vt:lpstr>
      <vt:lpstr>Enfermedades Ampollares y Vesiculares</vt:lpstr>
      <vt:lpstr>Enfermedades Eritemato – Pápulo - Escamosas</vt:lpstr>
      <vt:lpstr>Enfermedades Psicosomáticas Enfermedades de Transmisión Sexual</vt:lpstr>
      <vt:lpstr>Genodermatosis</vt:lpstr>
      <vt:lpstr>Infecciones por Bacterias</vt:lpstr>
      <vt:lpstr>Parasitosis Cutáneas</vt:lpstr>
      <vt:lpstr> Micosis Superficiales  y Profundas</vt:lpstr>
      <vt:lpstr>Virosis Cutáneas</vt:lpstr>
      <vt:lpstr>Enfermedades del Metabolismo  y por Depósito</vt:lpstr>
      <vt:lpstr>Nevos</vt:lpstr>
      <vt:lpstr>Enfermedades de los Anexos (Tricopatías y Onicopatías)</vt:lpstr>
      <vt:lpstr>Tumores Cutáneos Benignos</vt:lpstr>
      <vt:lpstr>Tumores Cutáneos  Premalignos y Malignos </vt:lpstr>
      <vt:lpstr>Tumores Cutáneos  Premalignos y Malignos </vt:lpstr>
      <vt:lpstr>Enfermedades de las  Mucosas</vt:lpstr>
      <vt:lpstr>Miscelánea</vt:lpstr>
      <vt:lpstr>Miscelánea</vt:lpstr>
      <vt:lpstr>El Contenido y calendarizaciones de este documento está Sujeto a modificaciones sin previo aviso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INDERMA</dc:title>
  <dc:creator>INDERMA</dc:creator>
  <cp:lastModifiedBy>Grissell Archila</cp:lastModifiedBy>
  <cp:revision>304</cp:revision>
  <dcterms:created xsi:type="dcterms:W3CDTF">2006-09-11T15:55:17Z</dcterms:created>
  <dcterms:modified xsi:type="dcterms:W3CDTF">2026-01-12T21:08:17Z</dcterms:modified>
</cp:coreProperties>
</file>